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1" d="100"/>
          <a:sy n="61" d="100"/>
        </p:scale>
        <p:origin x="-63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t>19/07/1438</a:t>
            </a:fld>
            <a:endParaRPr lang="ar-SA" dirty="0"/>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dirty="0"/>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t>‹#›</a:t>
            </a:fld>
            <a:endParaRPr lang="ar-SA"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19/07/1438</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19/07/1438</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t>19/07/1438</a:t>
            </a:fld>
            <a:endParaRPr lang="ar-SA" dirty="0"/>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t>‹#›</a:t>
            </a:fld>
            <a:endParaRPr lang="ar-SA" dirty="0"/>
          </a:p>
        </p:txBody>
      </p:sp>
      <p:sp>
        <p:nvSpPr>
          <p:cNvPr id="10" name="عنصر نائب للتذييل 9"/>
          <p:cNvSpPr>
            <a:spLocks noGrp="1"/>
          </p:cNvSpPr>
          <p:nvPr>
            <p:ph type="ftr" sz="quarter" idx="16"/>
          </p:nvPr>
        </p:nvSpPr>
        <p:spPr/>
        <p:txBody>
          <a:bodyPr rtlCol="0"/>
          <a:lstStyle/>
          <a:p>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t>19/07/1438</a:t>
            </a:fld>
            <a:endParaRPr lang="ar-SA" dirty="0"/>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dirty="0"/>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19/07/1438</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dirty="0"/>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19/07/1438</a:t>
            </a:fld>
            <a:endParaRPr lang="ar-SA" dirty="0"/>
          </a:p>
        </p:txBody>
      </p:sp>
      <p:sp>
        <p:nvSpPr>
          <p:cNvPr id="8" name="عنصر نائب للتذييل 7"/>
          <p:cNvSpPr>
            <a:spLocks noGrp="1"/>
          </p:cNvSpPr>
          <p:nvPr>
            <p:ph type="ftr" sz="quarter" idx="11"/>
          </p:nvPr>
        </p:nvSpPr>
        <p:spPr/>
        <p:txBody>
          <a:bodyPr/>
          <a:lstStyle/>
          <a:p>
            <a:endParaRPr lang="ar-SA" dirty="0"/>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dirty="0"/>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t>19/07/1438</a:t>
            </a:fld>
            <a:endParaRPr lang="ar-SA" dirty="0"/>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t>‹#›</a:t>
            </a:fld>
            <a:endParaRPr lang="ar-SA" dirty="0"/>
          </a:p>
        </p:txBody>
      </p:sp>
      <p:sp>
        <p:nvSpPr>
          <p:cNvPr id="8" name="عنصر نائب للتذييل 7"/>
          <p:cNvSpPr>
            <a:spLocks noGrp="1"/>
          </p:cNvSpPr>
          <p:nvPr>
            <p:ph type="ftr" sz="quarter" idx="12"/>
          </p:nvPr>
        </p:nvSpPr>
        <p:spPr/>
        <p:txBody>
          <a:bodyPr rtlCol="0"/>
          <a:lstStyle/>
          <a:p>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19/07/1438</a:t>
            </a:fld>
            <a:endParaRPr lang="ar-SA" dirty="0"/>
          </a:p>
        </p:txBody>
      </p:sp>
      <p:sp>
        <p:nvSpPr>
          <p:cNvPr id="3" name="عنصر نائب للتذييل 2"/>
          <p:cNvSpPr>
            <a:spLocks noGrp="1"/>
          </p:cNvSpPr>
          <p:nvPr>
            <p:ph type="ftr" sz="quarter" idx="11"/>
          </p:nvPr>
        </p:nvSpPr>
        <p:spPr/>
        <p:txBody>
          <a:bodyPr/>
          <a:lstStyle/>
          <a:p>
            <a:endParaRPr lang="ar-SA" dirty="0"/>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t>19/07/1438</a:t>
            </a:fld>
            <a:endParaRPr lang="ar-SA" dirty="0"/>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t>‹#›</a:t>
            </a:fld>
            <a:endParaRPr lang="ar-SA" dirty="0"/>
          </a:p>
        </p:txBody>
      </p:sp>
      <p:sp>
        <p:nvSpPr>
          <p:cNvPr id="23" name="عنصر نائب للتذييل 22"/>
          <p:cNvSpPr>
            <a:spLocks noGrp="1"/>
          </p:cNvSpPr>
          <p:nvPr>
            <p:ph type="ftr" sz="quarter" idx="16"/>
          </p:nvPr>
        </p:nvSpPr>
        <p:spPr/>
        <p:txBody>
          <a:bodyPr rtlCol="0"/>
          <a:lstStyle/>
          <a:p>
            <a:endParaRPr lang="ar-SA"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t>19/07/1438</a:t>
            </a:fld>
            <a:endParaRPr lang="ar-SA" dirty="0"/>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t>‹#›</a:t>
            </a:fld>
            <a:endParaRPr lang="ar-SA" dirty="0"/>
          </a:p>
        </p:txBody>
      </p:sp>
      <p:sp>
        <p:nvSpPr>
          <p:cNvPr id="21" name="عنصر نائب للتذييل 20"/>
          <p:cNvSpPr>
            <a:spLocks noGrp="1"/>
          </p:cNvSpPr>
          <p:nvPr>
            <p:ph type="ftr" sz="quarter" idx="12"/>
          </p:nvPr>
        </p:nvSpPr>
        <p:spPr/>
        <p:txBody>
          <a:bodyPr rtlCol="0"/>
          <a:lstStyle/>
          <a:p>
            <a:endParaRPr lang="ar-S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t>19/07/1438</a:t>
            </a:fld>
            <a:endParaRPr lang="ar-SA" dirty="0"/>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dirty="0"/>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t>‹#›</a:t>
            </a:fld>
            <a:endParaRPr lang="ar-SA"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79512" y="260648"/>
            <a:ext cx="8784976" cy="4550662"/>
          </a:xfrm>
        </p:spPr>
        <p:txBody>
          <a:bodyPr>
            <a:normAutofit/>
          </a:bodyPr>
          <a:lstStyle/>
          <a:p>
            <a:endParaRPr lang="ar-IQ" sz="4400" dirty="0" smtClean="0"/>
          </a:p>
          <a:p>
            <a:pPr algn="r"/>
            <a:r>
              <a:rPr lang="ar-IQ" sz="4400" dirty="0" smtClean="0">
                <a:solidFill>
                  <a:srgbClr val="002060"/>
                </a:solidFill>
              </a:rPr>
              <a:t>           </a:t>
            </a:r>
          </a:p>
          <a:p>
            <a:pPr algn="r"/>
            <a:r>
              <a:rPr lang="ar-IQ" sz="4400" dirty="0">
                <a:solidFill>
                  <a:srgbClr val="002060"/>
                </a:solidFill>
              </a:rPr>
              <a:t> </a:t>
            </a:r>
            <a:r>
              <a:rPr lang="ar-IQ" sz="4400" dirty="0" smtClean="0">
                <a:solidFill>
                  <a:srgbClr val="002060"/>
                </a:solidFill>
              </a:rPr>
              <a:t>                 </a:t>
            </a:r>
            <a:r>
              <a:rPr lang="ar-IQ" sz="5400" dirty="0" smtClean="0">
                <a:solidFill>
                  <a:srgbClr val="002060"/>
                </a:solidFill>
              </a:rPr>
              <a:t>عنوان المحاضرة</a:t>
            </a:r>
          </a:p>
          <a:p>
            <a:pPr algn="r"/>
            <a:r>
              <a:rPr lang="ar-IQ" sz="5400" dirty="0" smtClean="0">
                <a:solidFill>
                  <a:srgbClr val="002060"/>
                </a:solidFill>
              </a:rPr>
              <a:t>             الحركة الكردية المسلحة</a:t>
            </a:r>
            <a:endParaRPr lang="ar-IQ" sz="5400" dirty="0"/>
          </a:p>
        </p:txBody>
      </p:sp>
    </p:spTree>
    <p:extLst>
      <p:ext uri="{BB962C8B-B14F-4D97-AF65-F5344CB8AC3E}">
        <p14:creationId xmlns:p14="http://schemas.microsoft.com/office/powerpoint/2010/main" val="2087584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lstStyle/>
          <a:p>
            <a:pPr marL="0" indent="0">
              <a:buNone/>
            </a:pPr>
            <a:r>
              <a:rPr lang="ar-IQ" dirty="0" smtClean="0"/>
              <a:t> س1: متى اندلعت الحركة الكردية وماهي الاسباب التي ادت الى اندلاعها</a:t>
            </a:r>
            <a:endParaRPr lang="ar-IQ" dirty="0"/>
          </a:p>
        </p:txBody>
      </p:sp>
    </p:spTree>
    <p:extLst>
      <p:ext uri="{BB962C8B-B14F-4D97-AF65-F5344CB8AC3E}">
        <p14:creationId xmlns:p14="http://schemas.microsoft.com/office/powerpoint/2010/main" val="3765938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lnSpcReduction="10000"/>
          </a:bodyPr>
          <a:lstStyle/>
          <a:p>
            <a:pPr marL="0" indent="0">
              <a:buNone/>
            </a:pPr>
            <a:r>
              <a:rPr lang="ar-IQ" dirty="0" smtClean="0"/>
              <a:t> ج1: </a:t>
            </a:r>
            <a:r>
              <a:rPr lang="ar-IQ" dirty="0" smtClean="0"/>
              <a:t>اندلعت </a:t>
            </a:r>
            <a:r>
              <a:rPr lang="ar-IQ" dirty="0" smtClean="0"/>
              <a:t>الحركة الكردية المسلحة في شباط 1925 بزعامة رجل الدين </a:t>
            </a:r>
            <a:r>
              <a:rPr lang="ar-IQ" dirty="0" err="1" smtClean="0"/>
              <a:t>النقشبندي</a:t>
            </a:r>
            <a:r>
              <a:rPr lang="ar-IQ" dirty="0" smtClean="0"/>
              <a:t> سعيد الدين وكان من اسباب اندلاعها :</a:t>
            </a:r>
          </a:p>
          <a:p>
            <a:pPr marL="0" indent="0">
              <a:buNone/>
            </a:pPr>
            <a:r>
              <a:rPr lang="ar-IQ" dirty="0"/>
              <a:t> </a:t>
            </a:r>
            <a:r>
              <a:rPr lang="ar-IQ" dirty="0" smtClean="0"/>
              <a:t>      1- العامل </a:t>
            </a:r>
            <a:r>
              <a:rPr lang="ar-IQ" dirty="0" smtClean="0"/>
              <a:t>القومي: اذ تنكر الكماليون للشعب الكردي عند </a:t>
            </a:r>
            <a:r>
              <a:rPr lang="ar-IQ" dirty="0" err="1" smtClean="0"/>
              <a:t>انتصارحركتهم</a:t>
            </a:r>
            <a:r>
              <a:rPr lang="ar-IQ" dirty="0" smtClean="0"/>
              <a:t> واتباعهم سياسة عرقية قصيرة النظر بتطبيق سياسة </a:t>
            </a:r>
            <a:r>
              <a:rPr lang="ar-IQ" dirty="0" err="1" smtClean="0"/>
              <a:t>التتريك</a:t>
            </a:r>
            <a:r>
              <a:rPr lang="ar-IQ" dirty="0" smtClean="0"/>
              <a:t> واعلان اللغة التركية اللغة الوحيدة في البلاد في العام 1924 وجعلها اجبارية في التخاطب في المرافق العامة </a:t>
            </a:r>
            <a:endParaRPr lang="ar-IQ" dirty="0" smtClean="0"/>
          </a:p>
          <a:p>
            <a:pPr marL="0" indent="0">
              <a:buNone/>
            </a:pPr>
            <a:r>
              <a:rPr lang="ar-IQ" dirty="0"/>
              <a:t> </a:t>
            </a:r>
            <a:r>
              <a:rPr lang="ar-IQ" dirty="0" smtClean="0"/>
              <a:t>      2-العامل </a:t>
            </a:r>
            <a:r>
              <a:rPr lang="ar-IQ" dirty="0" smtClean="0"/>
              <a:t>الاقتصادي: لقد تضررت الطبقة الاقطاعية كثيرا من الاجراءات الحكومية الرامية الى فرض سيطرتها على هذه المنطقة التي لم تخضع من قبل للسلطة المركزية كما تضررت الطبقة </a:t>
            </a:r>
            <a:r>
              <a:rPr lang="ar-IQ" dirty="0" err="1" smtClean="0"/>
              <a:t>البرجوازيو</a:t>
            </a:r>
            <a:r>
              <a:rPr lang="ar-IQ" dirty="0" smtClean="0"/>
              <a:t> الكردية جراء ارتباط  المنطقة بالسوق التركي</a:t>
            </a:r>
            <a:endParaRPr lang="ar-IQ" dirty="0" smtClean="0"/>
          </a:p>
          <a:p>
            <a:pPr marL="0" indent="0">
              <a:buNone/>
            </a:pPr>
            <a:r>
              <a:rPr lang="ar-IQ" dirty="0"/>
              <a:t> </a:t>
            </a:r>
            <a:r>
              <a:rPr lang="ar-IQ" dirty="0" smtClean="0"/>
              <a:t>      3- العامل </a:t>
            </a:r>
            <a:r>
              <a:rPr lang="ar-IQ" dirty="0" smtClean="0"/>
              <a:t>الديني: كان العمل الديني وسيلة لكسب </a:t>
            </a:r>
            <a:r>
              <a:rPr lang="ar-IQ" dirty="0" err="1" smtClean="0"/>
              <a:t>تاييد</a:t>
            </a:r>
            <a:r>
              <a:rPr lang="ar-IQ" dirty="0" smtClean="0"/>
              <a:t> العمامة من الاكراد من ذوي العاطفة الدينية الصادقة </a:t>
            </a:r>
            <a:r>
              <a:rPr lang="ar-IQ" dirty="0" smtClean="0"/>
              <a:t>والق</a:t>
            </a:r>
            <a:r>
              <a:rPr lang="ar-IQ" dirty="0" smtClean="0"/>
              <a:t>ومية الذين لم </a:t>
            </a:r>
            <a:r>
              <a:rPr lang="ar-IQ" dirty="0" err="1" smtClean="0"/>
              <a:t>يالفوا</a:t>
            </a:r>
            <a:r>
              <a:rPr lang="ar-IQ" dirty="0" smtClean="0"/>
              <a:t> الاجراءات الكمالية مثل الغاء الخلافة وما يتعلق بها .</a:t>
            </a:r>
            <a:endParaRPr lang="ar-IQ" dirty="0"/>
          </a:p>
        </p:txBody>
      </p:sp>
    </p:spTree>
    <p:extLst>
      <p:ext uri="{BB962C8B-B14F-4D97-AF65-F5344CB8AC3E}">
        <p14:creationId xmlns:p14="http://schemas.microsoft.com/office/powerpoint/2010/main" val="2661410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lstStyle/>
          <a:p>
            <a:pPr marL="0" indent="0">
              <a:buNone/>
            </a:pPr>
            <a:r>
              <a:rPr lang="ar-IQ" dirty="0" smtClean="0"/>
              <a:t> س2: ماهي الاجراءات التي اتخذتها الحكومة التركية ضد الحركة الكردية المسلحة</a:t>
            </a:r>
            <a:endParaRPr lang="ar-IQ" dirty="0"/>
          </a:p>
        </p:txBody>
      </p:sp>
    </p:spTree>
    <p:extLst>
      <p:ext uri="{BB962C8B-B14F-4D97-AF65-F5344CB8AC3E}">
        <p14:creationId xmlns:p14="http://schemas.microsoft.com/office/powerpoint/2010/main" val="2761457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lstStyle/>
          <a:p>
            <a:pPr marL="0" indent="0">
              <a:buNone/>
            </a:pPr>
            <a:r>
              <a:rPr lang="ar-IQ" dirty="0"/>
              <a:t> </a:t>
            </a:r>
            <a:r>
              <a:rPr lang="ar-IQ" dirty="0" smtClean="0"/>
              <a:t>ج2: من الاجراءات التي اتخذتها الحكومة هي الاتي:</a:t>
            </a:r>
          </a:p>
          <a:p>
            <a:pPr marL="0" indent="0">
              <a:buNone/>
            </a:pPr>
            <a:r>
              <a:rPr lang="ar-IQ" dirty="0"/>
              <a:t> </a:t>
            </a:r>
            <a:r>
              <a:rPr lang="ar-IQ" dirty="0" smtClean="0"/>
              <a:t>      1- دعوة مواليد جديدة</a:t>
            </a:r>
          </a:p>
          <a:p>
            <a:pPr marL="0" indent="0">
              <a:buNone/>
            </a:pPr>
            <a:r>
              <a:rPr lang="ar-IQ" dirty="0"/>
              <a:t> </a:t>
            </a:r>
            <a:r>
              <a:rPr lang="ar-IQ" dirty="0" smtClean="0"/>
              <a:t>      2- نقل وحدات عسكرية كبيرة لمحاصرة المنطقة</a:t>
            </a:r>
          </a:p>
          <a:p>
            <a:pPr marL="0" indent="0">
              <a:buNone/>
            </a:pPr>
            <a:r>
              <a:rPr lang="ar-IQ" dirty="0"/>
              <a:t> </a:t>
            </a:r>
            <a:r>
              <a:rPr lang="ar-IQ" dirty="0" smtClean="0"/>
              <a:t>      3- دعوة كبار الضباط ممن يعملون في المجلس الوطني الكبير للالتحاق بالجيش لقيادة وحداتهم </a:t>
            </a:r>
          </a:p>
          <a:p>
            <a:pPr marL="0" indent="0">
              <a:buNone/>
            </a:pPr>
            <a:r>
              <a:rPr lang="ar-IQ" dirty="0"/>
              <a:t> </a:t>
            </a:r>
            <a:r>
              <a:rPr lang="ar-IQ" dirty="0" smtClean="0"/>
              <a:t>      4- اصدار قانون السكون في اذار 1925 الذي كان بمثابة اعلان الاحكام العرفية</a:t>
            </a:r>
          </a:p>
          <a:p>
            <a:pPr marL="0" indent="0">
              <a:buNone/>
            </a:pPr>
            <a:r>
              <a:rPr lang="ar-IQ" dirty="0"/>
              <a:t> </a:t>
            </a:r>
            <a:r>
              <a:rPr lang="ar-IQ" dirty="0" smtClean="0"/>
              <a:t>      5-التاكيد على محاكم الاستقلال في المناطق </a:t>
            </a:r>
            <a:r>
              <a:rPr lang="ar-IQ" dirty="0" err="1" smtClean="0"/>
              <a:t>الشرقيىة</a:t>
            </a:r>
            <a:r>
              <a:rPr lang="ar-IQ" dirty="0" smtClean="0"/>
              <a:t> </a:t>
            </a:r>
          </a:p>
          <a:p>
            <a:pPr marL="0" indent="0">
              <a:buNone/>
            </a:pPr>
            <a:r>
              <a:rPr lang="ar-IQ" dirty="0"/>
              <a:t> </a:t>
            </a:r>
            <a:r>
              <a:rPr lang="ar-IQ" dirty="0" smtClean="0"/>
              <a:t>      6- استخدام سكة حديد بغداد برلين لنقل القوات العسكرية لمحاصرة الاجزاء </a:t>
            </a:r>
            <a:r>
              <a:rPr lang="ar-IQ" dirty="0" err="1" smtClean="0"/>
              <a:t>الجنوبيىة</a:t>
            </a:r>
            <a:r>
              <a:rPr lang="ar-IQ" dirty="0" smtClean="0"/>
              <a:t> الشرقية</a:t>
            </a:r>
            <a:r>
              <a:rPr lang="ar-IQ" dirty="0" smtClean="0"/>
              <a:t> </a:t>
            </a:r>
            <a:endParaRPr lang="ar-IQ" dirty="0"/>
          </a:p>
        </p:txBody>
      </p:sp>
    </p:spTree>
    <p:extLst>
      <p:ext uri="{BB962C8B-B14F-4D97-AF65-F5344CB8AC3E}">
        <p14:creationId xmlns:p14="http://schemas.microsoft.com/office/powerpoint/2010/main" val="1975105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lstStyle/>
          <a:p>
            <a:pPr marL="0" indent="0">
              <a:buNone/>
            </a:pPr>
            <a:r>
              <a:rPr lang="ar-IQ" dirty="0" smtClean="0"/>
              <a:t> س3: ماهي الاسباب التي ادت الى فشل الحركة</a:t>
            </a:r>
            <a:endParaRPr lang="ar-IQ" dirty="0"/>
          </a:p>
        </p:txBody>
      </p:sp>
    </p:spTree>
    <p:extLst>
      <p:ext uri="{BB962C8B-B14F-4D97-AF65-F5344CB8AC3E}">
        <p14:creationId xmlns:p14="http://schemas.microsoft.com/office/powerpoint/2010/main" val="1901947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lstStyle/>
          <a:p>
            <a:pPr marL="0" indent="0">
              <a:buNone/>
            </a:pPr>
            <a:r>
              <a:rPr lang="ar-IQ" dirty="0"/>
              <a:t> </a:t>
            </a:r>
            <a:r>
              <a:rPr lang="ar-IQ" dirty="0" smtClean="0"/>
              <a:t> ج3: من الاسباب التي ادت الى فشل الحركة الكردية </a:t>
            </a:r>
          </a:p>
          <a:p>
            <a:pPr marL="0" indent="0">
              <a:buNone/>
            </a:pPr>
            <a:r>
              <a:rPr lang="ar-IQ" dirty="0"/>
              <a:t> </a:t>
            </a:r>
            <a:r>
              <a:rPr lang="ar-IQ" dirty="0" smtClean="0"/>
              <a:t>       1- التباين البير بين قوة الحكومة الكردية وبين قوة الحركة من حيث عدد الجند وتدريبهم واسلحتهم </a:t>
            </a:r>
          </a:p>
          <a:p>
            <a:pPr marL="0" indent="0">
              <a:buNone/>
            </a:pPr>
            <a:r>
              <a:rPr lang="ar-IQ" dirty="0"/>
              <a:t> </a:t>
            </a:r>
            <a:r>
              <a:rPr lang="ar-IQ" dirty="0" smtClean="0"/>
              <a:t>       2- فشل قيادة سعيد </a:t>
            </a:r>
            <a:r>
              <a:rPr lang="ar-IQ" dirty="0" err="1" smtClean="0"/>
              <a:t>النقشبندي</a:t>
            </a:r>
            <a:r>
              <a:rPr lang="ar-IQ" dirty="0" smtClean="0"/>
              <a:t> في استقطاب كل العناصر المعارضة لحكم  مصطفى كمال</a:t>
            </a:r>
          </a:p>
          <a:p>
            <a:pPr marL="0" indent="0">
              <a:buNone/>
            </a:pPr>
            <a:r>
              <a:rPr lang="ar-IQ" dirty="0"/>
              <a:t> </a:t>
            </a:r>
            <a:r>
              <a:rPr lang="ar-IQ" dirty="0" smtClean="0"/>
              <a:t>       3- الشعارات الدينية التي رفعها الشيخ سعيد وعدم </a:t>
            </a:r>
            <a:r>
              <a:rPr lang="ar-IQ" dirty="0" err="1" smtClean="0"/>
              <a:t>انخاذه</a:t>
            </a:r>
            <a:r>
              <a:rPr lang="ar-IQ" dirty="0" smtClean="0"/>
              <a:t> استقلال كردستان هدفا رئيسا اضفى على الحركة طابعا رجعيا </a:t>
            </a:r>
            <a:endParaRPr lang="ar-IQ" dirty="0"/>
          </a:p>
        </p:txBody>
      </p:sp>
    </p:spTree>
    <p:extLst>
      <p:ext uri="{BB962C8B-B14F-4D97-AF65-F5344CB8AC3E}">
        <p14:creationId xmlns:p14="http://schemas.microsoft.com/office/powerpoint/2010/main" val="1571213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lstStyle/>
          <a:p>
            <a:pPr marL="0" indent="0">
              <a:buNone/>
            </a:pPr>
            <a:r>
              <a:rPr lang="ar-IQ" dirty="0" smtClean="0"/>
              <a:t> س4: </a:t>
            </a:r>
            <a:r>
              <a:rPr lang="ar-IQ" dirty="0" smtClean="0"/>
              <a:t>استغلت </a:t>
            </a:r>
            <a:r>
              <a:rPr lang="ar-IQ" dirty="0" smtClean="0"/>
              <a:t>الحكومة التركية الحركة </a:t>
            </a:r>
            <a:r>
              <a:rPr lang="ar-IQ" dirty="0" smtClean="0"/>
              <a:t> الكردية لتصفية الحساب مع المعارضة وضح ذلك .</a:t>
            </a:r>
          </a:p>
          <a:p>
            <a:pPr marL="0" indent="0">
              <a:buNone/>
            </a:pPr>
            <a:r>
              <a:rPr lang="ar-IQ" dirty="0"/>
              <a:t> </a:t>
            </a:r>
            <a:r>
              <a:rPr lang="ar-IQ" dirty="0" smtClean="0"/>
              <a:t>     لقد نص قانون السكون الذي صدر في اذار 1925 على الغاء ومنع جميع فعاليات الاحزاب والجمعيات التي تخل </a:t>
            </a:r>
            <a:r>
              <a:rPr lang="ar-IQ" dirty="0" err="1" smtClean="0"/>
              <a:t>بامن</a:t>
            </a:r>
            <a:r>
              <a:rPr lang="ar-IQ" dirty="0" smtClean="0"/>
              <a:t> الدولة </a:t>
            </a:r>
            <a:r>
              <a:rPr lang="ar-IQ" dirty="0" err="1" smtClean="0"/>
              <a:t>اونظامها</a:t>
            </a:r>
            <a:r>
              <a:rPr lang="ar-IQ" dirty="0" smtClean="0"/>
              <a:t> الاجتماعي وقد اتخذ هذا القانون وسيلة لضرب مجموعة من الصحف المؤيدة الحزب الترقي الجمهوري كما شنت حملة اعتقالات بحق جميع القوى المعارضة للحكم واصدرت  الحكومة في السابع من اذار 1925 قرارا </a:t>
            </a:r>
            <a:r>
              <a:rPr lang="ar-IQ" dirty="0" err="1" smtClean="0"/>
              <a:t>بالغاء</a:t>
            </a:r>
            <a:r>
              <a:rPr lang="ar-IQ" dirty="0" smtClean="0"/>
              <a:t> حزب الترقي الجمهوري بحجة مساندته للحركة الكردية ، وبعد عام تقريبا وجه مصطفى كمال تهمة المؤامرة على حياته الى حزب الترقي والقي القبض على عدد من كادره المتقدم ونفذ في بعض منهم الاعدام وبذلك انفرد حزب الشعب بالسلطة واستمر حتى عام 1940</a:t>
            </a:r>
            <a:endParaRPr lang="ar-IQ" dirty="0"/>
          </a:p>
        </p:txBody>
      </p:sp>
    </p:spTree>
    <p:extLst>
      <p:ext uri="{BB962C8B-B14F-4D97-AF65-F5344CB8AC3E}">
        <p14:creationId xmlns:p14="http://schemas.microsoft.com/office/powerpoint/2010/main" val="37621390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98</TotalTime>
  <Words>417</Words>
  <Application>Microsoft Office PowerPoint</Application>
  <PresentationFormat>عرض على الشاشة (3:4)‏</PresentationFormat>
  <Paragraphs>24</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مشربية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media</dc:creator>
  <cp:lastModifiedBy>media</cp:lastModifiedBy>
  <cp:revision>18</cp:revision>
  <dcterms:created xsi:type="dcterms:W3CDTF">2017-03-25T04:11:02Z</dcterms:created>
  <dcterms:modified xsi:type="dcterms:W3CDTF">2017-04-15T12:40:52Z</dcterms:modified>
</cp:coreProperties>
</file>