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7" r:id="rId2"/>
    <p:sldId id="256" r:id="rId3"/>
    <p:sldId id="258" r:id="rId4"/>
    <p:sldId id="259" r:id="rId5"/>
    <p:sldId id="257" r:id="rId6"/>
    <p:sldId id="260" r:id="rId7"/>
    <p:sldId id="261" r:id="rId8"/>
    <p:sldId id="262" r:id="rId9"/>
    <p:sldId id="263" r:id="rId10"/>
    <p:sldId id="264" r:id="rId11"/>
    <p:sldId id="265" r:id="rId12"/>
    <p:sldId id="268" r:id="rId13"/>
    <p:sldId id="269" r:id="rId14"/>
    <p:sldId id="270" r:id="rId15"/>
    <p:sldId id="271" r:id="rId16"/>
    <p:sldId id="272" r:id="rId17"/>
    <p:sldId id="273" r:id="rId18"/>
    <p:sldId id="274" r:id="rId19"/>
    <p:sldId id="275" r:id="rId20"/>
    <p:sldId id="276" r:id="rId21"/>
    <p:sldId id="277" r:id="rId22"/>
    <p:sldId id="266"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20" name="عنصر نائب للتذييل 19"/>
          <p:cNvSpPr>
            <a:spLocks noGrp="1"/>
          </p:cNvSpPr>
          <p:nvPr>
            <p:ph type="ftr" sz="quarter" idx="11"/>
          </p:nvPr>
        </p:nvSpPr>
        <p:spPr/>
        <p:txBody>
          <a:bodyPr/>
          <a:lstStyle>
            <a:extLst/>
          </a:lstStyle>
          <a:p>
            <a:endParaRPr lang="ar-IQ"/>
          </a:p>
        </p:txBody>
      </p:sp>
      <p:sp>
        <p:nvSpPr>
          <p:cNvPr id="10" name="عنصر نائب لرقم الشريحة 9"/>
          <p:cNvSpPr>
            <a:spLocks noGrp="1"/>
          </p:cNvSpPr>
          <p:nvPr>
            <p:ph type="sldNum" sz="quarter" idx="12"/>
          </p:nvPr>
        </p:nvSpPr>
        <p:spPr/>
        <p:txBody>
          <a:bodyPr/>
          <a:lstStyle>
            <a:extLst/>
          </a:lstStyle>
          <a:p>
            <a:fld id="{9E8777DC-2580-4A0F-B44C-AD92B62419B7}" type="slidenum">
              <a:rPr lang="ar-IQ" smtClean="0"/>
              <a:pPr/>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8777DC-2580-4A0F-B44C-AD92B62419B7}" type="slidenum">
              <a:rPr lang="ar-IQ" smtClean="0"/>
              <a:pPr/>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9E8777DC-2580-4A0F-B44C-AD92B62419B7}" type="slidenum">
              <a:rPr lang="ar-IQ" smtClean="0"/>
              <a:pPr/>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8777DC-2580-4A0F-B44C-AD92B62419B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5440C7A6-ED58-4B54-85DA-D7D68E74F7A8}" type="datetimeFigureOut">
              <a:rPr lang="ar-IQ" smtClean="0"/>
              <a:pPr/>
              <a:t>09/07/1438</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8777DC-2580-4A0F-B44C-AD92B62419B7}" type="slidenum">
              <a:rPr lang="ar-IQ" smtClean="0"/>
              <a:pPr/>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440C7A6-ED58-4B54-85DA-D7D68E74F7A8}" type="datetimeFigureOut">
              <a:rPr lang="ar-IQ" smtClean="0"/>
              <a:pPr/>
              <a:t>09/07/1438</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E8777DC-2580-4A0F-B44C-AD92B62419B7}" type="slidenum">
              <a:rPr lang="ar-IQ" smtClean="0"/>
              <a:pPr/>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500174"/>
          </a:xfrm>
          <a:solidFill>
            <a:schemeClr val="accent4">
              <a:lumMod val="40000"/>
              <a:lumOff val="60000"/>
            </a:schemeClr>
          </a:solidFill>
        </p:spPr>
        <p:txBody>
          <a:bodyPr/>
          <a:lstStyle/>
          <a:p>
            <a:pPr algn="ctr"/>
            <a:r>
              <a:rPr lang="ar-IQ" dirty="0" smtClean="0">
                <a:solidFill>
                  <a:srgbClr val="FF0000"/>
                </a:solidFill>
              </a:rPr>
              <a:t>(الرياضة والمناعة)</a:t>
            </a:r>
            <a:endParaRPr lang="ar-IQ" dirty="0">
              <a:solidFill>
                <a:srgbClr val="FF0000"/>
              </a:solidFill>
            </a:endParaRPr>
          </a:p>
        </p:txBody>
      </p:sp>
      <p:sp>
        <p:nvSpPr>
          <p:cNvPr id="3" name="عنصر نائب للمحتوى 2"/>
          <p:cNvSpPr>
            <a:spLocks noGrp="1"/>
          </p:cNvSpPr>
          <p:nvPr>
            <p:ph idx="1"/>
          </p:nvPr>
        </p:nvSpPr>
        <p:spPr>
          <a:xfrm>
            <a:off x="0" y="1447800"/>
            <a:ext cx="9144000" cy="5410200"/>
          </a:xfrm>
          <a:solidFill>
            <a:schemeClr val="accent4">
              <a:lumMod val="60000"/>
              <a:lumOff val="40000"/>
            </a:schemeClr>
          </a:solidFill>
        </p:spPr>
        <p:txBody>
          <a:bodyPr>
            <a:normAutofit/>
          </a:bodyPr>
          <a:lstStyle/>
          <a:p>
            <a:pPr algn="ctr">
              <a:buNone/>
            </a:pPr>
            <a:r>
              <a:rPr lang="ar-IQ" sz="4000" b="1" dirty="0" smtClean="0">
                <a:solidFill>
                  <a:srgbClr val="002060"/>
                </a:solidFill>
              </a:rPr>
              <a:t>إلقاء</a:t>
            </a:r>
          </a:p>
          <a:p>
            <a:pPr algn="ctr">
              <a:buNone/>
            </a:pPr>
            <a:endParaRPr lang="ar-IQ" sz="4000" b="1" dirty="0" smtClean="0">
              <a:solidFill>
                <a:srgbClr val="002060"/>
              </a:solidFill>
            </a:endParaRPr>
          </a:p>
          <a:p>
            <a:pPr algn="ctr">
              <a:buNone/>
            </a:pPr>
            <a:r>
              <a:rPr lang="ar-IQ" sz="4000" b="1" dirty="0" smtClean="0">
                <a:solidFill>
                  <a:srgbClr val="002060"/>
                </a:solidFill>
              </a:rPr>
              <a:t>             أ. م.د. بان عبد الرحمن إبراهيم</a:t>
            </a:r>
          </a:p>
          <a:p>
            <a:pPr algn="ctr">
              <a:buNone/>
            </a:pPr>
            <a:r>
              <a:rPr lang="ar-IQ" sz="4000" b="1" smtClean="0">
                <a:solidFill>
                  <a:srgbClr val="002060"/>
                </a:solidFill>
              </a:rPr>
              <a:t> </a:t>
            </a:r>
            <a:endParaRPr lang="ar-IQ" sz="4000" b="1" dirty="0">
              <a:solidFill>
                <a:srgbClr val="002060"/>
              </a:solidFill>
            </a:endParaRPr>
          </a:p>
          <a:p>
            <a:pPr algn="ctr">
              <a:buNone/>
            </a:pPr>
            <a:r>
              <a:rPr lang="ar-IQ" sz="4000" b="1" dirty="0" smtClean="0">
                <a:solidFill>
                  <a:srgbClr val="002060"/>
                </a:solidFill>
              </a:rPr>
              <a:t>                 م. د. شيماء رضا </a:t>
            </a:r>
            <a:r>
              <a:rPr lang="ar-IQ" sz="4000" b="1" dirty="0" err="1" smtClean="0">
                <a:solidFill>
                  <a:srgbClr val="002060"/>
                </a:solidFill>
              </a:rPr>
              <a:t>الاعرجي</a:t>
            </a:r>
            <a:r>
              <a:rPr lang="ar-IQ" sz="4000" b="1" dirty="0" smtClean="0">
                <a:solidFill>
                  <a:srgbClr val="002060"/>
                </a:solidFill>
              </a:rPr>
              <a:t> </a:t>
            </a:r>
            <a:endParaRPr lang="ar-IQ" sz="4000" b="1" dirty="0">
              <a:solidFill>
                <a:srgbClr val="002060"/>
              </a:solidFill>
            </a:endParaRPr>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solidFill>
                  <a:srgbClr val="FF0000"/>
                </a:solidFill>
              </a:rPr>
              <a:t>ما أفضل نوع من الرياضة؟</a:t>
            </a:r>
            <a:r>
              <a:rPr lang="en-US" dirty="0" smtClean="0"/>
              <a:t/>
            </a:r>
            <a:br>
              <a:rPr lang="en-US" dirty="0" smtClean="0"/>
            </a:br>
            <a:endParaRPr lang="ar-IQ" dirty="0"/>
          </a:p>
        </p:txBody>
      </p:sp>
      <p:sp>
        <p:nvSpPr>
          <p:cNvPr id="3" name="عنصر نائب للمحتوى 2"/>
          <p:cNvSpPr>
            <a:spLocks noGrp="1"/>
          </p:cNvSpPr>
          <p:nvPr>
            <p:ph idx="1"/>
          </p:nvPr>
        </p:nvSpPr>
        <p:spPr/>
        <p:txBody>
          <a:bodyPr>
            <a:normAutofit/>
          </a:bodyPr>
          <a:lstStyle/>
          <a:p>
            <a:r>
              <a:rPr lang="ar-SA" dirty="0"/>
              <a:t> </a:t>
            </a:r>
            <a:endParaRPr lang="en-US" dirty="0"/>
          </a:p>
          <a:p>
            <a:r>
              <a:rPr lang="ar-SA" dirty="0"/>
              <a:t>من الضروري ممارسة صورة ما من الرياضة المنتظمة (</a:t>
            </a:r>
            <a:r>
              <a:rPr lang="ar-SA" dirty="0">
                <a:solidFill>
                  <a:srgbClr val="FF0000"/>
                </a:solidFill>
              </a:rPr>
              <a:t>أسبوعياً أو من الأفضل كل يومين</a:t>
            </a:r>
            <a:r>
              <a:rPr lang="ar-SA" dirty="0"/>
              <a:t>) التي تزيد معدل دقات القلب والتنفس إلى مستوى مريح، ولكنه أعلى. ومن المفيد أن تمارس المشي الحثيث لمدة نصف ساعة؛ وإذا شعرت بأنك أكثر طاقة، فمن المناسب </a:t>
            </a:r>
            <a:r>
              <a:rPr lang="ar-SA" dirty="0" err="1"/>
              <a:t>لك</a:t>
            </a:r>
            <a:r>
              <a:rPr lang="ar-SA" dirty="0"/>
              <a:t> ممارسة ركوب الدراجة أو السباحة أو العدو </a:t>
            </a:r>
            <a:r>
              <a:rPr lang="ar-SA" dirty="0" smtClean="0"/>
              <a:t>أو </a:t>
            </a:r>
            <a:r>
              <a:rPr lang="ar-SA" dirty="0"/>
              <a:t>الوثب </a:t>
            </a:r>
            <a:r>
              <a:rPr lang="ar-SA" dirty="0" smtClean="0"/>
              <a:t>أو </a:t>
            </a:r>
            <a:r>
              <a:rPr lang="ar-SA" dirty="0"/>
              <a:t>تمارين الإيروبيك.</a:t>
            </a:r>
            <a:endParaRPr lang="ar-IQ"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28662" y="274638"/>
            <a:ext cx="8005026" cy="1143000"/>
          </a:xfrm>
        </p:spPr>
        <p:txBody>
          <a:bodyPr>
            <a:normAutofit fontScale="90000"/>
          </a:bodyPr>
          <a:lstStyle/>
          <a:p>
            <a:r>
              <a:rPr lang="ar-SA" sz="3100" b="1" dirty="0" smtClean="0">
                <a:solidFill>
                  <a:srgbClr val="FF0000"/>
                </a:solidFill>
              </a:rPr>
              <a:t>والآن نقول باختصار إن قوة جهازك المناعي تحتاج منك إلى ما يلي:</a:t>
            </a:r>
            <a:r>
              <a:rPr lang="en-US" dirty="0" smtClean="0"/>
              <a:t/>
            </a:r>
            <a:br>
              <a:rPr lang="en-US" dirty="0" smtClean="0"/>
            </a:br>
            <a:endParaRPr lang="ar-IQ" dirty="0"/>
          </a:p>
        </p:txBody>
      </p:sp>
      <p:sp>
        <p:nvSpPr>
          <p:cNvPr id="3" name="عنصر نائب للمحتوى 2"/>
          <p:cNvSpPr>
            <a:spLocks noGrp="1"/>
          </p:cNvSpPr>
          <p:nvPr>
            <p:ph idx="1"/>
          </p:nvPr>
        </p:nvSpPr>
        <p:spPr/>
        <p:txBody>
          <a:bodyPr>
            <a:normAutofit fontScale="92500" lnSpcReduction="20000"/>
          </a:bodyPr>
          <a:lstStyle/>
          <a:p>
            <a:pPr>
              <a:buNone/>
            </a:pPr>
            <a:endParaRPr lang="en-US" dirty="0"/>
          </a:p>
          <a:p>
            <a:r>
              <a:rPr lang="ar-SA" dirty="0" smtClean="0"/>
              <a:t>أن </a:t>
            </a:r>
            <a:r>
              <a:rPr lang="ar-SA" dirty="0"/>
              <a:t>تبقى نشطاً، متجنباً نمط الحياة الكسولة.</a:t>
            </a:r>
            <a:endParaRPr lang="en-US" dirty="0"/>
          </a:p>
          <a:p>
            <a:r>
              <a:rPr lang="ar-SA" dirty="0" smtClean="0"/>
              <a:t>أن </a:t>
            </a:r>
            <a:r>
              <a:rPr lang="ar-SA" dirty="0"/>
              <a:t>تمارس الرياضة، ومعدلها المثالي هو كل يومين، لكي تحصل على قوة التحمل والقوة الجسمية والمرونة، ولكي تحفز على التنفس بعمق.</a:t>
            </a:r>
            <a:endParaRPr lang="en-US" dirty="0"/>
          </a:p>
          <a:p>
            <a:r>
              <a:rPr lang="ar-SA" dirty="0" smtClean="0"/>
              <a:t>احذر </a:t>
            </a:r>
            <a:r>
              <a:rPr lang="ar-SA" dirty="0"/>
              <a:t>الإفراط في ممارسة الرياضة، راقب معدل نبضك واجعله في المدى الصحيح لمعدل دقات القلب بالنسبة لسنك.</a:t>
            </a:r>
            <a:endParaRPr lang="en-US" dirty="0"/>
          </a:p>
          <a:p>
            <a:r>
              <a:rPr lang="ar-SA" dirty="0" smtClean="0"/>
              <a:t>إذا </a:t>
            </a:r>
            <a:r>
              <a:rPr lang="ar-SA" dirty="0"/>
              <a:t>كنت تمارس الرياضة على نطاق واسع، فتناول المزيد من مضادات الأكسدة والكالسيوم </a:t>
            </a:r>
            <a:r>
              <a:rPr lang="ar-SA" dirty="0" err="1"/>
              <a:t>والمغنسيوم</a:t>
            </a:r>
            <a:r>
              <a:rPr lang="ar-SA" dirty="0"/>
              <a:t> </a:t>
            </a:r>
            <a:r>
              <a:rPr lang="ar-SA" dirty="0" err="1" smtClean="0"/>
              <a:t>والجلوتامين</a:t>
            </a:r>
            <a:r>
              <a:rPr lang="en-US" dirty="0" smtClean="0"/>
              <a:t>                                    </a:t>
            </a:r>
            <a:r>
              <a:rPr lang="ar-SA" dirty="0" smtClean="0"/>
              <a:t> بعد </a:t>
            </a:r>
            <a:r>
              <a:rPr lang="ar-SA" dirty="0"/>
              <a:t>جلسة تدريبية مكثفة</a:t>
            </a:r>
            <a:r>
              <a:rPr lang="ar-SA" dirty="0" smtClean="0"/>
              <a:t>.</a:t>
            </a:r>
            <a:endParaRPr lang="en-US" dirty="0"/>
          </a:p>
          <a:p>
            <a:endParaRPr lang="ar-IQ"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b="1" dirty="0" smtClean="0"/>
              <a:t>الغذاء السليم‏..‏ يرفع كفاءة الجهاز المناعي‏!‏</a:t>
            </a:r>
            <a:endParaRPr lang="ar-IQ" dirty="0"/>
          </a:p>
        </p:txBody>
      </p:sp>
      <p:sp>
        <p:nvSpPr>
          <p:cNvPr id="3" name="عنصر نائب للمحتوى 2"/>
          <p:cNvSpPr>
            <a:spLocks noGrp="1"/>
          </p:cNvSpPr>
          <p:nvPr>
            <p:ph idx="1"/>
          </p:nvPr>
        </p:nvSpPr>
        <p:spPr>
          <a:xfrm>
            <a:off x="1000100" y="1357298"/>
            <a:ext cx="7933588" cy="5500702"/>
          </a:xfrm>
        </p:spPr>
        <p:txBody>
          <a:bodyPr>
            <a:normAutofit fontScale="70000" lnSpcReduction="20000"/>
          </a:bodyPr>
          <a:lstStyle/>
          <a:p>
            <a:pPr>
              <a:buNone/>
            </a:pPr>
            <a:r>
              <a:rPr lang="ar-IQ" dirty="0" smtClean="0"/>
              <a:t>   </a:t>
            </a:r>
          </a:p>
          <a:p>
            <a:pPr>
              <a:buNone/>
            </a:pPr>
            <a:r>
              <a:rPr lang="ar-SA" dirty="0" smtClean="0"/>
              <a:t>ضعف المناعة‏..‏ أصبح خطرا يهدد الكثيرين ويجعلهم فريسة لأبسط أدوار البرد أو الأزمات الصحية‏,‏ وتشير أحدث الأبحاث العلمية إلي أن هناك علاقة وثيقة بين التغذية والمناعة‏,‏ حيث يعمل الغذاء بطريقة مباشرة وغير مباشرة علي رفع كفاءة الجهاز المناعي وسلامة أدائه‏.‏</a:t>
            </a:r>
            <a:endParaRPr lang="en-US" dirty="0" smtClean="0"/>
          </a:p>
          <a:p>
            <a:pPr>
              <a:buNone/>
            </a:pPr>
            <a:r>
              <a:rPr lang="ar-IQ" dirty="0" smtClean="0"/>
              <a:t>   </a:t>
            </a:r>
            <a:r>
              <a:rPr lang="ar-SA" dirty="0" smtClean="0"/>
              <a:t>أن الجهاز المناعي معقد ومنتشر في أنحاء الجسم فيتكون من ملايين الخلايا المناعية المختلفة ذات الوظائف المتعددة والتي تعمل في انسجام وتناغم تام مثل الجيش القوي وتتبادل الرسائل والشفرات فيما بينها لتنظيم عملها‏,‏ وهناك أيضا العديد من المواد الأخرى التي يفرزها الجسم مثل </a:t>
            </a:r>
            <a:r>
              <a:rPr lang="ar-SA" dirty="0" err="1" smtClean="0"/>
              <a:t>الإنترفيرون</a:t>
            </a:r>
            <a:r>
              <a:rPr lang="ar-SA" dirty="0" smtClean="0"/>
              <a:t> بالإضافة إلي الغدد الليمفاوية وبعض الغدد الأخرى والأجسام المضادة‏.‏</a:t>
            </a:r>
            <a:endParaRPr lang="ar-IQ" dirty="0" smtClean="0"/>
          </a:p>
          <a:p>
            <a:pPr>
              <a:buNone/>
            </a:pPr>
            <a:r>
              <a:rPr lang="ar-IQ" dirty="0" smtClean="0"/>
              <a:t>    </a:t>
            </a:r>
            <a:r>
              <a:rPr lang="ar-SA" dirty="0" smtClean="0"/>
              <a:t>والجهاز المناعي له قدرة علي تمييز المواد الناتجة عن طبيعة الجسم والمواد الأخرى الغريبة كما أن له ذاكرة يستطيع بواسطتها أن يتذكر الميكروبات التي سبق لها مهاجمة الجسم فيهب للقضاء عليها بجيش من الأجسام المضادة التي سبق تكوينها عند الغزو الأول للميكروب‏,‏ والجهاز المناعي السليم يستطيع أن يؤدي دوره في التعرف علي المواد الغريبة وتذكرها والقضاء عليها أما الجهاز المناعي غير المتوازن فيؤدي إلي إصابة الجسم بالعديد من الأمراض مثل الالتهابات والعدوى وأيضا الإصابة بأمراض المناعة الذاتية والحساسية ضد أنواع من الطعام</a:t>
            </a:r>
            <a:endParaRPr lang="en-US" dirty="0" smtClean="0"/>
          </a:p>
          <a:p>
            <a:pPr>
              <a:buNone/>
            </a:pPr>
            <a:endParaRPr lang="en-US" dirty="0" smtClean="0"/>
          </a:p>
          <a:p>
            <a:pPr>
              <a:buNone/>
            </a:pPr>
            <a:endParaRPr lang="ar-IQ" dirty="0"/>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00100" y="0"/>
            <a:ext cx="8143900" cy="1142984"/>
          </a:xfrm>
        </p:spPr>
        <p:txBody>
          <a:bodyPr>
            <a:normAutofit fontScale="90000"/>
          </a:bodyPr>
          <a:lstStyle/>
          <a:p>
            <a:pPr algn="ctr"/>
            <a:r>
              <a:rPr lang="ar-IQ" b="1" dirty="0" smtClean="0"/>
              <a:t/>
            </a:r>
            <a:br>
              <a:rPr lang="ar-IQ" b="1" dirty="0" smtClean="0"/>
            </a:br>
            <a:r>
              <a:rPr lang="ar-SA" b="1" dirty="0" smtClean="0"/>
              <a:t>المواد الغذائية الضرورية</a:t>
            </a:r>
            <a:r>
              <a:rPr lang="en-US" dirty="0" smtClean="0"/>
              <a:t/>
            </a:r>
            <a:br>
              <a:rPr lang="en-US" dirty="0" smtClean="0"/>
            </a:br>
            <a:endParaRPr lang="ar-IQ" dirty="0"/>
          </a:p>
        </p:txBody>
      </p:sp>
      <p:sp>
        <p:nvSpPr>
          <p:cNvPr id="3" name="عنصر نائب للمحتوى 2"/>
          <p:cNvSpPr>
            <a:spLocks noGrp="1"/>
          </p:cNvSpPr>
          <p:nvPr>
            <p:ph idx="1"/>
          </p:nvPr>
        </p:nvSpPr>
        <p:spPr>
          <a:xfrm>
            <a:off x="1000100" y="1214422"/>
            <a:ext cx="8143900" cy="5643578"/>
          </a:xfrm>
        </p:spPr>
        <p:txBody>
          <a:bodyPr>
            <a:normAutofit fontScale="70000" lnSpcReduction="20000"/>
          </a:bodyPr>
          <a:lstStyle/>
          <a:p>
            <a:r>
              <a:rPr lang="ar-IQ" dirty="0" smtClean="0"/>
              <a:t> </a:t>
            </a:r>
            <a:r>
              <a:rPr lang="ar-SA" dirty="0" smtClean="0"/>
              <a:t>هناك مواد غذائية لازمة لجهاز المناعة مثل البروتين والأحماض </a:t>
            </a:r>
            <a:r>
              <a:rPr lang="ar-SA" dirty="0" err="1" smtClean="0"/>
              <a:t>الأمينية</a:t>
            </a:r>
            <a:r>
              <a:rPr lang="ar-SA" dirty="0" smtClean="0"/>
              <a:t> حيث يحتاج الجسم إلي المواد </a:t>
            </a:r>
            <a:r>
              <a:rPr lang="ar-SA" dirty="0" err="1" smtClean="0"/>
              <a:t>البروتينية</a:t>
            </a:r>
            <a:r>
              <a:rPr lang="ar-SA" dirty="0" smtClean="0"/>
              <a:t> لإنتاج الخلايا المناعية والأجسام المضادة إذ أن الإشارات والرسائل التي تتبادلها الخلايا المناعية فيما بينها هي بروتين في تكوينها‏.‏</a:t>
            </a:r>
            <a:br>
              <a:rPr lang="ar-SA" dirty="0" smtClean="0"/>
            </a:br>
            <a:r>
              <a:rPr lang="ar-SA" dirty="0" smtClean="0"/>
              <a:t>وهناك مصدران للبروتين ‏:‏ حيواني ويوجد في الأسماك واللحوم والدواجن أو نباتي وهو موجود في البقول وفول </a:t>
            </a:r>
            <a:r>
              <a:rPr lang="ar-SA" dirty="0" err="1" smtClean="0"/>
              <a:t>الصويا</a:t>
            </a:r>
            <a:r>
              <a:rPr lang="ar-SA" dirty="0" smtClean="0"/>
              <a:t> وان الأحماض </a:t>
            </a:r>
            <a:r>
              <a:rPr lang="ar-SA" dirty="0" err="1" smtClean="0"/>
              <a:t>الأمينية</a:t>
            </a:r>
            <a:r>
              <a:rPr lang="ar-SA" dirty="0" smtClean="0"/>
              <a:t> مهمة لتحسين مناعة الجسم </a:t>
            </a:r>
            <a:r>
              <a:rPr lang="ar-SA" dirty="0" err="1" smtClean="0"/>
              <a:t>اذ</a:t>
            </a:r>
            <a:r>
              <a:rPr lang="ar-SA" dirty="0" smtClean="0"/>
              <a:t> يرفع من أداء الجهاز المناعي خاصة أثناء التوتر والضغط العصبي وله وظائف عديدة من أهمها أنه يعتبر الوقود للخلايا المناعية‏.‏</a:t>
            </a:r>
            <a:endParaRPr lang="en-US" dirty="0" smtClean="0"/>
          </a:p>
          <a:p>
            <a:r>
              <a:rPr lang="ar-SA" dirty="0" smtClean="0"/>
              <a:t>أما الغذاء ذو المحتوي العالي من المواد </a:t>
            </a:r>
            <a:r>
              <a:rPr lang="ar-SA" dirty="0" err="1" smtClean="0"/>
              <a:t>الدهنية</a:t>
            </a:r>
            <a:r>
              <a:rPr lang="ar-SA" dirty="0" smtClean="0"/>
              <a:t> فإنه يقلل ويخفض من أداء الجهاز المناعي ويؤثر بالسلب في إنتاج وكفاءة الخلايا المناعية المختلفة كما أن السمنة تعتبر من العوامل المؤثرة بالسلب في كفاءة جهاز المناعة‏,‏ فيراعي أن تكون نسبة المواد </a:t>
            </a:r>
            <a:r>
              <a:rPr lang="ar-SA" dirty="0" err="1" smtClean="0"/>
              <a:t>الدهنية</a:t>
            </a:r>
            <a:r>
              <a:rPr lang="ar-SA" dirty="0" smtClean="0"/>
              <a:t> في الطعام‏30%‏ من المحتوي الكلي للطاقة وتوزع السعرات الحرارية نسبة أقل من‏10%‏ للأحماض </a:t>
            </a:r>
            <a:r>
              <a:rPr lang="ar-SA" dirty="0" err="1" smtClean="0"/>
              <a:t>الدهنية</a:t>
            </a:r>
            <a:r>
              <a:rPr lang="ar-SA" dirty="0" smtClean="0"/>
              <a:t> المشبعة ونسبة‏10%‏ للأحماض </a:t>
            </a:r>
            <a:r>
              <a:rPr lang="ar-SA" dirty="0" err="1" smtClean="0"/>
              <a:t>الدهنية</a:t>
            </a:r>
            <a:r>
              <a:rPr lang="ar-SA" dirty="0" smtClean="0"/>
              <a:t> غير المشبعة كزيت السمك والزيوت النباتية‏,‏ أما في حالة أمراض الالتهابات والحساسية الذاتية مثل حساسية الطعام والأزمة والروماتيزم والسكر من النوع الأول وتصلب الشرايين فيتم تعديل النسبة السابقة بزيادة نسبة زيت السمك‏.‏</a:t>
            </a:r>
            <a:endParaRPr lang="en-US" dirty="0" smtClean="0"/>
          </a:p>
          <a:p>
            <a:r>
              <a:rPr lang="ar-SA" dirty="0" smtClean="0"/>
              <a:t>وقد أثبتت الأبحاث أن قدرة الخلايا المناعية القاتلة للأورام تزيد عندما تنخفض السعرات الحرارية للدهون من‏32%‏ إلي‏22%,‏ وتزيد قدرة الخلايا المناعية لدي المسنين عندما تنخفض الدهون في الطعام من‏32%‏ إلي‏27%‏ ورد فعل الخلايا المناعية بوجه عام يزيد مع انخفاض معدل الدهون في الطعام من‏30%‏ إلي‏25%.‏</a:t>
            </a:r>
            <a:endParaRPr lang="en-US" dirty="0" smtClean="0"/>
          </a:p>
          <a:p>
            <a:pPr algn="ctr">
              <a:buNone/>
            </a:pPr>
            <a:endParaRPr lang="ar-IQ" dirty="0"/>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939784"/>
          </a:xfrm>
        </p:spPr>
        <p:txBody>
          <a:bodyPr>
            <a:normAutofit fontScale="90000"/>
          </a:bodyPr>
          <a:lstStyle/>
          <a:p>
            <a:pPr algn="ctr"/>
            <a:r>
              <a:rPr lang="ar-IQ" b="1" dirty="0" smtClean="0"/>
              <a:t/>
            </a:r>
            <a:br>
              <a:rPr lang="ar-IQ" b="1" dirty="0" smtClean="0"/>
            </a:br>
            <a:r>
              <a:rPr lang="ar-SA" b="1" dirty="0" smtClean="0"/>
              <a:t>الفيتامينات</a:t>
            </a:r>
            <a:r>
              <a:rPr lang="ar-SA" dirty="0" smtClean="0"/>
              <a:t> :</a:t>
            </a:r>
            <a:r>
              <a:rPr lang="en-US" dirty="0" smtClean="0"/>
              <a:t/>
            </a:r>
            <a:br>
              <a:rPr lang="en-US" dirty="0" smtClean="0"/>
            </a:br>
            <a:endParaRPr lang="ar-IQ" dirty="0"/>
          </a:p>
        </p:txBody>
      </p:sp>
      <p:sp>
        <p:nvSpPr>
          <p:cNvPr id="3" name="عنصر نائب للمحتوى 2"/>
          <p:cNvSpPr>
            <a:spLocks noGrp="1"/>
          </p:cNvSpPr>
          <p:nvPr>
            <p:ph idx="1"/>
          </p:nvPr>
        </p:nvSpPr>
        <p:spPr>
          <a:xfrm>
            <a:off x="1000100" y="1214422"/>
            <a:ext cx="8143900" cy="5643578"/>
          </a:xfrm>
        </p:spPr>
        <p:txBody>
          <a:bodyPr>
            <a:normAutofit fontScale="77500" lnSpcReduction="20000"/>
          </a:bodyPr>
          <a:lstStyle/>
          <a:p>
            <a:pPr>
              <a:buNone/>
            </a:pPr>
            <a:r>
              <a:rPr lang="ar-IQ" dirty="0" smtClean="0"/>
              <a:t>   </a:t>
            </a:r>
            <a:r>
              <a:rPr lang="ar-SA" dirty="0" smtClean="0"/>
              <a:t>ومن أهم الفيتامينات لصحة وسلامة الجهاز المناعي فيتامين ( </a:t>
            </a:r>
            <a:r>
              <a:rPr lang="en-US" dirty="0" smtClean="0"/>
              <a:t>C </a:t>
            </a:r>
            <a:r>
              <a:rPr lang="ar-SA" dirty="0" smtClean="0"/>
              <a:t>) فله تأثير قاتل علي الميكروبات والفيروسات وتأثير مضاد للأكسدة ويوجد في الفاكهة مثل الموالح والخضراوات ذات اللون الأخضر الداكن ومن المهم زيادة المتناول من هذا الفيتامين للرياضيين الذين يمارسون رياضة عنيفة أو بطريقة مكثفة لتجنب الإصابة بالعدوى في الجهاز التنفسي وحمايته‏.‏</a:t>
            </a:r>
            <a:endParaRPr lang="en-US" dirty="0" smtClean="0"/>
          </a:p>
          <a:p>
            <a:pPr>
              <a:buNone/>
            </a:pPr>
            <a:r>
              <a:rPr lang="ar-IQ" dirty="0" smtClean="0"/>
              <a:t>   </a:t>
            </a:r>
            <a:r>
              <a:rPr lang="ar-SA" dirty="0" smtClean="0"/>
              <a:t>كذلك فيتامين‏(‏ </a:t>
            </a:r>
            <a:r>
              <a:rPr lang="en-US" dirty="0" smtClean="0"/>
              <a:t>A</a:t>
            </a:r>
            <a:r>
              <a:rPr lang="ar-SA" dirty="0" smtClean="0"/>
              <a:t> ‏)‏ المسئول عن سلامة أداء غدة </a:t>
            </a:r>
            <a:r>
              <a:rPr lang="ar-SA" dirty="0" err="1" smtClean="0"/>
              <a:t>الثمبوس</a:t>
            </a:r>
            <a:r>
              <a:rPr lang="ar-SA" dirty="0" smtClean="0"/>
              <a:t> خاصة في أثناء التوتر والانفعال وله تأثير مضاد للعدو</a:t>
            </a:r>
            <a:r>
              <a:rPr lang="ar-IQ" dirty="0" smtClean="0"/>
              <a:t>ى</a:t>
            </a:r>
            <a:r>
              <a:rPr lang="ar-SA" dirty="0" smtClean="0"/>
              <a:t> وهو مضاد للأكسدة‏,‏ كما يعطي هذا الفيتامين الآن وعلي مستوي العالم للأطفال المصابين بالحصبة لمنع المضاعفات والحد من نسبة الوفيات ويتوافر فيتامين ‏(‏ </a:t>
            </a:r>
            <a:r>
              <a:rPr lang="en-US" dirty="0" smtClean="0"/>
              <a:t>A </a:t>
            </a:r>
            <a:r>
              <a:rPr lang="ar-SA" dirty="0" smtClean="0"/>
              <a:t>‏)‏ في </a:t>
            </a:r>
            <a:r>
              <a:rPr lang="ar-SA" dirty="0" err="1" smtClean="0"/>
              <a:t>الكبده</a:t>
            </a:r>
            <a:r>
              <a:rPr lang="ar-SA" dirty="0" smtClean="0"/>
              <a:t> والبيض واللبن والجبن وزيت كبد الحوت‏.‏</a:t>
            </a:r>
            <a:endParaRPr lang="en-US" dirty="0" smtClean="0"/>
          </a:p>
          <a:p>
            <a:pPr>
              <a:buNone/>
            </a:pPr>
            <a:r>
              <a:rPr lang="ar-IQ" dirty="0" smtClean="0"/>
              <a:t>   </a:t>
            </a:r>
            <a:r>
              <a:rPr lang="ar-SA" dirty="0" smtClean="0"/>
              <a:t>ومن أهم المواد الغذائية التي تفيد الجهاز المناعي نسبة </a:t>
            </a:r>
            <a:r>
              <a:rPr lang="ar-SA" dirty="0" err="1" smtClean="0"/>
              <a:t>الكاروتينات</a:t>
            </a:r>
            <a:r>
              <a:rPr lang="ar-SA" dirty="0" smtClean="0"/>
              <a:t> وهي المواد ذات اللون الأصفر والبرتقالي والأحمر من الخضر والفاكهة وتعطي للمسنين لتنشيط الخلايا المناعية لديهم كذلك فيتامين‏(‏ </a:t>
            </a:r>
            <a:r>
              <a:rPr lang="en-US" dirty="0" smtClean="0"/>
              <a:t>K </a:t>
            </a:r>
            <a:r>
              <a:rPr lang="ar-SA" dirty="0" smtClean="0"/>
              <a:t>‏)‏ الموجود في زيوت البذور والحبوب‏,‏ وحمض </a:t>
            </a:r>
            <a:r>
              <a:rPr lang="ar-SA" dirty="0" err="1" smtClean="0"/>
              <a:t>الفوليك</a:t>
            </a:r>
            <a:r>
              <a:rPr lang="ar-SA" dirty="0" smtClean="0"/>
              <a:t> الذي تكمن أهميته في المساعدة في تكوين الخلايا المناعية وزيادة نشاطها وإنتاج كرات الدم الحمراء والحمض النووي للخلية‏</a:t>
            </a:r>
            <a:r>
              <a:rPr lang="en-US" dirty="0" smtClean="0"/>
              <a:t>DNA</a:t>
            </a:r>
            <a:r>
              <a:rPr lang="ar-SA" dirty="0" smtClean="0"/>
              <a:t>.‏</a:t>
            </a:r>
            <a:endParaRPr lang="en-US" dirty="0" smtClean="0"/>
          </a:p>
          <a:p>
            <a:endParaRPr lang="ar-IQ" dirty="0"/>
          </a:p>
        </p:txBody>
      </p:sp>
    </p:spTree>
  </p:cSld>
  <p:clrMapOvr>
    <a:masterClrMapping/>
  </p:clrMapOvr>
  <p:transition spd="slow">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1011222"/>
          </a:xfrm>
        </p:spPr>
        <p:txBody>
          <a:bodyPr/>
          <a:lstStyle/>
          <a:p>
            <a:pPr algn="ctr"/>
            <a:r>
              <a:rPr lang="ar-SA" b="1" dirty="0" smtClean="0"/>
              <a:t>المعاونات الحيوية </a:t>
            </a:r>
            <a:endParaRPr lang="ar-IQ" dirty="0"/>
          </a:p>
        </p:txBody>
      </p:sp>
      <p:sp>
        <p:nvSpPr>
          <p:cNvPr id="3" name="عنصر نائب للمحتوى 2"/>
          <p:cNvSpPr>
            <a:spLocks noGrp="1"/>
          </p:cNvSpPr>
          <p:nvPr>
            <p:ph idx="1"/>
          </p:nvPr>
        </p:nvSpPr>
        <p:spPr>
          <a:xfrm>
            <a:off x="928662" y="1285860"/>
            <a:ext cx="8215338" cy="5572140"/>
          </a:xfrm>
        </p:spPr>
        <p:txBody>
          <a:bodyPr/>
          <a:lstStyle/>
          <a:p>
            <a:pPr>
              <a:buNone/>
            </a:pPr>
            <a:r>
              <a:rPr lang="ar-IQ" dirty="0" smtClean="0"/>
              <a:t>  </a:t>
            </a:r>
            <a:r>
              <a:rPr lang="ar-SA" dirty="0" smtClean="0"/>
              <a:t>تعيش في الأمعاء أنواع من سلالات البكتريا الصديقة والمفيدة والتي تلعب دورا حيويا في وقاية الجسم من خطر المواد الغريبة والميكروبات بأنواعها وسمومها بآليات مختلفة وترفع من المناعة وتحافظ علي سلامة الجسم ولكن قد تموت أو تتأثر تلك البكتريا لأسباب مرضية أو تناول مضادات حيوية فيصبح من السهل على الميكروبات والسموم النفاذ إلى مجرى الدم‏,‏ والمعاونات الحيوية هي أغذية تحتوي علي بكتريا صحية مماثلة لتلك التي تعيش بالأمعاء‏,‏ فعندما يتناول الإنسان تلك الأغذية يعوض النقص في البكتريا الموجودة بالأمعاء ويعيد الوظائف المهمة لها إلى الحالة الطبيعية ويرفع من المناعة‏.‏</a:t>
            </a:r>
            <a:endParaRPr lang="en-US" dirty="0" smtClean="0"/>
          </a:p>
          <a:p>
            <a:pPr>
              <a:buNone/>
            </a:pPr>
            <a:endParaRPr lang="ar-IQ" dirty="0"/>
          </a:p>
        </p:txBody>
      </p:sp>
    </p:spTree>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0"/>
            <a:ext cx="8143900" cy="6858000"/>
          </a:xfrm>
        </p:spPr>
        <p:txBody>
          <a:bodyPr>
            <a:normAutofit fontScale="85000" lnSpcReduction="20000"/>
          </a:bodyPr>
          <a:lstStyle/>
          <a:p>
            <a:pPr>
              <a:buNone/>
            </a:pPr>
            <a:r>
              <a:rPr lang="ar-IQ" dirty="0" smtClean="0"/>
              <a:t>   </a:t>
            </a:r>
            <a:r>
              <a:rPr lang="ar-SA" dirty="0" smtClean="0"/>
              <a:t>بالإضافة إلى ذلك تحتوي تلك المعاونات الحيوية علي فيتامين‏(‏ </a:t>
            </a:r>
            <a:r>
              <a:rPr lang="en-US" dirty="0" smtClean="0"/>
              <a:t>B</a:t>
            </a:r>
            <a:r>
              <a:rPr lang="ar-SA" dirty="0" smtClean="0"/>
              <a:t> ‏)‏ ومواد تسمي بالمضادات الحيوية الطبيعية تثبط الكائنات الدقيقة الضارة في الأمعاء ولها أيضا خصائص مضادة للفطريات وتخفض مستوى </a:t>
            </a:r>
            <a:r>
              <a:rPr lang="ar-SA" dirty="0" err="1" smtClean="0"/>
              <a:t>الكوليسترول</a:t>
            </a:r>
            <a:r>
              <a:rPr lang="ar-SA" dirty="0" smtClean="0"/>
              <a:t> في الدم وتساعد علي الهضم وتنشط امتصاص العناصر الغذائية‏,‏ كما تساعد المعاونات الحيوية في علاج الإمساك والإسهال وتراكم الغازات وفرط الحساسية للطعام خاصة لدي الأطفال وتدعيم النفاذ الداخلي للأمعاء كما تعمل علي تهدئة الالتهابات المعوية ومصادرها الزبادي والألبان </a:t>
            </a:r>
            <a:r>
              <a:rPr lang="ar-SA" dirty="0" err="1" smtClean="0"/>
              <a:t>المتخمرة</a:t>
            </a:r>
            <a:r>
              <a:rPr lang="ar-SA" dirty="0" smtClean="0"/>
              <a:t> </a:t>
            </a:r>
            <a:r>
              <a:rPr lang="ar-SA" dirty="0" err="1" smtClean="0"/>
              <a:t>والكافيار</a:t>
            </a:r>
            <a:r>
              <a:rPr lang="ar-SA" dirty="0" smtClean="0"/>
              <a:t>‏.‏</a:t>
            </a:r>
            <a:endParaRPr lang="en-US" dirty="0" smtClean="0"/>
          </a:p>
          <a:p>
            <a:pPr>
              <a:buNone/>
            </a:pPr>
            <a:r>
              <a:rPr lang="ar-IQ" dirty="0" smtClean="0"/>
              <a:t>   </a:t>
            </a:r>
            <a:r>
              <a:rPr lang="ar-SA" dirty="0" smtClean="0"/>
              <a:t>وهناك تحذير من العوامل التي تثبط من المناعة وعمل الجهاز المناعي مثل سوء التغذية لأنه يحرم الجسم من العناصر الغذائية المهمة واللازمة لأداء الجهاز المناعي والسكر بكل أشكاله لأنه يخفض من عمل الخلايا المناعية في قلت المواد الغريبة والميكروبات والكحوليات والكافيين الزائد لأنه يقلل من امتصاص بعض العناصر الغذائية المهمة‏,‏ والمضادات الحيوية حيث تقضي على سلالات البكتريا الصديقة الموجودة بالأمعاء لذا يلزم تناول الزبادي ثلاث مرات أسبوعيا على الأقل عند تعاطي المضاد الحيوي‏,‏ كما يجب تفادي المواد المضافة كمكسبات الطعم واللون والرائحة والمواد الحافظة والوجبات السريعة التي تحتوي على قدر كبير من الدهون وتفتقر إلى العناصر الغذائية الهامة والأساسية‏.‏</a:t>
            </a:r>
            <a:endParaRPr lang="en-US" dirty="0" smtClean="0"/>
          </a:p>
          <a:p>
            <a:pPr>
              <a:buNone/>
            </a:pPr>
            <a:endParaRPr lang="ar-IQ" dirty="0"/>
          </a:p>
        </p:txBody>
      </p:sp>
    </p:spTree>
  </p:cSld>
  <p:clrMapOvr>
    <a:masterClrMapping/>
  </p:clrMapOvr>
  <p:transition spd="slow">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868346"/>
          </a:xfrm>
        </p:spPr>
        <p:txBody>
          <a:bodyPr>
            <a:normAutofit fontScale="90000"/>
          </a:bodyPr>
          <a:lstStyle/>
          <a:p>
            <a:pPr algn="ctr"/>
            <a:r>
              <a:rPr lang="ar-IQ" b="1" dirty="0" smtClean="0"/>
              <a:t/>
            </a:r>
            <a:br>
              <a:rPr lang="ar-IQ" b="1" dirty="0" smtClean="0"/>
            </a:br>
            <a:r>
              <a:rPr lang="ar-SA" b="1" dirty="0" smtClean="0"/>
              <a:t>اختبار لكفاءة المناعة‏!‏</a:t>
            </a:r>
            <a:r>
              <a:rPr lang="en-US" dirty="0" smtClean="0"/>
              <a:t/>
            </a:r>
            <a:br>
              <a:rPr lang="en-US" dirty="0" smtClean="0"/>
            </a:br>
            <a:endParaRPr lang="ar-IQ" dirty="0"/>
          </a:p>
        </p:txBody>
      </p:sp>
      <p:sp>
        <p:nvSpPr>
          <p:cNvPr id="3" name="عنصر نائب للمحتوى 2"/>
          <p:cNvSpPr>
            <a:spLocks noGrp="1"/>
          </p:cNvSpPr>
          <p:nvPr>
            <p:ph idx="1"/>
          </p:nvPr>
        </p:nvSpPr>
        <p:spPr>
          <a:xfrm>
            <a:off x="928662" y="1142984"/>
            <a:ext cx="8215338" cy="5715016"/>
          </a:xfrm>
        </p:spPr>
        <p:txBody>
          <a:bodyPr>
            <a:normAutofit fontScale="70000" lnSpcReduction="20000"/>
          </a:bodyPr>
          <a:lstStyle/>
          <a:p>
            <a:r>
              <a:rPr lang="ar-IQ" dirty="0" smtClean="0"/>
              <a:t> </a:t>
            </a:r>
            <a:r>
              <a:rPr lang="ar-SA" dirty="0" smtClean="0"/>
              <a:t>وضع العلماء اختبارا صغيرا يتكون من عشر </a:t>
            </a:r>
            <a:r>
              <a:rPr lang="ar-SA" dirty="0" err="1" smtClean="0"/>
              <a:t>اسئلة</a:t>
            </a:r>
            <a:r>
              <a:rPr lang="ar-SA" dirty="0" smtClean="0"/>
              <a:t> تستفسر عن النقاط التالية‏:‏</a:t>
            </a:r>
            <a:endParaRPr lang="en-US" dirty="0" smtClean="0"/>
          </a:p>
          <a:p>
            <a:pPr lvl="0"/>
            <a:r>
              <a:rPr lang="ar-SA" dirty="0" smtClean="0"/>
              <a:t>هل أنت دائم الإصابة بالبرد والعطس والزكام‏.</a:t>
            </a:r>
            <a:endParaRPr lang="en-US" dirty="0" smtClean="0"/>
          </a:p>
          <a:p>
            <a:pPr lvl="0"/>
            <a:r>
              <a:rPr lang="ar-SA" dirty="0" smtClean="0"/>
              <a:t>هل يصعب عليك التخلص من البرد بعد الإصابة </a:t>
            </a:r>
            <a:r>
              <a:rPr lang="ar-SA" dirty="0" err="1" smtClean="0"/>
              <a:t>به</a:t>
            </a:r>
            <a:r>
              <a:rPr lang="ar-SA" dirty="0" smtClean="0"/>
              <a:t>‏.</a:t>
            </a:r>
            <a:endParaRPr lang="en-US" dirty="0" smtClean="0"/>
          </a:p>
          <a:p>
            <a:pPr lvl="0"/>
            <a:r>
              <a:rPr lang="ar-SA" dirty="0" smtClean="0"/>
              <a:t>‏ هل أنت دائم الشعور بالإرهاق والتعب‏.</a:t>
            </a:r>
            <a:endParaRPr lang="en-US" dirty="0" smtClean="0"/>
          </a:p>
          <a:p>
            <a:pPr lvl="0"/>
            <a:r>
              <a:rPr lang="ar-SA" dirty="0" smtClean="0"/>
              <a:t>‏ هل تعاني من الإحباط أو القلق‏.</a:t>
            </a:r>
            <a:endParaRPr lang="en-US" dirty="0" smtClean="0"/>
          </a:p>
          <a:p>
            <a:pPr lvl="0"/>
            <a:r>
              <a:rPr lang="ar-SA" dirty="0" smtClean="0"/>
              <a:t>‏ هل لديك حساسية لأي نوع من الطعام‏.</a:t>
            </a:r>
            <a:endParaRPr lang="en-US" dirty="0" smtClean="0"/>
          </a:p>
          <a:p>
            <a:pPr lvl="0"/>
            <a:r>
              <a:rPr lang="ar-SA" dirty="0" smtClean="0"/>
              <a:t>‏ هل تتناول مسكنات بشكل دائم‏.</a:t>
            </a:r>
            <a:endParaRPr lang="en-US" dirty="0" smtClean="0"/>
          </a:p>
          <a:p>
            <a:pPr lvl="0"/>
            <a:r>
              <a:rPr lang="ar-SA" dirty="0" smtClean="0"/>
              <a:t> هل تناولت مضادات حيوية أكثر من مرة في العام‏.</a:t>
            </a:r>
            <a:endParaRPr lang="en-US" dirty="0" smtClean="0"/>
          </a:p>
          <a:p>
            <a:pPr lvl="0"/>
            <a:r>
              <a:rPr lang="ar-SA" dirty="0" smtClean="0"/>
              <a:t>‏ هل تعاني آلاما في الحلق‏.</a:t>
            </a:r>
            <a:endParaRPr lang="en-US" dirty="0" smtClean="0"/>
          </a:p>
          <a:p>
            <a:pPr lvl="0"/>
            <a:r>
              <a:rPr lang="ar-SA" dirty="0" smtClean="0"/>
              <a:t>‏ هل تتناول الكحوليات أكثر من ثلاث مرات في الأسبوع‏.</a:t>
            </a:r>
            <a:endParaRPr lang="en-US" dirty="0" smtClean="0"/>
          </a:p>
          <a:p>
            <a:pPr lvl="0"/>
            <a:r>
              <a:rPr lang="ar-SA" dirty="0" smtClean="0"/>
              <a:t>‏هل تعاني من الصداع بصفة متكررة؟</a:t>
            </a:r>
            <a:endParaRPr lang="en-US" dirty="0" smtClean="0"/>
          </a:p>
          <a:p>
            <a:r>
              <a:rPr lang="ar-SA" dirty="0" smtClean="0"/>
              <a:t>إذا تمت الإجابة بنعم علي ثلاثة أسئلة فإن جهازك المناعي يحتاج للعون وإذا تمت الإجابة بنعم علي أربعة أسئلة فإن جهازك المناعي يحتاج لمزيد من الاهتمام والملاحظة وإذا أجبت بنعم علي خمسة أسئلة أو أكثر فإن جهازك المناعي مجهد وغير متوازن‏.‏</a:t>
            </a:r>
            <a:endParaRPr lang="ar-IQ" dirty="0"/>
          </a:p>
        </p:txBody>
      </p:sp>
    </p:spTree>
  </p:cSld>
  <p:clrMapOvr>
    <a:masterClrMapping/>
  </p:clrMapOvr>
  <p:transition spd="slow">
    <p:strips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796908"/>
          </a:xfrm>
        </p:spPr>
        <p:txBody>
          <a:bodyPr>
            <a:normAutofit fontScale="90000"/>
          </a:bodyPr>
          <a:lstStyle/>
          <a:p>
            <a:pPr algn="ctr"/>
            <a:r>
              <a:rPr lang="ar-IQ" b="1" dirty="0" smtClean="0"/>
              <a:t/>
            </a:r>
            <a:br>
              <a:rPr lang="ar-IQ" b="1" dirty="0" smtClean="0"/>
            </a:br>
            <a:r>
              <a:rPr lang="ar-SA" b="1" dirty="0" err="1" smtClean="0"/>
              <a:t>اليو</a:t>
            </a:r>
            <a:r>
              <a:rPr lang="ar-SA" b="1" dirty="0" smtClean="0"/>
              <a:t>گا والمناعة</a:t>
            </a:r>
            <a:r>
              <a:rPr lang="en-US" dirty="0" smtClean="0"/>
              <a:t/>
            </a:r>
            <a:br>
              <a:rPr lang="en-US" dirty="0" smtClean="0"/>
            </a:br>
            <a:endParaRPr lang="ar-IQ" dirty="0"/>
          </a:p>
        </p:txBody>
      </p:sp>
      <p:sp>
        <p:nvSpPr>
          <p:cNvPr id="3" name="عنصر نائب للمحتوى 2"/>
          <p:cNvSpPr>
            <a:spLocks noGrp="1"/>
          </p:cNvSpPr>
          <p:nvPr>
            <p:ph idx="1"/>
          </p:nvPr>
        </p:nvSpPr>
        <p:spPr>
          <a:xfrm>
            <a:off x="857224" y="1142984"/>
            <a:ext cx="8286776" cy="5715016"/>
          </a:xfrm>
        </p:spPr>
        <p:txBody>
          <a:bodyPr>
            <a:normAutofit fontScale="77500" lnSpcReduction="20000"/>
          </a:bodyPr>
          <a:lstStyle/>
          <a:p>
            <a:r>
              <a:rPr lang="ar-IQ" dirty="0" smtClean="0"/>
              <a:t> </a:t>
            </a:r>
            <a:r>
              <a:rPr lang="ar-AE" dirty="0" smtClean="0"/>
              <a:t>إن ممارسة أوضاع </a:t>
            </a:r>
            <a:r>
              <a:rPr lang="ar-AE" dirty="0" err="1" smtClean="0"/>
              <a:t>اليو</a:t>
            </a:r>
            <a:r>
              <a:rPr lang="ar-AE" dirty="0" smtClean="0"/>
              <a:t>گا بشكل سليم والتركيز التام على الجزء المراد تدريبه يعود بنتائج ايجابية على الجسم والعقل معا , فهذه التمارين تغير في تحرير الذهن من التوتر وتخليص الجسم من الإجهاد , والسر في ذلك يعود إلى تمارين التنفس والتركيز على جزء محدد من الجسم يؤدي إلى استثارة الوعي الكامن في ذلك الجزء وتنشيطه حتى تتدفق الطاقة بما يجدد حيويته أو بهذه الطريقة يتم تنشيط الجسم بأكمله وتنشيط خلايا منشطة الجهاز المناعي .</a:t>
            </a:r>
            <a:endParaRPr lang="en-US" dirty="0" smtClean="0"/>
          </a:p>
          <a:p>
            <a:r>
              <a:rPr lang="ar-AE" dirty="0" smtClean="0"/>
              <a:t>تساعد </a:t>
            </a:r>
            <a:r>
              <a:rPr lang="ar-AE" dirty="0" err="1" smtClean="0"/>
              <a:t>اليو</a:t>
            </a:r>
            <a:r>
              <a:rPr lang="ar-AE" dirty="0" smtClean="0"/>
              <a:t>گا وخاصة إذا ترافقت بالابتعاد عن القهوة والشاي بالمساعدة على النوم العميق وغير المنقطع . فيتم إفراز هرمون النمو إثناء المرحلة الرابعة من النوم العميق وهذا الهرمون ينشط الغدة </a:t>
            </a:r>
            <a:r>
              <a:rPr lang="ar-AE" dirty="0" err="1" smtClean="0"/>
              <a:t>الزعترية</a:t>
            </a:r>
            <a:r>
              <a:rPr lang="ar-AE" dirty="0" smtClean="0"/>
              <a:t> الموجودة خلف القفص الصدري .والغدة </a:t>
            </a:r>
            <a:r>
              <a:rPr lang="ar-AE" dirty="0" err="1" smtClean="0"/>
              <a:t>الزعترية</a:t>
            </a:r>
            <a:r>
              <a:rPr lang="ar-AE" dirty="0" smtClean="0"/>
              <a:t> هي بمثابة أكاديمية الشرط إذ أنها تحول الكريات البيضاء الحديثة النمو إلى مقاتلات خبيرة بمكافحة البكتريا والسرطانات وتقلل </a:t>
            </a:r>
            <a:r>
              <a:rPr lang="ar-AE" dirty="0" err="1" smtClean="0"/>
              <a:t>اليو</a:t>
            </a:r>
            <a:r>
              <a:rPr lang="ar-AE" dirty="0" smtClean="0"/>
              <a:t>گا من التوتر أو الضغط النفسي (</a:t>
            </a:r>
            <a:r>
              <a:rPr lang="en-US" dirty="0" smtClean="0"/>
              <a:t>Stress</a:t>
            </a:r>
            <a:r>
              <a:rPr lang="ar-AE" dirty="0" smtClean="0"/>
              <a:t>) مما يقلل </a:t>
            </a:r>
            <a:r>
              <a:rPr lang="ar-AE" dirty="0" err="1" smtClean="0"/>
              <a:t>هرمونات</a:t>
            </a:r>
            <a:r>
              <a:rPr lang="ar-AE" dirty="0" smtClean="0"/>
              <a:t> </a:t>
            </a:r>
            <a:r>
              <a:rPr lang="ar-AE" dirty="0" err="1" smtClean="0"/>
              <a:t>الكورتيزون</a:t>
            </a:r>
            <a:r>
              <a:rPr lang="ar-AE" dirty="0" smtClean="0"/>
              <a:t> المثبطة للمناعة , وان رياضة </a:t>
            </a:r>
            <a:r>
              <a:rPr lang="ar-AE" dirty="0" err="1" smtClean="0"/>
              <a:t>اليو</a:t>
            </a:r>
            <a:r>
              <a:rPr lang="ar-AE" dirty="0" smtClean="0"/>
              <a:t>گا ترفع حرارة الجسم لمدة قد تصل إلى العشرة ساعات وهذه الحرارة , بعكس المعتقدات الخاطئة فأنها تفيد في قتل البكتريا والفيروسات . </a:t>
            </a:r>
            <a:endParaRPr lang="ar-IQ" dirty="0"/>
          </a:p>
        </p:txBody>
      </p:sp>
    </p:spTree>
  </p:cSld>
  <p:clrMapOvr>
    <a:masterClrMapping/>
  </p:clrMapOvr>
  <p:transition spd="slow">
    <p:cover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0"/>
            <a:ext cx="8143900" cy="6858000"/>
          </a:xfrm>
        </p:spPr>
        <p:txBody>
          <a:bodyPr>
            <a:normAutofit fontScale="85000" lnSpcReduction="20000"/>
          </a:bodyPr>
          <a:lstStyle/>
          <a:p>
            <a:r>
              <a:rPr lang="ar-IQ" dirty="0" smtClean="0"/>
              <a:t>  </a:t>
            </a:r>
            <a:r>
              <a:rPr lang="ar-AE" dirty="0" smtClean="0"/>
              <a:t>وقد اثبت العلماء إن جراثيم الكوليرا الحية بعد إدخالها في الأمعاء الغليظة السليمة من الإمراض لا تستطيع وحدها إن تحدث أية إضرار في تلك الأمعاء ..كذلك لا يمكن للزكام إن يؤذيا بلعوما سليما ..ولا للسل إن يفتك برئة سليمة وبناء عليه , فأن "</a:t>
            </a:r>
            <a:r>
              <a:rPr lang="ar-AE" dirty="0" err="1" smtClean="0"/>
              <a:t>اليو</a:t>
            </a:r>
            <a:r>
              <a:rPr lang="ar-AE" dirty="0" smtClean="0"/>
              <a:t>گا" تؤمن بأن الشيء الأكثر أهمية بالنسبة للإنسانية لا يكمن في التشديد على القضاء على البكتريا وأمنا هو في الحفاظ على صحة جيدة تقود إلى المناعة الذاتية .وهذا يعني انه إذا توفرت الصحة الجيدة بأعلى درجاتها تنحل عندئذ مشكلة المناعة تلقائيا .</a:t>
            </a:r>
            <a:endParaRPr lang="en-US" dirty="0" smtClean="0"/>
          </a:p>
          <a:p>
            <a:r>
              <a:rPr lang="ar-YE" dirty="0" err="1" smtClean="0"/>
              <a:t>ان</a:t>
            </a:r>
            <a:r>
              <a:rPr lang="ar-YE" dirty="0" smtClean="0"/>
              <a:t> تمرينات </a:t>
            </a:r>
            <a:r>
              <a:rPr lang="ar-YE" dirty="0" err="1" smtClean="0"/>
              <a:t>اليو</a:t>
            </a:r>
            <a:r>
              <a:rPr lang="ar-YE" dirty="0" smtClean="0"/>
              <a:t>گا تعزز عمل الجهاز المناعي من خلال عملية شاقة وهي تنشيط </a:t>
            </a:r>
            <a:r>
              <a:rPr lang="ar-YE" dirty="0" err="1" smtClean="0"/>
              <a:t>هرمونات</a:t>
            </a:r>
            <a:r>
              <a:rPr lang="ar-YE" dirty="0" smtClean="0"/>
              <a:t> التوتر، والإفراج عنها إلى مجرى الدم والتي تشمل هرمون (</a:t>
            </a:r>
            <a:r>
              <a:rPr lang="en-US" dirty="0" smtClean="0"/>
              <a:t>ACTH</a:t>
            </a:r>
            <a:r>
              <a:rPr lang="ar-YE" dirty="0" smtClean="0"/>
              <a:t>)، وهرمون </a:t>
            </a:r>
            <a:r>
              <a:rPr lang="ar-YE" dirty="0" err="1" smtClean="0"/>
              <a:t>كورتيزون</a:t>
            </a:r>
            <a:r>
              <a:rPr lang="ar-YE" dirty="0" smtClean="0"/>
              <a:t> </a:t>
            </a:r>
            <a:r>
              <a:rPr lang="en-US" dirty="0" smtClean="0"/>
              <a:t>catecholamine</a:t>
            </a:r>
            <a:r>
              <a:rPr lang="ar-AE" dirty="0" smtClean="0"/>
              <a:t> ومن ثم ارتفاع نسبة كريات الدم البيضاء إلى النسبة الطبيعية وذلك يساعد على البقاء بصحة جيدة .إن كريات الدم البيضاء تقوم بوظيفة المناعة كإحدى وظائف الدم ، ولها خط دفاعي أول ضد الأجسام الغريبة والمكروبات ، ولقد عمل النشاط البدني على زيادة عدد كريات الدم البيض وتفسير ذلك بزيادة الدم المدفوع إلى الدورة الدموية نتيجة لتكيف الجهاز الدوري للنشاط البدني ، وهذا ما أكده ، </a:t>
            </a:r>
            <a:r>
              <a:rPr lang="ar-AE" dirty="0" err="1" smtClean="0"/>
              <a:t>ديفز</a:t>
            </a:r>
            <a:r>
              <a:rPr lang="ar-AE" dirty="0" smtClean="0"/>
              <a:t> </a:t>
            </a:r>
            <a:r>
              <a:rPr lang="ar-AE" dirty="0" err="1" smtClean="0"/>
              <a:t>وجنسنج</a:t>
            </a:r>
            <a:r>
              <a:rPr lang="ar-AE" dirty="0" smtClean="0"/>
              <a:t> 1995 " من إن الزيادة في عدد كريات الدم البيض بعد الجهد البدني يرجع إلى ارتفاع تركيز هرمون </a:t>
            </a:r>
            <a:r>
              <a:rPr lang="ar-AE" dirty="0" err="1" smtClean="0"/>
              <a:t>الكورتيزون</a:t>
            </a:r>
            <a:r>
              <a:rPr lang="ar-AE" dirty="0" smtClean="0"/>
              <a:t> إلى أعلى من المستوى الطبيعي ".</a:t>
            </a:r>
            <a:endParaRPr lang="en-US" dirty="0" smtClean="0"/>
          </a:p>
          <a:p>
            <a:pPr>
              <a:buNone/>
            </a:pPr>
            <a:endParaRPr lang="ar-IQ" dirty="0"/>
          </a:p>
        </p:txBody>
      </p:sp>
    </p:spTree>
  </p:cSld>
  <p:clrMapOvr>
    <a:masterClrMapping/>
  </p:clrMapOvr>
  <p:transition spd="slow">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42853"/>
            <a:ext cx="7772400" cy="1500197"/>
          </a:xfrm>
        </p:spPr>
        <p:txBody>
          <a:bodyPr/>
          <a:lstStyle/>
          <a:p>
            <a:pPr algn="ctr"/>
            <a:r>
              <a:rPr lang="ar-IQ" dirty="0" smtClean="0">
                <a:solidFill>
                  <a:srgbClr val="FF0000"/>
                </a:solidFill>
              </a:rPr>
              <a:t>المناعة </a:t>
            </a:r>
            <a:endParaRPr lang="ar-IQ" dirty="0">
              <a:solidFill>
                <a:srgbClr val="FF0000"/>
              </a:solidFill>
            </a:endParaRPr>
          </a:p>
        </p:txBody>
      </p:sp>
      <p:sp>
        <p:nvSpPr>
          <p:cNvPr id="3" name="عنوان فرعي 2"/>
          <p:cNvSpPr>
            <a:spLocks noGrp="1"/>
          </p:cNvSpPr>
          <p:nvPr>
            <p:ph type="subTitle" idx="1"/>
          </p:nvPr>
        </p:nvSpPr>
        <p:spPr>
          <a:xfrm>
            <a:off x="0" y="1714488"/>
            <a:ext cx="9144000" cy="5000660"/>
          </a:xfrm>
        </p:spPr>
        <p:txBody>
          <a:bodyPr/>
          <a:lstStyle/>
          <a:p>
            <a:r>
              <a:rPr lang="ar-IQ" dirty="0" smtClean="0"/>
              <a:t>هي خاصية أودعها الله في الجسم البشري لتمكنه من الدفاع عن نفسه ضد الميكروبات التي تحاول </a:t>
            </a:r>
            <a:r>
              <a:rPr lang="ar-IQ" dirty="0"/>
              <a:t>غ</a:t>
            </a:r>
            <a:r>
              <a:rPr lang="ar-IQ" dirty="0" smtClean="0"/>
              <a:t>زوا هذا الجسم.</a:t>
            </a:r>
          </a:p>
          <a:p>
            <a:pPr algn="r"/>
            <a:endParaRPr lang="ar-IQ" dirty="0" smtClean="0"/>
          </a:p>
          <a:p>
            <a:pPr algn="r"/>
            <a:r>
              <a:rPr lang="ar-IQ" dirty="0" smtClean="0"/>
              <a:t>وتعرف أيضا :استجابة الجسم لكل المواد الغريبة وأحيانا بعض مكونات الجسم نفسه , والتخلص من المواد القريبة وإزالة ضررها وتأثيراتها على الجسم .</a:t>
            </a:r>
            <a:endParaRPr lang="ar-IQ"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0"/>
            <a:ext cx="8143900" cy="6858000"/>
          </a:xfrm>
        </p:spPr>
        <p:txBody>
          <a:bodyPr>
            <a:normAutofit lnSpcReduction="10000"/>
          </a:bodyPr>
          <a:lstStyle/>
          <a:p>
            <a:pPr>
              <a:buNone/>
            </a:pPr>
            <a:r>
              <a:rPr lang="ar-IQ" dirty="0" smtClean="0"/>
              <a:t>  </a:t>
            </a:r>
            <a:r>
              <a:rPr lang="ar-AE" dirty="0" smtClean="0"/>
              <a:t>إن ألزيادة في العدد الكلي لكريات الدم البيضاء سيؤدي إلى الزيادة في خلايا </a:t>
            </a:r>
            <a:r>
              <a:rPr lang="ar-AE" dirty="0" err="1" smtClean="0"/>
              <a:t>النتروفيل</a:t>
            </a:r>
            <a:r>
              <a:rPr lang="ar-AE" dirty="0" smtClean="0"/>
              <a:t> </a:t>
            </a:r>
            <a:r>
              <a:rPr lang="ar-AE" dirty="0" err="1" smtClean="0"/>
              <a:t>والليمفوسايت</a:t>
            </a:r>
            <a:r>
              <a:rPr lang="ar-AE" dirty="0" smtClean="0"/>
              <a:t> و بدرجة اقل في خلايا </a:t>
            </a:r>
            <a:r>
              <a:rPr lang="ar-AE" dirty="0" err="1" smtClean="0"/>
              <a:t>المونوسايت</a:t>
            </a:r>
            <a:r>
              <a:rPr lang="ar-AE" dirty="0" smtClean="0"/>
              <a:t> .</a:t>
            </a:r>
            <a:endParaRPr lang="en-US" dirty="0" smtClean="0"/>
          </a:p>
          <a:p>
            <a:pPr>
              <a:buNone/>
            </a:pPr>
            <a:r>
              <a:rPr lang="ar-IQ" dirty="0" smtClean="0"/>
              <a:t>  </a:t>
            </a:r>
            <a:r>
              <a:rPr lang="ar-AE" dirty="0" smtClean="0"/>
              <a:t>حيث إن خلايا </a:t>
            </a:r>
            <a:r>
              <a:rPr lang="ar-AE" dirty="0" err="1" smtClean="0"/>
              <a:t>النتروفيل</a:t>
            </a:r>
            <a:r>
              <a:rPr lang="ar-AE" dirty="0" smtClean="0"/>
              <a:t> يزداد إثناء النشاط البدني </a:t>
            </a:r>
            <a:r>
              <a:rPr lang="ar-AE" dirty="0" err="1" smtClean="0"/>
              <a:t>و</a:t>
            </a:r>
            <a:r>
              <a:rPr lang="ar-AE" dirty="0" smtClean="0"/>
              <a:t> " هذه الخلايا التهامية أي تقتل الجسم الغريب وتستطيع التحرك بين الأنسجة وتخرج من الشعيرات الدموية لتصل إلى مكان الالتهاب لذا فأنها تدخل ضمن الخط الدفاعي الأول لمقاومة الأجسام الغريبة.</a:t>
            </a:r>
            <a:endParaRPr lang="en-US" dirty="0" smtClean="0"/>
          </a:p>
          <a:p>
            <a:pPr>
              <a:buNone/>
            </a:pPr>
            <a:r>
              <a:rPr lang="ar-IQ" dirty="0" smtClean="0"/>
              <a:t>  </a:t>
            </a:r>
            <a:r>
              <a:rPr lang="ar-AE" dirty="0" err="1" smtClean="0"/>
              <a:t>ان</a:t>
            </a:r>
            <a:r>
              <a:rPr lang="ar-AE" dirty="0" smtClean="0"/>
              <a:t> ممارس تمرينات </a:t>
            </a:r>
            <a:r>
              <a:rPr lang="ar-AE" dirty="0" err="1" smtClean="0"/>
              <a:t>اليو</a:t>
            </a:r>
            <a:r>
              <a:rPr lang="ar-AE" dirty="0" smtClean="0"/>
              <a:t>گا ، يؤدي إلى ارتفاع عدد كريات الدم البيض من نوع </a:t>
            </a:r>
            <a:r>
              <a:rPr lang="ar-AE" dirty="0" err="1" smtClean="0"/>
              <a:t>الليمفوسايت</a:t>
            </a:r>
            <a:r>
              <a:rPr lang="ar-AE" dirty="0" smtClean="0"/>
              <a:t> وان السبب في هذه الزيادة يرجع إلى ارتفاع تركيز هرمون </a:t>
            </a:r>
            <a:r>
              <a:rPr lang="ar-AE" dirty="0" err="1" smtClean="0"/>
              <a:t>الكورتيزون</a:t>
            </a:r>
            <a:r>
              <a:rPr lang="ar-AE" dirty="0" smtClean="0"/>
              <a:t> الذي تفرزه الغدة </a:t>
            </a:r>
            <a:r>
              <a:rPr lang="ar-AE" dirty="0" err="1" smtClean="0"/>
              <a:t>الكظرية</a:t>
            </a:r>
            <a:r>
              <a:rPr lang="ar-AE" dirty="0" smtClean="0"/>
              <a:t> من قشرتها فقد كان تركيز </a:t>
            </a:r>
            <a:r>
              <a:rPr lang="ar-AE" dirty="0" err="1" smtClean="0"/>
              <a:t>الكورتيزون</a:t>
            </a:r>
            <a:r>
              <a:rPr lang="ar-AE" dirty="0" smtClean="0"/>
              <a:t> أعلى من المستوى الطبيعي وأكد أهمية دوره في زيادة تركيز الكريات البيضاء ، وذلك لمواجهة العمليات التي يحتاجها الجسم إثناء الضغوط المختلفة التي يتعرض لها الجسم  .</a:t>
            </a:r>
            <a:endParaRPr lang="en-US" dirty="0" smtClean="0"/>
          </a:p>
          <a:p>
            <a:pPr>
              <a:buNone/>
            </a:pPr>
            <a:endParaRPr lang="ar-IQ" dirty="0"/>
          </a:p>
        </p:txBody>
      </p:sp>
    </p:spTree>
  </p:cSld>
  <p:clrMapOvr>
    <a:masterClrMapping/>
  </p:clrMapOvr>
  <p:transition spd="slow">
    <p:split orient="ver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0"/>
            <a:ext cx="8143900" cy="6858000"/>
          </a:xfrm>
        </p:spPr>
        <p:txBody>
          <a:bodyPr>
            <a:normAutofit fontScale="85000" lnSpcReduction="10000"/>
          </a:bodyPr>
          <a:lstStyle/>
          <a:p>
            <a:pPr>
              <a:buNone/>
            </a:pPr>
            <a:r>
              <a:rPr lang="ar-IQ" dirty="0" smtClean="0"/>
              <a:t>   </a:t>
            </a:r>
            <a:r>
              <a:rPr lang="ar-AE" dirty="0" smtClean="0"/>
              <a:t>إن التطور الذي يحصل في نسبة </a:t>
            </a:r>
            <a:r>
              <a:rPr lang="ar-AE" dirty="0" err="1" smtClean="0"/>
              <a:t>المونوسايت</a:t>
            </a:r>
            <a:r>
              <a:rPr lang="ar-AE" dirty="0" smtClean="0"/>
              <a:t> مهم جدا، حيث إن الرياضة المعتدلة الشدة تحسن من مقاومة الإمراض عكس التدريبات العنيفة . وإن الجسم في حاجة إلى هذا النوع الدفاعي من الخلايا بغية قيامه بوظائفه بصورة صحيحة لأن الهدف من النشاط الرياضي هو زيادة القدرة الوظيفية للفرد مما يجعله معدا لمجابهة متطلبات التدريب، وبهذا فأن رياضة </a:t>
            </a:r>
            <a:r>
              <a:rPr lang="ar-AE" dirty="0" err="1" smtClean="0"/>
              <a:t>اليو</a:t>
            </a:r>
            <a:r>
              <a:rPr lang="ar-AE" dirty="0" smtClean="0"/>
              <a:t>گا تعمل على زيادة مقاومة الفرد للإمراض وبالتالي تزداد نسبة الكرات من نوع </a:t>
            </a:r>
            <a:r>
              <a:rPr lang="ar-AE" dirty="0" err="1" smtClean="0"/>
              <a:t>المونوسايت</a:t>
            </a:r>
            <a:r>
              <a:rPr lang="ar-AE" dirty="0" smtClean="0"/>
              <a:t> وذلك " لدورها المتفاني في مساعدة الكرات من نوع </a:t>
            </a:r>
            <a:r>
              <a:rPr lang="ar-AE" dirty="0" err="1" smtClean="0"/>
              <a:t>النتروفيل</a:t>
            </a:r>
            <a:r>
              <a:rPr lang="ar-AE" dirty="0" smtClean="0"/>
              <a:t> في التهام مخلفات تحلل الخلايا والأنسجة وبناء السموم المضادة للبؤر الالتهابية".</a:t>
            </a:r>
            <a:endParaRPr lang="en-US" dirty="0" smtClean="0"/>
          </a:p>
          <a:p>
            <a:pPr>
              <a:buNone/>
            </a:pPr>
            <a:r>
              <a:rPr lang="ar-IQ" dirty="0" smtClean="0"/>
              <a:t>   </a:t>
            </a:r>
            <a:r>
              <a:rPr lang="ar-AE" dirty="0" smtClean="0"/>
              <a:t>إن أداء تمرينات </a:t>
            </a:r>
            <a:r>
              <a:rPr lang="ar-AE" dirty="0" err="1" smtClean="0"/>
              <a:t>اليو</a:t>
            </a:r>
            <a:r>
              <a:rPr lang="ar-AE" dirty="0" smtClean="0"/>
              <a:t>گا  بشكل منتظم يؤدي إلى الزيادة في البروتينات المناعية وخاصة بالنسبة للأضداد </a:t>
            </a:r>
            <a:r>
              <a:rPr lang="en-US" dirty="0" err="1" smtClean="0"/>
              <a:t>IgG</a:t>
            </a:r>
            <a:r>
              <a:rPr lang="en-US" dirty="0" smtClean="0"/>
              <a:t> </a:t>
            </a:r>
            <a:r>
              <a:rPr lang="ar-YE" dirty="0" smtClean="0"/>
              <a:t> الذي يشكل الجزء الأكبر في بلازما الدم ويشكل أكثر من 75% من بروتينات المناعة كونه من المؤثرات المهمة لمقاومة الجسم الغريب . </a:t>
            </a:r>
            <a:endParaRPr lang="en-US" dirty="0" smtClean="0"/>
          </a:p>
          <a:p>
            <a:pPr>
              <a:buNone/>
            </a:pPr>
            <a:r>
              <a:rPr lang="ar-IQ" dirty="0" smtClean="0"/>
              <a:t>   </a:t>
            </a:r>
            <a:r>
              <a:rPr lang="ar-YE" dirty="0" smtClean="0"/>
              <a:t>أما بالنسبة لزيادة البروتين </a:t>
            </a:r>
            <a:r>
              <a:rPr lang="en-US" dirty="0" err="1" smtClean="0"/>
              <a:t>IgM</a:t>
            </a:r>
            <a:r>
              <a:rPr lang="ar-YE" dirty="0" smtClean="0"/>
              <a:t> فأن </a:t>
            </a:r>
            <a:r>
              <a:rPr lang="ar-YE" dirty="0" err="1" smtClean="0"/>
              <a:t>التكيفات</a:t>
            </a:r>
            <a:r>
              <a:rPr lang="ar-YE" dirty="0" smtClean="0"/>
              <a:t> التي تحدث داخل الجسم نتيجة التدريب المنتظم ناتجة من إفراز </a:t>
            </a:r>
            <a:r>
              <a:rPr lang="en-US" dirty="0" err="1" smtClean="0"/>
              <a:t>IgM</a:t>
            </a:r>
            <a:r>
              <a:rPr lang="ar-YE" dirty="0" smtClean="0"/>
              <a:t> الذي بدوره يلتصق بالفيروسات الناتجة من التغير الحاصل في الجهد البدني وبالتالي تتحد معها وتمنعها من الوصول إلى أنسجة الجسم الأخرى وتعرقل حركتها .</a:t>
            </a:r>
            <a:endParaRPr lang="en-US" dirty="0" smtClean="0"/>
          </a:p>
          <a:p>
            <a:pPr>
              <a:buNone/>
            </a:pPr>
            <a:endParaRPr lang="ar-IQ" dirty="0"/>
          </a:p>
        </p:txBody>
      </p:sp>
    </p:spTree>
  </p:cSld>
  <p:clrMapOvr>
    <a:masterClrMapping/>
  </p:clrMapOvr>
  <p:transition spd="slow">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FF0000"/>
                </a:solidFill>
              </a:rPr>
              <a:t>شكرا لاصغائكم</a:t>
            </a:r>
            <a:endParaRPr lang="ar-IQ" dirty="0">
              <a:solidFill>
                <a:srgbClr val="FF0000"/>
              </a:solidFill>
            </a:endParaRPr>
          </a:p>
        </p:txBody>
      </p:sp>
      <p:pic>
        <p:nvPicPr>
          <p:cNvPr id="1026" name="Picture 2" descr="C:\Users\user\Desktop\اغذية_لتقوية_المناعة.jpg"/>
          <p:cNvPicPr>
            <a:picLocks noGrp="1" noChangeAspect="1" noChangeArrowheads="1"/>
          </p:cNvPicPr>
          <p:nvPr>
            <p:ph idx="1"/>
          </p:nvPr>
        </p:nvPicPr>
        <p:blipFill>
          <a:blip r:embed="rId2"/>
          <a:stretch>
            <a:fillRect/>
          </a:stretch>
        </p:blipFill>
        <p:spPr bwMode="auto">
          <a:xfrm>
            <a:off x="2184400" y="2419350"/>
            <a:ext cx="6000750" cy="2857500"/>
          </a:xfrm>
          <a:prstGeom prst="rect">
            <a:avLst/>
          </a:prstGeom>
          <a:noFill/>
        </p:spPr>
      </p:pic>
    </p:spTree>
  </p:cSld>
  <p:clrMapOvr>
    <a:masterClrMapping/>
  </p:clrMapOvr>
  <p:transition spd="slow">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500174"/>
          </a:xfrm>
        </p:spPr>
        <p:txBody>
          <a:bodyPr/>
          <a:lstStyle/>
          <a:p>
            <a:pPr algn="ctr"/>
            <a:r>
              <a:rPr lang="ar-IQ" dirty="0" err="1" smtClean="0">
                <a:solidFill>
                  <a:srgbClr val="FF0000"/>
                </a:solidFill>
              </a:rPr>
              <a:t>ماهو</a:t>
            </a:r>
            <a:r>
              <a:rPr lang="ar-IQ" dirty="0" smtClean="0">
                <a:solidFill>
                  <a:srgbClr val="FF0000"/>
                </a:solidFill>
              </a:rPr>
              <a:t> جهاز المناعة وكيف يعمل</a:t>
            </a:r>
            <a:endParaRPr lang="ar-IQ" dirty="0">
              <a:solidFill>
                <a:srgbClr val="FF0000"/>
              </a:solidFill>
            </a:endParaRPr>
          </a:p>
        </p:txBody>
      </p:sp>
      <p:sp>
        <p:nvSpPr>
          <p:cNvPr id="3" name="عنصر نائب للمحتوى 2"/>
          <p:cNvSpPr>
            <a:spLocks noGrp="1"/>
          </p:cNvSpPr>
          <p:nvPr>
            <p:ph idx="1"/>
          </p:nvPr>
        </p:nvSpPr>
        <p:spPr>
          <a:xfrm>
            <a:off x="0" y="1500174"/>
            <a:ext cx="9144000" cy="5357826"/>
          </a:xfrm>
        </p:spPr>
        <p:txBody>
          <a:bodyPr/>
          <a:lstStyle/>
          <a:p>
            <a:r>
              <a:rPr lang="ar-IQ" dirty="0" smtClean="0"/>
              <a:t>جهاز المناعة : هو جهاز مهم يساعد في حمايتنا ضد الإمراض التي تسببها (</a:t>
            </a:r>
            <a:r>
              <a:rPr lang="ar-IQ" dirty="0" smtClean="0">
                <a:solidFill>
                  <a:srgbClr val="FF0000"/>
                </a:solidFill>
              </a:rPr>
              <a:t> الجراثيم</a:t>
            </a:r>
            <a:r>
              <a:rPr lang="ar-IQ" dirty="0" smtClean="0"/>
              <a:t>) مثل الفيروسات ,والبكتيريا ,والطفيليات , ويتكون من أعضاء , وخلايا , وأنسجة متخصصة, جميعهم يعملون معا لتدمير الجراثيم </a:t>
            </a:r>
          </a:p>
          <a:p>
            <a:r>
              <a:rPr lang="ar-IQ" dirty="0" smtClean="0"/>
              <a:t>بعض الأعضاء الرئيسية في الجهاز المناعي هي:</a:t>
            </a:r>
          </a:p>
          <a:p>
            <a:r>
              <a:rPr lang="ar-IQ" dirty="0" smtClean="0"/>
              <a:t>1- الطحال. </a:t>
            </a:r>
          </a:p>
          <a:p>
            <a:r>
              <a:rPr lang="ar-IQ" dirty="0" smtClean="0"/>
              <a:t>2- الغدد الليمفاوية .</a:t>
            </a:r>
          </a:p>
          <a:p>
            <a:r>
              <a:rPr lang="ar-IQ" dirty="0" smtClean="0"/>
              <a:t>3- نخاع العظام.</a:t>
            </a: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FF0000"/>
                </a:solidFill>
              </a:rPr>
              <a:t>كيف يعمل الجهاز المناعي</a:t>
            </a:r>
            <a:endParaRPr lang="ar-IQ" dirty="0">
              <a:solidFill>
                <a:srgbClr val="FF0000"/>
              </a:solidFill>
            </a:endParaRPr>
          </a:p>
        </p:txBody>
      </p:sp>
      <p:sp>
        <p:nvSpPr>
          <p:cNvPr id="3" name="عنصر نائب للمحتوى 2"/>
          <p:cNvSpPr>
            <a:spLocks noGrp="1"/>
          </p:cNvSpPr>
          <p:nvPr>
            <p:ph idx="1"/>
          </p:nvPr>
        </p:nvSpPr>
        <p:spPr/>
        <p:txBody>
          <a:bodyPr>
            <a:normAutofit/>
          </a:bodyPr>
          <a:lstStyle/>
          <a:p>
            <a:r>
              <a:rPr lang="ar-IQ" dirty="0" smtClean="0"/>
              <a:t>الجهاز المناعي يقوم بتطوير جميع أنواع الخلايا التي تساعد في تدمير الميكروبات المسببة للإمراض , وبعض هذه الخلايا يتم تصميمها خصيصا لمواجهة نوع معين من الإمراض , وفي جميع إنحاء الجسم , يتم تخزين             ( </a:t>
            </a:r>
            <a:r>
              <a:rPr lang="ar-IQ" dirty="0" smtClean="0">
                <a:solidFill>
                  <a:srgbClr val="FF0000"/>
                </a:solidFill>
              </a:rPr>
              <a:t>خلايا قتال الإمراض</a:t>
            </a:r>
            <a:r>
              <a:rPr lang="ar-IQ" dirty="0" smtClean="0"/>
              <a:t>) داخل جهاز المناعة في انتظار إشارة الذهاب </a:t>
            </a:r>
            <a:r>
              <a:rPr lang="ar-IQ" dirty="0" err="1" smtClean="0"/>
              <a:t>الى</a:t>
            </a:r>
            <a:r>
              <a:rPr lang="ar-IQ" dirty="0" smtClean="0"/>
              <a:t> ( </a:t>
            </a:r>
            <a:r>
              <a:rPr lang="ar-IQ" dirty="0" smtClean="0">
                <a:solidFill>
                  <a:srgbClr val="FF0000"/>
                </a:solidFill>
              </a:rPr>
              <a:t>المعركة</a:t>
            </a:r>
            <a:r>
              <a:rPr lang="ar-IQ" dirty="0" smtClean="0"/>
              <a:t> ) ويكون الجهاز المناعي قادر على الاتصال بجميع إنحاء الجسم , وعندما يتم الكشف عن وجود ( الجراثيم ) يتم </a:t>
            </a:r>
            <a:r>
              <a:rPr lang="ar-IQ" dirty="0" err="1" smtClean="0"/>
              <a:t>ارسال</a:t>
            </a:r>
            <a:r>
              <a:rPr lang="ar-IQ" dirty="0" smtClean="0"/>
              <a:t> رسائل تحذيرية بأن الجسم يتعرض لهجوم ,ثم يقوم جهاز المناعة </a:t>
            </a:r>
            <a:r>
              <a:rPr lang="ar-IQ" dirty="0" err="1" smtClean="0"/>
              <a:t>بتوجية</a:t>
            </a:r>
            <a:r>
              <a:rPr lang="ar-IQ" dirty="0" smtClean="0"/>
              <a:t>           (</a:t>
            </a:r>
            <a:r>
              <a:rPr lang="ar-IQ" dirty="0" smtClean="0">
                <a:solidFill>
                  <a:srgbClr val="FF0000"/>
                </a:solidFill>
              </a:rPr>
              <a:t>الخلايا الصحيحة </a:t>
            </a:r>
            <a:r>
              <a:rPr lang="ar-IQ" dirty="0" smtClean="0"/>
              <a:t>) </a:t>
            </a:r>
            <a:r>
              <a:rPr lang="ar-IQ" dirty="0" err="1" smtClean="0"/>
              <a:t>الى</a:t>
            </a:r>
            <a:r>
              <a:rPr lang="ar-IQ" dirty="0" smtClean="0"/>
              <a:t> منطقة الهجوم لتدمير (</a:t>
            </a:r>
            <a:r>
              <a:rPr lang="ar-IQ" dirty="0" smtClean="0">
                <a:solidFill>
                  <a:srgbClr val="FF0000"/>
                </a:solidFill>
              </a:rPr>
              <a:t>المهاجمين</a:t>
            </a:r>
            <a:r>
              <a:rPr lang="ar-IQ" dirty="0" smtClean="0"/>
              <a:t>)</a:t>
            </a:r>
            <a:endParaRPr lang="ar-IQ"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FF0000"/>
                </a:solidFill>
              </a:rPr>
              <a:t>تقسيمات المناعة</a:t>
            </a:r>
            <a:endParaRPr lang="ar-IQ" dirty="0">
              <a:solidFill>
                <a:srgbClr val="FF0000"/>
              </a:solidFill>
            </a:endParaRPr>
          </a:p>
        </p:txBody>
      </p:sp>
      <p:sp>
        <p:nvSpPr>
          <p:cNvPr id="3" name="عنصر نائب للمحتوى 2"/>
          <p:cNvSpPr>
            <a:spLocks noGrp="1"/>
          </p:cNvSpPr>
          <p:nvPr>
            <p:ph idx="1"/>
          </p:nvPr>
        </p:nvSpPr>
        <p:spPr/>
        <p:txBody>
          <a:bodyPr>
            <a:normAutofit/>
          </a:bodyPr>
          <a:lstStyle/>
          <a:p>
            <a:r>
              <a:rPr lang="ar-IQ" dirty="0" smtClean="0"/>
              <a:t>قسمت المناعة بشكل رئيسي </a:t>
            </a:r>
            <a:r>
              <a:rPr lang="ar-IQ" dirty="0" err="1" smtClean="0"/>
              <a:t>الى</a:t>
            </a:r>
            <a:r>
              <a:rPr lang="ar-IQ" dirty="0" smtClean="0"/>
              <a:t> نوعين هما:</a:t>
            </a:r>
          </a:p>
          <a:p>
            <a:r>
              <a:rPr lang="ar-IQ" sz="2400" dirty="0" smtClean="0"/>
              <a:t>1- </a:t>
            </a:r>
            <a:r>
              <a:rPr lang="ar-IQ" sz="2400" b="1" dirty="0" smtClean="0">
                <a:solidFill>
                  <a:srgbClr val="FF0000"/>
                </a:solidFill>
              </a:rPr>
              <a:t>المناعة الغير نوعية </a:t>
            </a:r>
            <a:r>
              <a:rPr lang="ar-IQ" sz="2400" dirty="0" smtClean="0"/>
              <a:t>: وتسمى بالمناعة الطبيعية وهي موجودة في جسم الإنسان منذ الولادة وهي مناعة عامية </a:t>
            </a:r>
            <a:r>
              <a:rPr lang="ar-IQ" sz="2400" dirty="0" err="1" smtClean="0"/>
              <a:t>اي</a:t>
            </a:r>
            <a:r>
              <a:rPr lang="ar-IQ" sz="2400" dirty="0" smtClean="0"/>
              <a:t> ليست متخصصة ونوعية ضد كائن معين ولكن تعتبر مناعة عامة تحمي الجسم من غزو الكائنات والمواد الغريبة مثل (مهاجمة كريات الدم البيضاء للكائنات الغريبة وقتل الميكروبات بواسطة بعض الإفرازات مثل إفرازات المعدة وكذلك جلد الإنسان الذي يعتبر اكبر نقطة دفاع وهي النقطة الأولى .</a:t>
            </a:r>
          </a:p>
          <a:p>
            <a:r>
              <a:rPr lang="ar-IQ" sz="2400" dirty="0" smtClean="0"/>
              <a:t>2- </a:t>
            </a:r>
            <a:r>
              <a:rPr lang="ar-IQ" sz="2400" dirty="0" smtClean="0">
                <a:solidFill>
                  <a:srgbClr val="FF0000"/>
                </a:solidFill>
              </a:rPr>
              <a:t>المناعة النوعية: </a:t>
            </a:r>
            <a:r>
              <a:rPr lang="ar-IQ" sz="2400" dirty="0" smtClean="0"/>
              <a:t>وتسمى بالمناعة المكتسبة </a:t>
            </a:r>
            <a:r>
              <a:rPr lang="ar-IQ" sz="2400" dirty="0" smtClean="0">
                <a:solidFill>
                  <a:srgbClr val="FF0000"/>
                </a:solidFill>
              </a:rPr>
              <a:t>,</a:t>
            </a:r>
            <a:r>
              <a:rPr lang="ar-IQ" sz="2400" dirty="0">
                <a:solidFill>
                  <a:srgbClr val="FF0000"/>
                </a:solidFill>
              </a:rPr>
              <a:t> </a:t>
            </a:r>
            <a:r>
              <a:rPr lang="ar-IQ" sz="2400" dirty="0" smtClean="0"/>
              <a:t>وهي تنشأ نتيجة تعرض الجسم لمادة </a:t>
            </a:r>
            <a:r>
              <a:rPr lang="ar-IQ" sz="2400" dirty="0" err="1" smtClean="0"/>
              <a:t>او</a:t>
            </a:r>
            <a:r>
              <a:rPr lang="ar-IQ" sz="2400" dirty="0" smtClean="0"/>
              <a:t> ميكروب معين وبالتالي تتكون مناعة نوعية ضد هذا الكائن </a:t>
            </a:r>
            <a:r>
              <a:rPr lang="ar-IQ" sz="2400" dirty="0" err="1" smtClean="0"/>
              <a:t>او</a:t>
            </a:r>
            <a:r>
              <a:rPr lang="ar-IQ" sz="2400" dirty="0" smtClean="0"/>
              <a:t> المواد الغريبة إي لايوجد منذ ولادة الإنسان وإنما تكتسب إثناء الحياة </a:t>
            </a:r>
            <a:endParaRPr lang="ar-IQ" sz="24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كيف يمكن تقوية جهاز المناعة</a:t>
            </a:r>
            <a:endParaRPr lang="ar-IQ" dirty="0">
              <a:solidFill>
                <a:srgbClr val="FF0000"/>
              </a:solidFill>
            </a:endParaRPr>
          </a:p>
        </p:txBody>
      </p:sp>
      <p:sp>
        <p:nvSpPr>
          <p:cNvPr id="3" name="عنصر نائب للمحتوى 2"/>
          <p:cNvSpPr>
            <a:spLocks noGrp="1"/>
          </p:cNvSpPr>
          <p:nvPr>
            <p:ph idx="1"/>
          </p:nvPr>
        </p:nvSpPr>
        <p:spPr>
          <a:xfrm>
            <a:off x="457200" y="1285860"/>
            <a:ext cx="8543956" cy="5429288"/>
          </a:xfrm>
        </p:spPr>
        <p:txBody>
          <a:bodyPr>
            <a:normAutofit fontScale="92500" lnSpcReduction="20000"/>
          </a:bodyPr>
          <a:lstStyle/>
          <a:p>
            <a:r>
              <a:rPr lang="ar-SA" dirty="0"/>
              <a:t>بما أن أسلوب حياتك يؤثر في مدى فاعلية جهازك المناعي ، فإن إجراء تغيرات على نمط الحياة كفيل في دعم هذا الجهاز المهم ، </a:t>
            </a:r>
            <a:endParaRPr lang="en-US" dirty="0"/>
          </a:p>
          <a:p>
            <a:r>
              <a:rPr lang="ar-SA" dirty="0"/>
              <a:t>و في ما يلي توضيح لهذا الأنماط : </a:t>
            </a:r>
            <a:endParaRPr lang="en-US" dirty="0"/>
          </a:p>
          <a:p>
            <a:r>
              <a:rPr lang="ar-SA" b="1" dirty="0">
                <a:solidFill>
                  <a:srgbClr val="FF0000"/>
                </a:solidFill>
              </a:rPr>
              <a:t>قلة النوم </a:t>
            </a:r>
            <a:r>
              <a:rPr lang="ar-SA" dirty="0"/>
              <a:t>: نعم ، قلة النوم تتسبب بإضعاف جهازك المناعي ، فهي تؤدي لزيادة التوتر نتيجة </a:t>
            </a:r>
            <a:r>
              <a:rPr lang="ar-SA" dirty="0" smtClean="0"/>
              <a:t>لإطلاق </a:t>
            </a:r>
            <a:r>
              <a:rPr lang="ar-SA" dirty="0"/>
              <a:t>الهرمون </a:t>
            </a:r>
            <a:r>
              <a:rPr lang="ar-SA" dirty="0" smtClean="0"/>
              <a:t>المسؤول </a:t>
            </a:r>
            <a:r>
              <a:rPr lang="ar-SA" dirty="0"/>
              <a:t>عن التوتر ( الكورتيزول ) ، لذلك يُنصح بالنوم لمدة 7 - 9 ساعات يوميا . </a:t>
            </a:r>
            <a:endParaRPr lang="en-US" dirty="0"/>
          </a:p>
          <a:p>
            <a:r>
              <a:rPr lang="ar-SA" b="1" dirty="0">
                <a:solidFill>
                  <a:srgbClr val="FF0000"/>
                </a:solidFill>
              </a:rPr>
              <a:t>التغذية الغير متوازنة</a:t>
            </a:r>
            <a:r>
              <a:rPr lang="ar-SA" dirty="0">
                <a:solidFill>
                  <a:srgbClr val="FF0000"/>
                </a:solidFill>
              </a:rPr>
              <a:t> </a:t>
            </a:r>
            <a:r>
              <a:rPr lang="ar-SA" dirty="0"/>
              <a:t> : من الطبيعي أن كل ما نأكله يؤثر فينا ، </a:t>
            </a:r>
            <a:r>
              <a:rPr lang="ar-SA" dirty="0" err="1"/>
              <a:t>و</a:t>
            </a:r>
            <a:r>
              <a:rPr lang="ar-SA" dirty="0"/>
              <a:t> لكي نحمي الجهاز المناعي لا بد أن نعرف ما هي الأغذية المفيدة له مثل </a:t>
            </a:r>
            <a:r>
              <a:rPr lang="ar-SA" dirty="0" err="1"/>
              <a:t>و</a:t>
            </a:r>
            <a:r>
              <a:rPr lang="ar-SA" dirty="0"/>
              <a:t> الغذاء المتوازن لا بد أن يحتوي على كمية جيدة من البروتينات </a:t>
            </a:r>
            <a:r>
              <a:rPr lang="ar-SA" dirty="0" err="1"/>
              <a:t>و</a:t>
            </a:r>
            <a:r>
              <a:rPr lang="ar-SA" dirty="0"/>
              <a:t> الألياف </a:t>
            </a:r>
            <a:r>
              <a:rPr lang="ar-SA" dirty="0" err="1"/>
              <a:t>و</a:t>
            </a:r>
            <a:r>
              <a:rPr lang="ar-SA" dirty="0"/>
              <a:t> الكمية المناسبة من الدهون الغير مشبعة بالإضافة للقليل من الكربوهيدرات و من أهم الأغذية التي تدعم الجهاز المناعي : الثوم ، البصل ، التوت بأنواعه ، التفاح ، الكيوي ، الجزر ، الزنجبيل </a:t>
            </a:r>
            <a:r>
              <a:rPr lang="ar-SA" dirty="0" err="1"/>
              <a:t>و</a:t>
            </a:r>
            <a:r>
              <a:rPr lang="ar-SA" dirty="0"/>
              <a:t> غيرها من الخضراوات </a:t>
            </a:r>
            <a:r>
              <a:rPr lang="ar-SA" dirty="0" err="1"/>
              <a:t>و</a:t>
            </a:r>
            <a:r>
              <a:rPr lang="ar-SA" dirty="0"/>
              <a:t> الفواكه . كما أنه يمكن دعم الجهاز المناعي </a:t>
            </a:r>
            <a:endParaRPr lang="ar-IQ" dirty="0" smtClean="0"/>
          </a:p>
          <a:p>
            <a:endParaRPr lang="ar-IQ"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214282" y="1428736"/>
            <a:ext cx="8472518" cy="5429264"/>
          </a:xfrm>
        </p:spPr>
        <p:txBody>
          <a:bodyPr>
            <a:normAutofit fontScale="92500" lnSpcReduction="20000"/>
          </a:bodyPr>
          <a:lstStyle/>
          <a:p>
            <a:r>
              <a:rPr lang="ar-SA" b="1" dirty="0" smtClean="0">
                <a:solidFill>
                  <a:srgbClr val="FF0000"/>
                </a:solidFill>
              </a:rPr>
              <a:t>عدم ممارسة التمارين الرياضية</a:t>
            </a:r>
            <a:r>
              <a:rPr lang="ar-SA" dirty="0" smtClean="0">
                <a:solidFill>
                  <a:srgbClr val="FF0000"/>
                </a:solidFill>
              </a:rPr>
              <a:t> </a:t>
            </a:r>
            <a:r>
              <a:rPr lang="ar-SA" dirty="0" smtClean="0"/>
              <a:t>: ممارسة التمارين الرياضية تساهم في إعطاء شعور رائع للشخص لأنها تحفز على إنتاج هرمون السعادة ( السيروتونين ) وأيضا تقوم بتنظيم عملية النوم . ينصح بممارسة 30 دقيقة يوميا من رياضة المشي . التوتر : كما ذكرنا سابقا فإن القلق </a:t>
            </a:r>
            <a:r>
              <a:rPr lang="ar-SA" dirty="0" err="1" smtClean="0"/>
              <a:t>و</a:t>
            </a:r>
            <a:r>
              <a:rPr lang="ar-SA" dirty="0" smtClean="0"/>
              <a:t> التوتر </a:t>
            </a:r>
            <a:r>
              <a:rPr lang="ar-SA" dirty="0" err="1" smtClean="0"/>
              <a:t>و</a:t>
            </a:r>
            <a:r>
              <a:rPr lang="ar-SA" dirty="0" smtClean="0"/>
              <a:t> الحزن يضعفان الجهاز المناعي </a:t>
            </a:r>
            <a:endParaRPr lang="ar-IQ" dirty="0" smtClean="0"/>
          </a:p>
          <a:p>
            <a:endParaRPr lang="en-US" b="1" dirty="0" smtClean="0">
              <a:solidFill>
                <a:srgbClr val="FF0000"/>
              </a:solidFill>
            </a:endParaRPr>
          </a:p>
          <a:p>
            <a:r>
              <a:rPr lang="ar-SA" b="1" dirty="0" smtClean="0">
                <a:solidFill>
                  <a:srgbClr val="FF0000"/>
                </a:solidFill>
              </a:rPr>
              <a:t>عدم </a:t>
            </a:r>
            <a:r>
              <a:rPr lang="ar-SA" b="1" dirty="0">
                <a:solidFill>
                  <a:srgbClr val="FF0000"/>
                </a:solidFill>
              </a:rPr>
              <a:t>المحافظة على النظافة الشخصية</a:t>
            </a:r>
            <a:r>
              <a:rPr lang="ar-SA" dirty="0">
                <a:solidFill>
                  <a:srgbClr val="FF0000"/>
                </a:solidFill>
              </a:rPr>
              <a:t> </a:t>
            </a:r>
            <a:r>
              <a:rPr lang="ar-SA" dirty="0"/>
              <a:t>: غسل اليدين جيدا </a:t>
            </a:r>
            <a:r>
              <a:rPr lang="ar-SA" dirty="0" err="1"/>
              <a:t>و</a:t>
            </a:r>
            <a:r>
              <a:rPr lang="ar-SA" dirty="0"/>
              <a:t> الاستحمام بانتظام </a:t>
            </a:r>
            <a:r>
              <a:rPr lang="ar-SA" dirty="0" err="1"/>
              <a:t>و</a:t>
            </a:r>
            <a:r>
              <a:rPr lang="ar-SA" dirty="0"/>
              <a:t> تنظيف الأسنان جيدا من الأمور المهمة للوقاية من الجراثيم </a:t>
            </a:r>
            <a:r>
              <a:rPr lang="ar-SA" dirty="0" err="1"/>
              <a:t>و</a:t>
            </a:r>
            <a:r>
              <a:rPr lang="ar-SA" dirty="0"/>
              <a:t> الميكروبات . قد لا يكون من السهل أن تغير نمط حياتنا ، بسبب الوتيرة التي نعيش فيها </a:t>
            </a:r>
            <a:r>
              <a:rPr lang="ar-SA" dirty="0" err="1"/>
              <a:t>و</a:t>
            </a:r>
            <a:r>
              <a:rPr lang="ar-SA" dirty="0"/>
              <a:t> الضغوط الحياتية اليومية ، لكن صحتنا مهمة </a:t>
            </a:r>
            <a:r>
              <a:rPr lang="ar-SA" dirty="0" err="1"/>
              <a:t>و</a:t>
            </a:r>
            <a:r>
              <a:rPr lang="ar-SA" dirty="0"/>
              <a:t> يجب علينا المحافظة عليها مهما تتطلب الأمر </a:t>
            </a:r>
            <a:r>
              <a:rPr lang="ar-SA" dirty="0" err="1"/>
              <a:t>و</a:t>
            </a:r>
            <a:r>
              <a:rPr lang="ar-SA" dirty="0"/>
              <a:t> هي تستحق منا ذلك</a:t>
            </a:r>
            <a:r>
              <a:rPr lang="en-US" dirty="0"/>
              <a:t> .</a:t>
            </a:r>
            <a:br>
              <a:rPr lang="en-US" dirty="0"/>
            </a:br>
            <a:r>
              <a:rPr lang="en-US" dirty="0"/>
              <a:t/>
            </a:r>
            <a:br>
              <a:rPr lang="en-US" dirty="0"/>
            </a:br>
            <a:endParaRPr lang="en-US" dirty="0"/>
          </a:p>
          <a:p>
            <a:endParaRPr lang="ar-IQ"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FF0000"/>
                </a:solidFill>
              </a:rPr>
              <a:t>المناعة وعلاقتها بالرياضة</a:t>
            </a:r>
            <a:endParaRPr lang="ar-IQ" dirty="0">
              <a:solidFill>
                <a:srgbClr val="FF0000"/>
              </a:solidFill>
            </a:endParaRPr>
          </a:p>
        </p:txBody>
      </p:sp>
      <p:sp>
        <p:nvSpPr>
          <p:cNvPr id="3" name="عنصر نائب للمحتوى 2"/>
          <p:cNvSpPr>
            <a:spLocks noGrp="1"/>
          </p:cNvSpPr>
          <p:nvPr>
            <p:ph idx="1"/>
          </p:nvPr>
        </p:nvSpPr>
        <p:spPr/>
        <p:txBody>
          <a:bodyPr/>
          <a:lstStyle/>
          <a:p>
            <a:r>
              <a:rPr lang="ar-SA" dirty="0"/>
              <a:t>هناك طرق كثيرة للمساعدة على جعل أجهزتنا المناعية لائقة وسليمة، وبهذا يمكن أن نقلل تعرضنا للشيخوخة المبكرة والأمراض. ومفتاح ذلك كله، وهذا ينطبق على الرياضة، هو </a:t>
            </a:r>
            <a:r>
              <a:rPr lang="ar-SA" b="1" dirty="0">
                <a:solidFill>
                  <a:srgbClr val="FF0000"/>
                </a:solidFill>
              </a:rPr>
              <a:t>التوازن</a:t>
            </a:r>
            <a:r>
              <a:rPr lang="ar-SA" dirty="0"/>
              <a:t>: فالإقلال من الرياضة يضعف جهاز المناعة، بينما الإكثار منها هو أيضاً مثبط قوي للمناعة. ولهذا السبب نجد كثيراً من الرياضيين المرموقين يمرضون بسهولة ويكونون أحياناً غير قادرين على الأداء الرياضي.</a:t>
            </a:r>
            <a:endParaRPr lang="ar-IQ"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solidFill>
                  <a:srgbClr val="FF0000"/>
                </a:solidFill>
              </a:rPr>
              <a:t>ما سر أهمية الرياضة؟</a:t>
            </a:r>
            <a:r>
              <a:rPr lang="en-US" dirty="0" smtClean="0">
                <a:solidFill>
                  <a:srgbClr val="FF0000"/>
                </a:solidFill>
              </a:rPr>
              <a:t/>
            </a:r>
            <a:br>
              <a:rPr lang="en-US" dirty="0" smtClean="0">
                <a:solidFill>
                  <a:srgbClr val="FF0000"/>
                </a:solidFill>
              </a:rPr>
            </a:br>
            <a:endParaRPr lang="ar-IQ" dirty="0">
              <a:solidFill>
                <a:srgbClr val="FF0000"/>
              </a:solidFill>
            </a:endParaRPr>
          </a:p>
        </p:txBody>
      </p:sp>
      <p:sp>
        <p:nvSpPr>
          <p:cNvPr id="3" name="عنصر نائب للمحتوى 2"/>
          <p:cNvSpPr>
            <a:spLocks noGrp="1"/>
          </p:cNvSpPr>
          <p:nvPr>
            <p:ph idx="1"/>
          </p:nvPr>
        </p:nvSpPr>
        <p:spPr>
          <a:xfrm>
            <a:off x="0" y="1071546"/>
            <a:ext cx="9001156" cy="5786454"/>
          </a:xfrm>
        </p:spPr>
        <p:txBody>
          <a:bodyPr>
            <a:normAutofit fontScale="85000" lnSpcReduction="20000"/>
          </a:bodyPr>
          <a:lstStyle/>
          <a:p>
            <a:pPr>
              <a:buNone/>
            </a:pPr>
            <a:r>
              <a:rPr lang="ar-SA" dirty="0"/>
              <a:t> </a:t>
            </a:r>
            <a:endParaRPr lang="en-US" dirty="0"/>
          </a:p>
          <a:p>
            <a:r>
              <a:rPr lang="ar-SA" dirty="0"/>
              <a:t>إن الجهاز الليمفاوي يعتمد على الانقباضات العضلية ليجعل </a:t>
            </a:r>
            <a:r>
              <a:rPr lang="ar-SA" dirty="0" smtClean="0"/>
              <a:t>اللي</a:t>
            </a:r>
            <a:r>
              <a:rPr lang="ar-IQ" dirty="0" smtClean="0"/>
              <a:t>م</a:t>
            </a:r>
            <a:r>
              <a:rPr lang="ar-SA" dirty="0" smtClean="0"/>
              <a:t>ف </a:t>
            </a:r>
            <a:r>
              <a:rPr lang="ar-SA" dirty="0"/>
              <a:t>يتحرك. </a:t>
            </a:r>
            <a:r>
              <a:rPr lang="ar-SA" dirty="0" smtClean="0"/>
              <a:t>واللي</a:t>
            </a:r>
            <a:r>
              <a:rPr lang="ar-IQ" dirty="0" smtClean="0"/>
              <a:t>م</a:t>
            </a:r>
            <a:r>
              <a:rPr lang="ar-SA" dirty="0" smtClean="0"/>
              <a:t>ف </a:t>
            </a:r>
            <a:r>
              <a:rPr lang="ar-SA" dirty="0"/>
              <a:t>يكون أثقل حينما يحتوي على الكثير من الدهن، لذا فإن تناول غذاء مرتفع الدهون مع الإقلال من الرياضة هو بمثابة وصفة للحصول على جهاز مناعي راكد وغير فعال. ومن المعروف أن ممارسة الرياضة تحسن أوضاع دهون الدم. كما أنها تقوي القلب وتقلل سرعة النبض أثناء الراحة، وتقوي إحساسك بالصحة عن طريق العمل على إنتاج كيميائيات شبه هرمونية تسمى </a:t>
            </a:r>
            <a:r>
              <a:rPr lang="ar-SA" dirty="0" err="1"/>
              <a:t>الإندورفينات</a:t>
            </a:r>
            <a:r>
              <a:rPr lang="ar-SA" dirty="0" smtClean="0"/>
              <a:t>.</a:t>
            </a:r>
            <a:endParaRPr lang="en-US" dirty="0"/>
          </a:p>
          <a:p>
            <a:r>
              <a:rPr lang="ar-SA" dirty="0" smtClean="0"/>
              <a:t>. </a:t>
            </a:r>
            <a:r>
              <a:rPr lang="ar-SA" dirty="0">
                <a:solidFill>
                  <a:srgbClr val="FF0000"/>
                </a:solidFill>
              </a:rPr>
              <a:t>والرياضة تحسن الدورة الدموية</a:t>
            </a:r>
            <a:r>
              <a:rPr lang="ar-SA" dirty="0"/>
              <a:t>، مما يزيد ورود الأكسجين للأنسجة وتخلصها من النفايات السامة.</a:t>
            </a:r>
            <a:endParaRPr lang="en-US" dirty="0"/>
          </a:p>
          <a:p>
            <a:r>
              <a:rPr lang="ar-SA" dirty="0"/>
              <a:t> وقد ثبت أن الرياضيين المدربين الذين يضبطون </a:t>
            </a:r>
            <a:r>
              <a:rPr lang="ar-SA" dirty="0" smtClean="0"/>
              <a:t>عب</a:t>
            </a:r>
            <a:r>
              <a:rPr lang="ar-IQ" dirty="0"/>
              <a:t>ء</a:t>
            </a:r>
            <a:r>
              <a:rPr lang="ar-SA" dirty="0" smtClean="0"/>
              <a:t> </a:t>
            </a:r>
            <a:r>
              <a:rPr lang="ar-SA" dirty="0"/>
              <a:t>ممارستهم الرياضة بعناية بالنسبة لقدراتهم الشخصية تكون لديهم أجهزة مناعية </a:t>
            </a:r>
            <a:r>
              <a:rPr lang="ar-SA" dirty="0" smtClean="0"/>
              <a:t>أقوى</a:t>
            </a:r>
            <a:endParaRPr lang="ar-IQ" dirty="0" smtClean="0"/>
          </a:p>
          <a:p>
            <a:r>
              <a:rPr lang="ar-SA" dirty="0"/>
              <a:t>إن الرياضيين المدربين المتمتعين بصحة طيبة يكون لديهم عدد أكبر من الخلايا الطبيعية القاتلة للميكروبات، ومستوى أعلى من نشاط تلك الخلايا القاتلة يفوق ما لدى غير الرياضيين.</a:t>
            </a:r>
            <a:endParaRPr lang="en-US" dirty="0"/>
          </a:p>
          <a:p>
            <a:endParaRPr lang="ar-IQ" dirty="0"/>
          </a:p>
        </p:txBody>
      </p:sp>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142</TotalTime>
  <Words>2127</Words>
  <Application>Microsoft Office PowerPoint</Application>
  <PresentationFormat>عرض على الشاشة (3:4)‏</PresentationFormat>
  <Paragraphs>89</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انقلاب</vt:lpstr>
      <vt:lpstr>(الرياضة والمناعة)</vt:lpstr>
      <vt:lpstr>المناعة </vt:lpstr>
      <vt:lpstr>ماهو جهاز المناعة وكيف يعمل</vt:lpstr>
      <vt:lpstr>كيف يعمل الجهاز المناعي</vt:lpstr>
      <vt:lpstr>تقسيمات المناعة</vt:lpstr>
      <vt:lpstr>كيف يمكن تقوية جهاز المناعة</vt:lpstr>
      <vt:lpstr>الشريحة 7</vt:lpstr>
      <vt:lpstr>المناعة وعلاقتها بالرياضة</vt:lpstr>
      <vt:lpstr>ما سر أهمية الرياضة؟ </vt:lpstr>
      <vt:lpstr>ما أفضل نوع من الرياضة؟ </vt:lpstr>
      <vt:lpstr>والآن نقول باختصار إن قوة جهازك المناعي تحتاج منك إلى ما يلي: </vt:lpstr>
      <vt:lpstr>الغذاء السليم‏..‏ يرفع كفاءة الجهاز المناعي‏!‏</vt:lpstr>
      <vt:lpstr> المواد الغذائية الضرورية </vt:lpstr>
      <vt:lpstr> الفيتامينات : </vt:lpstr>
      <vt:lpstr>المعاونات الحيوية </vt:lpstr>
      <vt:lpstr>الشريحة 16</vt:lpstr>
      <vt:lpstr> اختبار لكفاءة المناعة‏!‏ </vt:lpstr>
      <vt:lpstr> اليوگا والمناعة </vt:lpstr>
      <vt:lpstr>الشريحة 19</vt:lpstr>
      <vt:lpstr>الشريحة 20</vt:lpstr>
      <vt:lpstr>الشريحة 21</vt:lpstr>
      <vt:lpstr>شكرا لاصغائكم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المناعة</dc:title>
  <dc:creator>user</dc:creator>
  <cp:lastModifiedBy>AL SUROOR</cp:lastModifiedBy>
  <cp:revision>43</cp:revision>
  <dcterms:created xsi:type="dcterms:W3CDTF">2017-03-16T07:55:05Z</dcterms:created>
  <dcterms:modified xsi:type="dcterms:W3CDTF">2017-04-05T09:03:20Z</dcterms:modified>
</cp:coreProperties>
</file>