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684"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72" r:id="rId11"/>
    <p:sldId id="265" r:id="rId12"/>
    <p:sldId id="266" r:id="rId13"/>
    <p:sldId id="267" r:id="rId14"/>
    <p:sldId id="268" r:id="rId15"/>
    <p:sldId id="269" r:id="rId16"/>
    <p:sldId id="270" r:id="rId17"/>
    <p:sldId id="271" r:id="rId18"/>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varScale="1">
        <p:scale>
          <a:sx n="67" d="100"/>
          <a:sy n="67" d="100"/>
        </p:scale>
        <p:origin x="-1476"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dirty="0"/>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B8859DA0-7970-454D-8909-48D4C92EA475}" type="datetimeFigureOut">
              <a:rPr lang="ar-IQ" smtClean="0"/>
              <a:pPr/>
              <a:t>01/06/1436</a:t>
            </a:fld>
            <a:endParaRPr lang="ar-IQ" dirty="0"/>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dirty="0"/>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IQ"/>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dirty="0"/>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3C137BF0-C589-427A-8F35-08FC6865D8C2}" type="slidenum">
              <a:rPr lang="ar-IQ" smtClean="0"/>
              <a:pPr/>
              <a:t>‹#›</a:t>
            </a:fld>
            <a:endParaRPr lang="ar-IQ" dirty="0"/>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3C137BF0-C589-427A-8F35-08FC6865D8C2}" type="slidenum">
              <a:rPr lang="ar-IQ" smtClean="0"/>
              <a:pPr/>
              <a:t>2</a:t>
            </a:fld>
            <a:endParaRPr lang="ar-IQ"/>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IQ" dirty="0"/>
          </a:p>
        </p:txBody>
      </p:sp>
      <p:sp>
        <p:nvSpPr>
          <p:cNvPr id="4" name="عنصر نائب لرقم الشريحة 3"/>
          <p:cNvSpPr>
            <a:spLocks noGrp="1"/>
          </p:cNvSpPr>
          <p:nvPr>
            <p:ph type="sldNum" sz="quarter" idx="10"/>
          </p:nvPr>
        </p:nvSpPr>
        <p:spPr/>
        <p:txBody>
          <a:bodyPr/>
          <a:lstStyle/>
          <a:p>
            <a:fld id="{3C137BF0-C589-427A-8F35-08FC6865D8C2}" type="slidenum">
              <a:rPr lang="ar-IQ" smtClean="0"/>
              <a:pPr/>
              <a:t>15</a:t>
            </a:fld>
            <a:endParaRPr lang="ar-IQ"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19" name="عنصر نائب للتذييل 18"/>
          <p:cNvSpPr>
            <a:spLocks noGrp="1"/>
          </p:cNvSpPr>
          <p:nvPr>
            <p:ph type="ftr" sz="quarter" idx="11"/>
          </p:nvPr>
        </p:nvSpPr>
        <p:spPr/>
        <p:txBody>
          <a:bodyPr/>
          <a:lstStyle/>
          <a:p>
            <a:endParaRPr lang="ar-SA" dirty="0"/>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5" name="عنصر نائب للتذييل 4"/>
          <p:cNvSpPr>
            <a:spLocks noGrp="1"/>
          </p:cNvSpPr>
          <p:nvPr>
            <p:ph type="ftr" sz="quarter" idx="11"/>
          </p:nvPr>
        </p:nvSpPr>
        <p:spPr/>
        <p:txBody>
          <a:bodyPr/>
          <a:lstStyle/>
          <a:p>
            <a:endParaRPr lang="ar-SA" dirty="0"/>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8" name="عنصر نائب للتذييل 7"/>
          <p:cNvSpPr>
            <a:spLocks noGrp="1"/>
          </p:cNvSpPr>
          <p:nvPr>
            <p:ph type="ftr" sz="quarter" idx="11"/>
          </p:nvPr>
        </p:nvSpPr>
        <p:spPr/>
        <p:txBody>
          <a:bodyPr/>
          <a:lstStyle/>
          <a:p>
            <a:endParaRPr lang="ar-SA" dirty="0"/>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4" name="عنصر نائب للتذييل 3"/>
          <p:cNvSpPr>
            <a:spLocks noGrp="1"/>
          </p:cNvSpPr>
          <p:nvPr>
            <p:ph type="ftr" sz="quarter" idx="11"/>
          </p:nvPr>
        </p:nvSpPr>
        <p:spPr/>
        <p:txBody>
          <a:bodyPr/>
          <a:lstStyle/>
          <a:p>
            <a:endParaRPr lang="ar-SA" dirty="0"/>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3" name="عنصر نائب للتذييل 2"/>
          <p:cNvSpPr>
            <a:spLocks noGrp="1"/>
          </p:cNvSpPr>
          <p:nvPr>
            <p:ph type="ftr" sz="quarter" idx="11"/>
          </p:nvPr>
        </p:nvSpPr>
        <p:spPr/>
        <p:txBody>
          <a:bodyPr/>
          <a:lstStyle/>
          <a:p>
            <a:endParaRPr lang="ar-SA" dirty="0"/>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01/06/1436</a:t>
            </a:fld>
            <a:endParaRPr lang="ar-SA" dirty="0"/>
          </a:p>
        </p:txBody>
      </p:sp>
      <p:sp>
        <p:nvSpPr>
          <p:cNvPr id="6" name="عنصر نائب للتذييل 5"/>
          <p:cNvSpPr>
            <a:spLocks noGrp="1"/>
          </p:cNvSpPr>
          <p:nvPr>
            <p:ph type="ftr" sz="quarter" idx="11"/>
          </p:nvPr>
        </p:nvSpPr>
        <p:spPr/>
        <p:txBody>
          <a:bodyPr/>
          <a:lstStyle/>
          <a:p>
            <a:endParaRPr lang="ar-SA" dirty="0"/>
          </a:p>
        </p:txBody>
      </p:sp>
      <p:sp>
        <p:nvSpPr>
          <p:cNvPr id="7" name="عنصر نائب لرقم الشريحة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dirty="0"/>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dirty="0"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dirty="0">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01/06/1436</a:t>
            </a:fld>
            <a:endParaRPr lang="ar-SA" dirty="0"/>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dirty="0"/>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dirty="0"/>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dirty="0"/>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533400" y="1371600"/>
            <a:ext cx="7851648" cy="1557334"/>
          </a:xfrm>
        </p:spPr>
        <p:txBody>
          <a:bodyPr>
            <a:noAutofit/>
          </a:bodyPr>
          <a:lstStyle/>
          <a:p>
            <a:pPr algn="ctr"/>
            <a:r>
              <a:rPr lang="ar-IQ" sz="11500" dirty="0" smtClean="0"/>
              <a:t>تغذية الرياضي</a:t>
            </a:r>
            <a:endParaRPr lang="ar-IQ" sz="115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lstStyle/>
          <a:p>
            <a:pPr algn="justLow"/>
            <a:r>
              <a:rPr lang="ar-IQ" dirty="0" smtClean="0">
                <a:solidFill>
                  <a:srgbClr val="FF0000"/>
                </a:solidFill>
              </a:rPr>
              <a:t>من مميزات هذا النظام:</a:t>
            </a:r>
          </a:p>
          <a:p>
            <a:pPr algn="justLow"/>
            <a:r>
              <a:rPr lang="ar-IQ" dirty="0" smtClean="0"/>
              <a:t>1-لا يعتمد على الأوكسجين في تحرير الطاقة.</a:t>
            </a:r>
          </a:p>
          <a:p>
            <a:pPr algn="justLow"/>
            <a:r>
              <a:rPr lang="ar-IQ" dirty="0" smtClean="0"/>
              <a:t>2-يؤدي إلى تراكم حامض اللبنيك في الدم.</a:t>
            </a:r>
          </a:p>
          <a:p>
            <a:pPr algn="justLow"/>
            <a:r>
              <a:rPr lang="ar-IQ" dirty="0" smtClean="0"/>
              <a:t>3-الكاربوهيدرات هي المصدر الأساسي لعمل النظام.</a:t>
            </a:r>
          </a:p>
          <a:p>
            <a:pPr algn="justLow"/>
            <a:r>
              <a:rPr lang="ar-IQ" dirty="0" smtClean="0"/>
              <a:t>4- يعمل في الفعاليات ذات الشدة العالية وذات زمن يتراوح ما بين(30ثانية -3دقائق).</a:t>
            </a:r>
          </a:p>
          <a:p>
            <a:pPr algn="justLow"/>
            <a:r>
              <a:rPr lang="ar-IQ" dirty="0" smtClean="0"/>
              <a:t>5- يحتاج إلى مجموعة كبيرة من التفاعلات الكيميائية.</a:t>
            </a:r>
          </a:p>
          <a:p>
            <a:pPr algn="justLow"/>
            <a:r>
              <a:rPr lang="ar-IQ" dirty="0" smtClean="0"/>
              <a:t>كمية الطاقة تكون قليلة قياساً إلى النظام الثالث</a:t>
            </a:r>
          </a:p>
          <a:p>
            <a:endParaRPr lang="ar-IQ"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6600" b="1" dirty="0" smtClean="0">
                <a:effectLst>
                  <a:outerShdw blurRad="38100" dist="38100" dir="2700000" algn="tl">
                    <a:srgbClr val="000000">
                      <a:alpha val="43137"/>
                    </a:srgbClr>
                  </a:outerShdw>
                </a:effectLst>
              </a:rPr>
              <a:t>3-النظام الهوائي(</a:t>
            </a:r>
            <a:r>
              <a:rPr lang="ar-IQ" sz="6600" b="1" dirty="0" err="1" smtClean="0">
                <a:effectLst>
                  <a:outerShdw blurRad="38100" dist="38100" dir="2700000" algn="tl">
                    <a:srgbClr val="000000">
                      <a:alpha val="43137"/>
                    </a:srgbClr>
                  </a:outerShdw>
                </a:effectLst>
              </a:rPr>
              <a:t>الاوكسجيني</a:t>
            </a:r>
            <a:r>
              <a:rPr lang="ar-IQ" sz="6600" b="1" dirty="0" smtClean="0">
                <a:effectLst>
                  <a:outerShdw blurRad="38100" dist="38100" dir="2700000" algn="tl">
                    <a:srgbClr val="000000">
                      <a:alpha val="43137"/>
                    </a:srgbClr>
                  </a:outerShdw>
                </a:effectLst>
              </a:rPr>
              <a:t>)</a:t>
            </a:r>
            <a:endParaRPr lang="ar-IQ" sz="66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fontScale="92500"/>
          </a:bodyPr>
          <a:lstStyle/>
          <a:p>
            <a:r>
              <a:rPr lang="ar-IQ" dirty="0" smtClean="0">
                <a:solidFill>
                  <a:srgbClr val="FF0000"/>
                </a:solidFill>
              </a:rPr>
              <a:t>ويتميز بما يلي:</a:t>
            </a:r>
          </a:p>
          <a:p>
            <a:pPr algn="justLow"/>
            <a:r>
              <a:rPr lang="ar-IQ" dirty="0" smtClean="0"/>
              <a:t>1- يعتمد على وجود الأوكسجين.</a:t>
            </a:r>
          </a:p>
          <a:p>
            <a:pPr algn="justLow"/>
            <a:r>
              <a:rPr lang="ar-IQ" dirty="0" smtClean="0"/>
              <a:t>2- يعمل في الفعاليات ذات الشدة الخفيفة والمتوسطة لفترة تتراوح ما بين(3دقائق-عدة ساعات).</a:t>
            </a:r>
          </a:p>
          <a:p>
            <a:pPr algn="justLow"/>
            <a:r>
              <a:rPr lang="ar-IQ" dirty="0" smtClean="0"/>
              <a:t>3- تستخدم الكاربوهيدرات والشحوم لإنتاج الطاقة وعند نفاذها تستخدم البروتينات.</a:t>
            </a:r>
          </a:p>
          <a:p>
            <a:pPr algn="justLow"/>
            <a:r>
              <a:rPr lang="ar-IQ" dirty="0" smtClean="0"/>
              <a:t>4- الطاقة المحررة كبيره جداً حيث إن </a:t>
            </a:r>
            <a:r>
              <a:rPr lang="ar-IQ" dirty="0" smtClean="0"/>
              <a:t>جزيئه </a:t>
            </a:r>
            <a:r>
              <a:rPr lang="ar-IQ" dirty="0" smtClean="0"/>
              <a:t>واحدة من </a:t>
            </a:r>
            <a:r>
              <a:rPr lang="ar-IQ" dirty="0" err="1" smtClean="0"/>
              <a:t>الكلوكوز</a:t>
            </a:r>
            <a:r>
              <a:rPr lang="ar-IQ" dirty="0" smtClean="0"/>
              <a:t> تعطي (38جزيئة</a:t>
            </a:r>
            <a:r>
              <a:rPr lang="en-US" dirty="0" smtClean="0"/>
              <a:t>ATP</a:t>
            </a:r>
            <a:r>
              <a:rPr lang="ar-IQ" dirty="0" smtClean="0"/>
              <a:t>)في حين  إن نفس </a:t>
            </a:r>
            <a:r>
              <a:rPr lang="ar-IQ" dirty="0" err="1" smtClean="0"/>
              <a:t>الجزيئه</a:t>
            </a:r>
            <a:r>
              <a:rPr lang="ar-IQ" dirty="0" smtClean="0"/>
              <a:t> </a:t>
            </a:r>
            <a:r>
              <a:rPr lang="ar-IQ" dirty="0" smtClean="0"/>
              <a:t>في النظام تعطي </a:t>
            </a:r>
            <a:r>
              <a:rPr lang="ar-IQ" dirty="0" err="1" smtClean="0"/>
              <a:t>جزيئتين</a:t>
            </a:r>
            <a:r>
              <a:rPr lang="ar-IQ" dirty="0" smtClean="0"/>
              <a:t> فقط من (</a:t>
            </a:r>
            <a:r>
              <a:rPr lang="en-US" dirty="0" smtClean="0"/>
              <a:t>ATP</a:t>
            </a:r>
            <a:r>
              <a:rPr lang="ar-IQ" dirty="0" smtClean="0"/>
              <a:t>).</a:t>
            </a:r>
          </a:p>
          <a:p>
            <a:pPr algn="justLow"/>
            <a:r>
              <a:rPr lang="ar-IQ" dirty="0" smtClean="0"/>
              <a:t>5- لتحرير الطاقة في هذا النظام نحتاج إلى فترة زمنية أطول من بقية الأنظمة .</a:t>
            </a:r>
          </a:p>
          <a:p>
            <a:endParaRPr lang="ar-IQ"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IQ" sz="5400" b="1" dirty="0" smtClean="0">
                <a:effectLst>
                  <a:outerShdw blurRad="38100" dist="38100" dir="2700000" algn="tl">
                    <a:srgbClr val="000000">
                      <a:alpha val="43137"/>
                    </a:srgbClr>
                  </a:outerShdw>
                </a:effectLst>
              </a:rPr>
              <a:t>الاستفادة </a:t>
            </a:r>
            <a:r>
              <a:rPr lang="ar-IQ" sz="5400" b="1" dirty="0" smtClean="0">
                <a:effectLst>
                  <a:outerShdw blurRad="38100" dist="38100" dir="2700000" algn="tl">
                    <a:srgbClr val="000000">
                      <a:alpha val="43137"/>
                    </a:srgbClr>
                  </a:outerShdw>
                </a:effectLst>
              </a:rPr>
              <a:t>التطبيقية </a:t>
            </a:r>
            <a:r>
              <a:rPr lang="ar-IQ" sz="5400" b="1" dirty="0" smtClean="0">
                <a:effectLst>
                  <a:outerShdw blurRad="38100" dist="38100" dir="2700000" algn="tl">
                    <a:srgbClr val="000000">
                      <a:alpha val="43137"/>
                    </a:srgbClr>
                  </a:outerShdw>
                </a:effectLst>
              </a:rPr>
              <a:t>من دراسة </a:t>
            </a:r>
            <a:r>
              <a:rPr lang="ar-IQ" sz="5400" b="1" dirty="0" smtClean="0">
                <a:effectLst>
                  <a:outerShdw blurRad="38100" dist="38100" dir="2700000" algn="tl">
                    <a:srgbClr val="000000">
                      <a:alpha val="43137"/>
                    </a:srgbClr>
                  </a:outerShdw>
                </a:effectLst>
              </a:rPr>
              <a:t>أنظمة </a:t>
            </a:r>
            <a:r>
              <a:rPr lang="ar-IQ" sz="5400" b="1" dirty="0" smtClean="0">
                <a:effectLst>
                  <a:outerShdw blurRad="38100" dist="38100" dir="2700000" algn="tl">
                    <a:srgbClr val="000000">
                      <a:alpha val="43137"/>
                    </a:srgbClr>
                  </a:outerShdw>
                </a:effectLst>
              </a:rPr>
              <a:t>الطاقة</a:t>
            </a:r>
            <a:endParaRPr lang="ar-IQ" sz="54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fontScale="92500" lnSpcReduction="10000"/>
          </a:bodyPr>
          <a:lstStyle/>
          <a:p>
            <a:pPr algn="justLow"/>
            <a:r>
              <a:rPr lang="ar-IQ" dirty="0" smtClean="0">
                <a:solidFill>
                  <a:srgbClr val="FF0000"/>
                </a:solidFill>
              </a:rPr>
              <a:t>وتشمل ما يلي:</a:t>
            </a:r>
          </a:p>
          <a:p>
            <a:pPr algn="justLow"/>
            <a:r>
              <a:rPr lang="ar-IQ" dirty="0" smtClean="0"/>
              <a:t>1- تصنيف الأنشطة الرياضية حسب نوع النظام حيث إن النظام الأول(</a:t>
            </a:r>
            <a:r>
              <a:rPr lang="en-US" dirty="0" smtClean="0"/>
              <a:t>ATP-PC</a:t>
            </a:r>
            <a:r>
              <a:rPr lang="ar-IQ" dirty="0" smtClean="0"/>
              <a:t>) يعمل في الفعاليات التي تمتاز بالسرعة القصوى والقوه الانفجارية مثل ركض 100متر،رمي الثقل ،رفع الأثقال،القفز العالي...الخ.</a:t>
            </a:r>
          </a:p>
          <a:p>
            <a:pPr algn="justLow"/>
            <a:r>
              <a:rPr lang="ar-IQ" dirty="0" smtClean="0"/>
              <a:t>أما الفعاليات التي تمتاز بالشدة العالية وبفترة زمنية أطول من فترة دوام النظام الأول أي حوالي (10ثواني-3دقائق)فهنا يعمل النظام الثاني (نظام حامض اللبنيك)كما في ركض (200متر،400متر،800متر)حيث إن عناصر السرعة القصوى،ومطاولة السرعة ومطاولة القوة هي التي تسيطر على هذه الفعاليات ضمن الحدود الزمنية للنظامين الأول والثاني.</a:t>
            </a:r>
          </a:p>
          <a:p>
            <a:pPr algn="justLow"/>
            <a:r>
              <a:rPr lang="ar-IQ" dirty="0" smtClean="0"/>
              <a:t>أما الفعاليات التي تمتاز بطول أدائها(</a:t>
            </a:r>
            <a:r>
              <a:rPr lang="ar-IQ" dirty="0" err="1" smtClean="0"/>
              <a:t>اكثر</a:t>
            </a:r>
            <a:r>
              <a:rPr lang="ar-IQ" dirty="0" smtClean="0"/>
              <a:t> من ثلاث دقائق)وانخفاض شدتها فان النظام الهوائي هو المسيطر كما في ركض المسافات الطويلة والسباحة لفترة طويلة.</a:t>
            </a:r>
          </a:p>
          <a:p>
            <a:endParaRPr lang="ar-IQ"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500174"/>
            <a:ext cx="8229600" cy="4824426"/>
          </a:xfrm>
        </p:spPr>
        <p:txBody>
          <a:bodyPr/>
          <a:lstStyle/>
          <a:p>
            <a:pPr algn="justLow"/>
            <a:r>
              <a:rPr lang="ar-IQ" dirty="0" smtClean="0"/>
              <a:t>2-تركيز برامج الإعداد الرياضي حسب نوع التخصص الرياضي </a:t>
            </a:r>
            <a:r>
              <a:rPr lang="ar-IQ" dirty="0" err="1" smtClean="0"/>
              <a:t>اي</a:t>
            </a:r>
            <a:r>
              <a:rPr lang="ar-IQ" dirty="0" smtClean="0"/>
              <a:t> حسب اللعبة والنظام العامل .</a:t>
            </a:r>
          </a:p>
          <a:p>
            <a:pPr algn="justLow"/>
            <a:r>
              <a:rPr lang="ar-IQ" dirty="0" smtClean="0"/>
              <a:t>3-إن فهم مصادر إنتاج الطاقة يؤدي إلى تقسيم الجهد حسب اللعبة وبالتالي الوصول إلى النهاية وعدم التوقف نتيجة التعب الشديد .</a:t>
            </a:r>
          </a:p>
          <a:p>
            <a:pPr algn="justLow"/>
            <a:r>
              <a:rPr lang="ar-IQ" dirty="0" smtClean="0"/>
              <a:t>4-هناك علاقة وطيدة بين التغذية والتحميل </a:t>
            </a:r>
            <a:r>
              <a:rPr lang="ar-IQ" dirty="0" err="1" smtClean="0"/>
              <a:t>الكلايكوجيني</a:t>
            </a:r>
            <a:r>
              <a:rPr lang="ar-IQ" dirty="0" smtClean="0"/>
              <a:t> مما يؤدي إلى زيادة إنتاج الطاقة ومطاولة اكبر.</a:t>
            </a:r>
          </a:p>
          <a:p>
            <a:pPr algn="justLow"/>
            <a:r>
              <a:rPr lang="ar-IQ" dirty="0" smtClean="0"/>
              <a:t>5-المحافظة على وزن الجسم.</a:t>
            </a:r>
          </a:p>
          <a:p>
            <a:pPr algn="justLow"/>
            <a:r>
              <a:rPr lang="ar-IQ" dirty="0" smtClean="0"/>
              <a:t>وبعد دراسة أنظمة الطاقة لا بد هنا من وجود علاقة بينها وبين بعض الأعراض أو الأمراض التي تصيب الرياضي في هذه الناحية ومنها الألم العضلي بعد التدريب والإجهاد.</a:t>
            </a:r>
            <a:endParaRPr lang="ar-IQ"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7200" b="1" dirty="0" smtClean="0">
                <a:effectLst>
                  <a:outerShdw blurRad="38100" dist="38100" dir="2700000" algn="tl">
                    <a:srgbClr val="000000">
                      <a:alpha val="43137"/>
                    </a:srgbClr>
                  </a:outerShdw>
                </a:effectLst>
              </a:rPr>
              <a:t>الألم العضلي بعد التدريب</a:t>
            </a:r>
            <a:endParaRPr lang="ar-IQ" sz="72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pPr algn="justLow"/>
            <a:r>
              <a:rPr lang="ar-IQ" dirty="0" smtClean="0"/>
              <a:t>هناك عدد من الأنشطة العنيفة التي تصاحب بألم عضلي في أثناء فترة التدريب أو بعد فتره قليله بعد التدريب.وهناك ثلاث افتراضات لتفسير الألم الذي يحدث عادةً بعد يوم أو يومين من التدريب:</a:t>
            </a:r>
          </a:p>
          <a:p>
            <a:pPr algn="justLow"/>
            <a:r>
              <a:rPr lang="ar-IQ" dirty="0" smtClean="0"/>
              <a:t>أ- تراكم حامض اللبنيك الذي يعمل على تنبيه المستقبلات الحسية والشعور بالألم.</a:t>
            </a:r>
          </a:p>
          <a:p>
            <a:pPr algn="justLow"/>
            <a:r>
              <a:rPr lang="ar-IQ" dirty="0" smtClean="0"/>
              <a:t>ب- تراكم بعض النواتج من التقلص العضلي مثل مادة </a:t>
            </a:r>
            <a:r>
              <a:rPr lang="ar-IQ" dirty="0" err="1" smtClean="0"/>
              <a:t>البوتاسيوم</a:t>
            </a:r>
            <a:r>
              <a:rPr lang="ar-IQ" dirty="0" smtClean="0"/>
              <a:t>.</a:t>
            </a:r>
          </a:p>
          <a:p>
            <a:pPr algn="justLow"/>
            <a:r>
              <a:rPr lang="ar-IQ" dirty="0" smtClean="0"/>
              <a:t>ج- تمزق شعري في الألياف العضلية خاصة عند ترك التمرين لفترة والرجوع إليه بشدة،مما يؤدي إلى تشنج العضلة والشعور بالألم.</a:t>
            </a:r>
          </a:p>
          <a:p>
            <a:endParaRPr lang="ar-IQ"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Autofit/>
          </a:bodyPr>
          <a:lstStyle/>
          <a:p>
            <a:pPr algn="ctr"/>
            <a:r>
              <a:rPr lang="ar-IQ" sz="8000" b="1" dirty="0" smtClean="0">
                <a:effectLst>
                  <a:outerShdw blurRad="38100" dist="38100" dir="2700000" algn="tl">
                    <a:srgbClr val="000000">
                      <a:alpha val="43137"/>
                    </a:srgbClr>
                  </a:outerShdw>
                </a:effectLst>
              </a:rPr>
              <a:t>الإجهاد</a:t>
            </a:r>
            <a:endParaRPr lang="ar-IQ" sz="80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fontScale="92500" lnSpcReduction="10000"/>
          </a:bodyPr>
          <a:lstStyle/>
          <a:p>
            <a:r>
              <a:rPr lang="ar-IQ" dirty="0" smtClean="0"/>
              <a:t>يمثل ظاهرة خطره حيث انه يشبه التعب من حيث غموض الأسباب ويعمل على انخفاض شديد في الشد العضلي للجسم والشعور </a:t>
            </a:r>
            <a:r>
              <a:rPr lang="ar-IQ" dirty="0" err="1" smtClean="0"/>
              <a:t>الدائمي</a:t>
            </a:r>
            <a:r>
              <a:rPr lang="ar-IQ" dirty="0" smtClean="0"/>
              <a:t> بالتعب الشديد وهناك عدة عوامل تلعب دور أساسي في ظهور الإجهاد وهي:</a:t>
            </a:r>
          </a:p>
          <a:p>
            <a:r>
              <a:rPr lang="ar-IQ" dirty="0" smtClean="0"/>
              <a:t>1- شخصية اللاعب: حيث إن اللاعب ذو الشخصية الضعيفة تظهر عليه أعراض الإجهاد أسرع كما إن صفاء ذهن اللاعب والراحة النفسية والاجتماعية والاقتصادية تؤدي إلى تأخر ظهور هذا المرض.</a:t>
            </a:r>
          </a:p>
          <a:p>
            <a:r>
              <a:rPr lang="ar-IQ" dirty="0" smtClean="0"/>
              <a:t>2- الحالة الصحية:حيث إن تعرض اللاعب للأمراض الحادة أو المزمنة تؤدي إلى ضعف مقاومة اللاعب .</a:t>
            </a:r>
          </a:p>
          <a:p>
            <a:r>
              <a:rPr lang="ar-IQ" dirty="0" smtClean="0"/>
              <a:t>3- التغذية الصحيحة: حيث إن اختيار الغذاء المناسب مهم جداً سواء بكميتهُ أو نوعيتهُ وان إهمال التغذية يؤدي إلى ضعف اللاعب وإجهاده بسرعة .</a:t>
            </a:r>
          </a:p>
          <a:p>
            <a:r>
              <a:rPr lang="ar-IQ" dirty="0" smtClean="0"/>
              <a:t>4- جدولة التدريب: إن التمرين الخاطئ وعدم برمجة التدريب يؤدي إلى الإجهاد بسرعة.</a:t>
            </a:r>
            <a:endParaRPr lang="ar-IQ"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normAutofit/>
          </a:bodyPr>
          <a:lstStyle/>
          <a:p>
            <a:pPr algn="justLow"/>
            <a:r>
              <a:rPr lang="ar-IQ" dirty="0" smtClean="0"/>
              <a:t>إن الإجهاد يصيب عادة النخبة الممتازة من اللاعبين حيث يلاحظ في البداية انخفاض مستوى اللاعب سواء في قوتهُ أو مطاولتهُ مما يؤدي إلى الإجهاد بصورة اكبر ضناً منهُ بانخفاض مستواه التدريبي ويجب إن يلاحظ في هذه الحالة الطبيب الرياضي أو المدرب ويتميز الإجهاد بالأعراض والعلامات التالية:</a:t>
            </a:r>
          </a:p>
          <a:p>
            <a:pPr algn="justLow"/>
            <a:r>
              <a:rPr lang="ar-IQ" dirty="0" smtClean="0"/>
              <a:t>1-الم في العضلات مع تشنجات مستمرة.</a:t>
            </a:r>
          </a:p>
          <a:p>
            <a:pPr algn="justLow"/>
            <a:r>
              <a:rPr lang="ar-IQ" dirty="0" smtClean="0"/>
              <a:t>2- التغيب عن التدريب والتمارض </a:t>
            </a:r>
            <a:r>
              <a:rPr lang="ar-IQ" dirty="0" err="1" smtClean="0"/>
              <a:t>ونرفزة</a:t>
            </a:r>
            <a:r>
              <a:rPr lang="ar-IQ" dirty="0" smtClean="0"/>
              <a:t> عصبيه غير معتادة.</a:t>
            </a:r>
          </a:p>
          <a:p>
            <a:pPr algn="justLow"/>
            <a:r>
              <a:rPr lang="ar-IQ" dirty="0" smtClean="0"/>
              <a:t>3-عدم تقبل النقد والتوجيه وعدم التعاون مع الآخرين.</a:t>
            </a:r>
          </a:p>
          <a:p>
            <a:pPr algn="justLow"/>
            <a:r>
              <a:rPr lang="ar-IQ" dirty="0" smtClean="0"/>
              <a:t>4-الشحوب والتعب المزمن والانحلال في الجسم.</a:t>
            </a:r>
          </a:p>
          <a:p>
            <a:pPr algn="justLow"/>
            <a:r>
              <a:rPr lang="ar-IQ" dirty="0" smtClean="0"/>
              <a:t>5-</a:t>
            </a:r>
            <a:r>
              <a:rPr lang="ar-IQ" dirty="0" err="1" smtClean="0"/>
              <a:t>الارق</a:t>
            </a:r>
            <a:r>
              <a:rPr lang="ar-IQ" dirty="0" smtClean="0"/>
              <a:t> وتمويل المشكلات.</a:t>
            </a:r>
          </a:p>
          <a:p>
            <a:pPr algn="justLow"/>
            <a:r>
              <a:rPr lang="ar-IQ" dirty="0" smtClean="0"/>
              <a:t>6- فقدان الشهية للطعام مع فقدان الوزن</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285860"/>
            <a:ext cx="8229600" cy="5038740"/>
          </a:xfrm>
        </p:spPr>
        <p:txBody>
          <a:bodyPr/>
          <a:lstStyle/>
          <a:p>
            <a:r>
              <a:rPr lang="ar-IQ" dirty="0" smtClean="0"/>
              <a:t>وهنا يجب إن يتم العلاج بسرعة والذي يشمل :</a:t>
            </a:r>
          </a:p>
          <a:p>
            <a:r>
              <a:rPr lang="ar-IQ" dirty="0" smtClean="0"/>
              <a:t>1-الراحة التامة لمدة أسبوعين ويفضل إرسال المريض إلى المنطقة التي يختارها هو.</a:t>
            </a:r>
          </a:p>
          <a:p>
            <a:r>
              <a:rPr lang="ar-IQ" dirty="0" smtClean="0"/>
              <a:t>2- إعطاء الفيتامينات المذابة في الماء مثل فيتامين(</a:t>
            </a:r>
            <a:r>
              <a:rPr lang="en-US" dirty="0" smtClean="0"/>
              <a:t>C</a:t>
            </a:r>
            <a:r>
              <a:rPr lang="ar-IQ" dirty="0" smtClean="0"/>
              <a:t>)ومجموعة فيتامين(</a:t>
            </a:r>
            <a:r>
              <a:rPr lang="en-US" dirty="0" smtClean="0"/>
              <a:t>B</a:t>
            </a:r>
            <a:r>
              <a:rPr lang="ar-IQ" dirty="0" smtClean="0"/>
              <a:t>).</a:t>
            </a:r>
          </a:p>
          <a:p>
            <a:r>
              <a:rPr lang="ar-IQ" dirty="0" smtClean="0"/>
              <a:t>3-الاعتناء والتأكيد على الفواكه والخضراوات.</a:t>
            </a:r>
          </a:p>
          <a:p>
            <a:r>
              <a:rPr lang="ar-IQ" dirty="0" smtClean="0"/>
              <a:t>4-النوم لمدة(10ساعات)يومياً أو أكثر.</a:t>
            </a:r>
          </a:p>
          <a:p>
            <a:r>
              <a:rPr lang="ar-IQ" dirty="0" smtClean="0"/>
              <a:t>5-الابتعاد عن المنبهات والمهدئات بصورة عامه إلا إذا أعطيت من قبل الطبيب المعالج. </a:t>
            </a:r>
            <a:endParaRPr lang="ar-IQ"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7200" b="1" dirty="0" smtClean="0">
                <a:effectLst>
                  <a:outerShdw blurRad="38100" dist="38100" dir="2700000" algn="tl">
                    <a:srgbClr val="000000">
                      <a:alpha val="43137"/>
                    </a:srgbClr>
                  </a:outerShdw>
                </a:effectLst>
              </a:rPr>
              <a:t>التغذية أيام السباق</a:t>
            </a:r>
            <a:endParaRPr lang="ar-IQ" sz="72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lstStyle/>
          <a:p>
            <a:r>
              <a:rPr lang="ar-IQ" dirty="0" smtClean="0">
                <a:solidFill>
                  <a:srgbClr val="FF0000"/>
                </a:solidFill>
              </a:rPr>
              <a:t>التغذية قبل السباق:</a:t>
            </a:r>
          </a:p>
          <a:p>
            <a:pPr algn="justLow"/>
            <a:r>
              <a:rPr lang="ar-IQ" dirty="0" smtClean="0"/>
              <a:t>يمكن أن يشكل تناول الغذاء قبل السباق معضلة لكثير من الرياضيين ويعتمد ذلك على </a:t>
            </a:r>
            <a:r>
              <a:rPr lang="ar-IQ" dirty="0" smtClean="0">
                <a:solidFill>
                  <a:srgbClr val="FF0000"/>
                </a:solidFill>
              </a:rPr>
              <a:t>الحالة النفسية للاعب </a:t>
            </a:r>
            <a:r>
              <a:rPr lang="ar-IQ" dirty="0" smtClean="0"/>
              <a:t>حيث </a:t>
            </a:r>
            <a:r>
              <a:rPr lang="ar-IQ" dirty="0" err="1" smtClean="0"/>
              <a:t>ان</a:t>
            </a:r>
            <a:r>
              <a:rPr lang="ar-IQ" dirty="0" smtClean="0"/>
              <a:t> التفكير في السباق واحتمال الفوز والخسارة يجعل اللاعب مشدودا نفسيا مما يؤدي أحيانا إلى تناول كميات كبيرة من المواد الغذائية أو تجنب تناولها بصورة كافية مما يؤدي وفي الحالتين إلى نتائج وخيمة.</a:t>
            </a:r>
            <a:endParaRPr lang="ar-IQ"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sz="6600" b="1" dirty="0" smtClean="0">
                <a:effectLst>
                  <a:outerShdw blurRad="38100" dist="38100" dir="2700000" algn="tl">
                    <a:srgbClr val="000000">
                      <a:alpha val="43137"/>
                    </a:srgbClr>
                  </a:outerShdw>
                </a:effectLst>
              </a:rPr>
              <a:t>المؤشرات التي يجب إتباعها قبل السباق</a:t>
            </a:r>
            <a:endParaRPr lang="ar-IQ" sz="66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a:xfrm>
            <a:off x="457200" y="1935480"/>
            <a:ext cx="8229600" cy="4565354"/>
          </a:xfrm>
        </p:spPr>
        <p:txBody>
          <a:bodyPr>
            <a:normAutofit fontScale="92500" lnSpcReduction="10000"/>
          </a:bodyPr>
          <a:lstStyle/>
          <a:p>
            <a:pPr algn="justLow"/>
            <a:r>
              <a:rPr lang="ar-IQ" dirty="0" smtClean="0"/>
              <a:t>1- تناول الغذاء يجب </a:t>
            </a:r>
            <a:r>
              <a:rPr lang="ar-IQ" dirty="0" err="1" smtClean="0"/>
              <a:t>ان</a:t>
            </a:r>
            <a:r>
              <a:rPr lang="ar-IQ" dirty="0" smtClean="0"/>
              <a:t> يكون بكميات وافية تضمن عدم الشعور بالجوع </a:t>
            </a:r>
            <a:r>
              <a:rPr lang="ar-IQ" dirty="0" err="1" smtClean="0"/>
              <a:t>او</a:t>
            </a:r>
            <a:r>
              <a:rPr lang="ar-IQ" dirty="0" smtClean="0"/>
              <a:t> الضعف نتيجة قلة الغذاء.</a:t>
            </a:r>
          </a:p>
          <a:p>
            <a:pPr algn="justLow"/>
            <a:r>
              <a:rPr lang="ar-IQ" dirty="0" smtClean="0"/>
              <a:t>2- يجب </a:t>
            </a:r>
            <a:r>
              <a:rPr lang="ar-IQ" dirty="0" err="1" smtClean="0"/>
              <a:t>ان</a:t>
            </a:r>
            <a:r>
              <a:rPr lang="ar-IQ" dirty="0" smtClean="0"/>
              <a:t> يكون نوع الغذاء وكميته بدرجة بحيث تكون المعدة والقسم الأعلى من الأمعاء خالية أثناء السباق، </a:t>
            </a:r>
            <a:r>
              <a:rPr lang="ar-IQ" dirty="0" smtClean="0">
                <a:solidFill>
                  <a:srgbClr val="FF0000"/>
                </a:solidFill>
              </a:rPr>
              <a:t>فالكاربوهيدرات والبروتينات </a:t>
            </a:r>
            <a:r>
              <a:rPr lang="ar-IQ" dirty="0" smtClean="0"/>
              <a:t>تترك المعدة خلال 3 ساعات تقريبا، أما </a:t>
            </a:r>
            <a:r>
              <a:rPr lang="ar-IQ" dirty="0" smtClean="0">
                <a:solidFill>
                  <a:srgbClr val="FF0000"/>
                </a:solidFill>
              </a:rPr>
              <a:t>المواد الدهنية </a:t>
            </a:r>
            <a:r>
              <a:rPr lang="ar-IQ" dirty="0" smtClean="0"/>
              <a:t>فتحتاج إلى 4-5 ساعات، وعلى هذا يجب تناول الغذاء </a:t>
            </a:r>
            <a:r>
              <a:rPr lang="ar-IQ" dirty="0" smtClean="0">
                <a:solidFill>
                  <a:srgbClr val="FF0000"/>
                </a:solidFill>
              </a:rPr>
              <a:t>قبل المباراة ب3 ساعات </a:t>
            </a:r>
            <a:r>
              <a:rPr lang="ar-IQ" dirty="0" smtClean="0"/>
              <a:t>على اقل تقدير وإلا فان الدم سيكون مشغولا بعملية الهضم مما يؤدي إلى قلة كفاءة اللاعب مع احتمال حدوث حالات التقيؤ ودوار أثناء اللعب.</a:t>
            </a:r>
          </a:p>
          <a:p>
            <a:pPr algn="justLow"/>
            <a:r>
              <a:rPr lang="ar-IQ" dirty="0" smtClean="0"/>
              <a:t>3- يجب إن يوفر الغذاء والسوائل المتناولة حالة جيدة من الارتواء للاعب وإلا شعر اللاعب بعطش شديد وتيبس في الفم واللسان مع صعوبة التنفس.</a:t>
            </a:r>
          </a:p>
          <a:p>
            <a:pPr algn="justLow"/>
            <a:r>
              <a:rPr lang="ar-IQ" dirty="0" smtClean="0"/>
              <a:t>4- يجب إن تكون الأغذية من النوع المعتاد تناوله من قبل الرياضي وذو مذاق جيد وخاصة الطعام المفضل لدى اللاعب.</a:t>
            </a:r>
            <a:endParaRPr lang="ar-IQ"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857232"/>
            <a:ext cx="8229600" cy="5467368"/>
          </a:xfrm>
        </p:spPr>
        <p:txBody>
          <a:bodyPr/>
          <a:lstStyle/>
          <a:p>
            <a:pPr algn="justLow"/>
            <a:r>
              <a:rPr lang="ar-IQ" dirty="0" smtClean="0"/>
              <a:t>5- عدم تناول المياه الغازية والمالحة وترك التدخين بما لا يقل عن يوم واحد قبل المباراة.</a:t>
            </a:r>
          </a:p>
          <a:p>
            <a:pPr algn="justLow"/>
            <a:r>
              <a:rPr lang="ar-IQ" dirty="0" smtClean="0"/>
              <a:t>6- عدم تناول الأغذية المولدة للغازات مثل البقول.</a:t>
            </a:r>
          </a:p>
          <a:p>
            <a:pPr algn="justLow"/>
            <a:r>
              <a:rPr lang="ar-IQ" dirty="0" smtClean="0"/>
              <a:t>7- التركيز على تناول الكاربوهيدرات حيث إنها سهلة الهضم وتتحول إلى طاقة بسرعة.</a:t>
            </a:r>
          </a:p>
          <a:p>
            <a:pPr algn="justLow"/>
            <a:r>
              <a:rPr lang="ar-IQ" dirty="0" smtClean="0"/>
              <a:t>8- عدم تناول السكريات حيث إنها تحفز إفراز هرمون الأنسولين مما يؤدي إلى نفاذ </a:t>
            </a:r>
            <a:r>
              <a:rPr lang="ar-IQ" dirty="0" err="1" smtClean="0"/>
              <a:t>الكلوكوز</a:t>
            </a:r>
            <a:r>
              <a:rPr lang="ar-IQ" dirty="0" smtClean="0"/>
              <a:t> بسرعة من الدم والشعور بالتعب الشديد.</a:t>
            </a:r>
          </a:p>
          <a:p>
            <a:pPr algn="justLow"/>
            <a:r>
              <a:rPr lang="ar-IQ" dirty="0" smtClean="0"/>
              <a:t>9- بالنسبة للرياضي الذي يعاني من اضطراب في المعدة والأمعاء هناك أنواع كثيرة من الأغذية السائلة السهلة الهضم. </a:t>
            </a:r>
            <a:endParaRPr lang="ar-IQ"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7200" b="1" dirty="0" smtClean="0">
                <a:effectLst>
                  <a:outerShdw blurRad="38100" dist="38100" dir="2700000" algn="tl">
                    <a:srgbClr val="000000">
                      <a:alpha val="43137"/>
                    </a:srgbClr>
                  </a:outerShdw>
                </a:effectLst>
              </a:rPr>
              <a:t>التغذية بعد السباق</a:t>
            </a:r>
            <a:endParaRPr lang="ar-IQ" sz="72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a:bodyPr>
          <a:lstStyle/>
          <a:p>
            <a:pPr algn="justLow"/>
            <a:r>
              <a:rPr lang="ar-IQ" sz="3200" dirty="0" smtClean="0"/>
              <a:t>يجب العمل على إعادة ما فقده الجسم من مخزون الكاربوهيدرات ومن المواد الغذائية كافة بعد السباق وخاصة في العاب المطاولة حيث إن اخذ وجبة رئيسية بعد المباراة بساعة واحدة تعوض كثيرا ما فقده الرياضي، وإذا كان اللاعب مقبلا على مسابقة أخرى في اليوم التالي فيجب التأكيد هنا على الكاربوهيدرات السهلة الهضم.</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6600" b="1" dirty="0" smtClean="0">
                <a:effectLst>
                  <a:outerShdw blurRad="38100" dist="38100" dir="2700000" algn="tl">
                    <a:srgbClr val="000000">
                      <a:alpha val="43137"/>
                    </a:srgbClr>
                  </a:outerShdw>
                </a:effectLst>
              </a:rPr>
              <a:t>تأثير نوع الغذاء على الأداء الرياضي</a:t>
            </a:r>
            <a:endParaRPr lang="ar-IQ" sz="66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fontScale="92500"/>
          </a:bodyPr>
          <a:lstStyle/>
          <a:p>
            <a:pPr algn="justLow"/>
            <a:r>
              <a:rPr lang="ar-IQ" dirty="0" smtClean="0"/>
              <a:t>إن الكاربوهيدرات هي المصدر الرئيسي للطاقة خلال الجهة، وقد أكدت البحوث انه في حالة تناول الشحوم لإنتاج الطاقة خلال الجهد فان قابليه الرياضي البدنية تنخفض بنسبه 50% وكلما زاد مخزون الجسم من </a:t>
            </a:r>
            <a:r>
              <a:rPr lang="ar-IQ" dirty="0" err="1" smtClean="0"/>
              <a:t>الكلايكوجين</a:t>
            </a:r>
            <a:r>
              <a:rPr lang="ar-IQ" dirty="0" smtClean="0"/>
              <a:t> الذي يمثل الكاربوهيدرات  كلما كانت مطاولة الرياضي أطول وعلى هذا يجب زيادة كمية </a:t>
            </a:r>
            <a:r>
              <a:rPr lang="ar-IQ" dirty="0" err="1" smtClean="0"/>
              <a:t>الكلايكوجين</a:t>
            </a:r>
            <a:r>
              <a:rPr lang="ar-IQ" dirty="0" smtClean="0"/>
              <a:t> المخزونة في العضلات والكبد وهذا ما يسمى بالتحميل </a:t>
            </a:r>
            <a:r>
              <a:rPr lang="ar-IQ" dirty="0" err="1" smtClean="0"/>
              <a:t>الكلايكوجيني</a:t>
            </a:r>
            <a:r>
              <a:rPr lang="ar-IQ" dirty="0" smtClean="0"/>
              <a:t> والذي يمثل الحصول عليه </a:t>
            </a:r>
            <a:r>
              <a:rPr lang="ar-IQ" dirty="0" smtClean="0">
                <a:solidFill>
                  <a:srgbClr val="FF0000"/>
                </a:solidFill>
              </a:rPr>
              <a:t>بأحد الوسائل الثلاثة التالية</a:t>
            </a:r>
            <a:r>
              <a:rPr lang="ar-IQ" dirty="0" smtClean="0"/>
              <a:t>:</a:t>
            </a:r>
          </a:p>
          <a:p>
            <a:pPr algn="justLow"/>
            <a:r>
              <a:rPr lang="ar-IQ" dirty="0" smtClean="0"/>
              <a:t>1- تناول الكاربوهيدرات بكثرة مع باقي أنواع الطعام لمدة (3-4)أيام مع تجنب التمارين الرياضية.</a:t>
            </a:r>
          </a:p>
          <a:p>
            <a:pPr algn="justLow"/>
            <a:r>
              <a:rPr lang="ar-IQ" dirty="0" smtClean="0"/>
              <a:t>2-تفريغ </a:t>
            </a:r>
            <a:r>
              <a:rPr lang="ar-IQ" dirty="0" err="1" smtClean="0"/>
              <a:t>الكلايكوجين</a:t>
            </a:r>
            <a:r>
              <a:rPr lang="ar-IQ" dirty="0" smtClean="0"/>
              <a:t> من العضلات بواسطة إجراء تمارين رياضيه ثم يتناول الرياضي الكاربوهيدرات لعدة أيام مما يؤدي إلى مضاعفة كمية </a:t>
            </a:r>
            <a:r>
              <a:rPr lang="ar-IQ" dirty="0" err="1" smtClean="0"/>
              <a:t>الكلايكوجين</a:t>
            </a:r>
            <a:r>
              <a:rPr lang="ar-IQ" dirty="0" smtClean="0"/>
              <a:t> العضلي</a:t>
            </a:r>
            <a:endParaRPr lang="ar-IQ"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1000108"/>
            <a:ext cx="8229600" cy="5324492"/>
          </a:xfrm>
        </p:spPr>
        <p:txBody>
          <a:bodyPr/>
          <a:lstStyle/>
          <a:p>
            <a:pPr algn="justLow"/>
            <a:r>
              <a:rPr lang="ar-IQ" sz="3600" dirty="0" smtClean="0"/>
              <a:t>3-استخدام الجهد الشديد لتفريغ العضلات من الكلايكوجين ثم يتناول الرياضي طعاماً غنياً </a:t>
            </a:r>
            <a:r>
              <a:rPr lang="ar-IQ" sz="3600" dirty="0" smtClean="0">
                <a:solidFill>
                  <a:srgbClr val="FF0000"/>
                </a:solidFill>
              </a:rPr>
              <a:t>بالدهون والبروتينات</a:t>
            </a:r>
            <a:r>
              <a:rPr lang="ar-IQ" sz="3600" dirty="0" smtClean="0"/>
              <a:t> لمدة (3)أيام ثم يعقبها </a:t>
            </a:r>
            <a:r>
              <a:rPr lang="ar-IQ" sz="3600" dirty="0" smtClean="0"/>
              <a:t>(3)أيام </a:t>
            </a:r>
            <a:r>
              <a:rPr lang="ar-IQ" sz="3600" dirty="0" smtClean="0"/>
              <a:t>أخرى يتناول الرياضي </a:t>
            </a:r>
            <a:r>
              <a:rPr lang="ar-IQ" sz="3600" dirty="0" smtClean="0">
                <a:solidFill>
                  <a:srgbClr val="FF0000"/>
                </a:solidFill>
              </a:rPr>
              <a:t>الكاربوهيدرات</a:t>
            </a:r>
            <a:r>
              <a:rPr lang="ar-IQ" sz="3600" dirty="0" smtClean="0"/>
              <a:t> بصورة خاصة وهنا يجب إن يمارس الرياضي التمارين الشديدة خلال أيام تناول الدهون ولا يمارسها خلال أيام تناول الكاربوهيدرات تستخدم الطريقة الأخيرة في العاب </a:t>
            </a:r>
            <a:r>
              <a:rPr lang="ar-IQ" sz="3600" dirty="0" smtClean="0"/>
              <a:t>المطاولة </a:t>
            </a:r>
            <a:r>
              <a:rPr lang="ar-IQ" sz="3600" dirty="0" smtClean="0"/>
              <a:t>بالذات .</a:t>
            </a:r>
          </a:p>
          <a:p>
            <a:endParaRPr lang="ar-IQ"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pPr algn="ctr"/>
            <a:r>
              <a:rPr lang="ar-IQ" sz="7200" b="1" dirty="0" smtClean="0">
                <a:effectLst>
                  <a:outerShdw blurRad="38100" dist="38100" dir="2700000" algn="tl">
                    <a:srgbClr val="000000">
                      <a:alpha val="43137"/>
                    </a:srgbClr>
                  </a:outerShdw>
                </a:effectLst>
              </a:rPr>
              <a:t>أنظمة إنتاج </a:t>
            </a:r>
            <a:r>
              <a:rPr lang="ar-IQ" sz="7200" b="1" dirty="0" smtClean="0">
                <a:effectLst>
                  <a:outerShdw blurRad="38100" dist="38100" dir="2700000" algn="tl">
                    <a:srgbClr val="000000">
                      <a:alpha val="43137"/>
                    </a:srgbClr>
                  </a:outerShdw>
                </a:effectLst>
              </a:rPr>
              <a:t>الطاقة</a:t>
            </a:r>
            <a:endParaRPr lang="ar-IQ" sz="72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lnSpcReduction="10000"/>
          </a:bodyPr>
          <a:lstStyle/>
          <a:p>
            <a:pPr algn="justLow"/>
            <a:r>
              <a:rPr lang="ar-IQ" dirty="0" smtClean="0"/>
              <a:t>إن أنظمة إنتاج الطاقة لها علاقة وثيقة بالتغذية وشدة التدريب وفترة دوامهُ ولا بد هنا إن نقوم بمراجعة سريعة عن هذه الأنظمة وهي:</a:t>
            </a:r>
          </a:p>
          <a:p>
            <a:pPr algn="justLow"/>
            <a:r>
              <a:rPr lang="ar-IQ" sz="2800" b="1" dirty="0" smtClean="0">
                <a:solidFill>
                  <a:srgbClr val="FF0000"/>
                </a:solidFill>
              </a:rPr>
              <a:t>1-نظام(</a:t>
            </a:r>
            <a:r>
              <a:rPr lang="en-US" sz="2800" b="1" dirty="0" smtClean="0">
                <a:solidFill>
                  <a:srgbClr val="FF0000"/>
                </a:solidFill>
              </a:rPr>
              <a:t>ATP_PC</a:t>
            </a:r>
            <a:r>
              <a:rPr lang="ar-IQ" sz="2800" b="1" dirty="0" smtClean="0">
                <a:solidFill>
                  <a:srgbClr val="FF0000"/>
                </a:solidFill>
              </a:rPr>
              <a:t>)ثلاثي فوسفات </a:t>
            </a:r>
            <a:r>
              <a:rPr lang="ar-IQ" sz="2800" b="1" dirty="0" err="1" smtClean="0">
                <a:solidFill>
                  <a:srgbClr val="FF0000"/>
                </a:solidFill>
              </a:rPr>
              <a:t>الادينوسين</a:t>
            </a:r>
            <a:r>
              <a:rPr lang="ar-IQ" sz="2800" b="1" dirty="0" smtClean="0">
                <a:solidFill>
                  <a:srgbClr val="FF0000"/>
                </a:solidFill>
              </a:rPr>
              <a:t> مع </a:t>
            </a:r>
            <a:r>
              <a:rPr lang="ar-IQ" sz="2800" b="1" dirty="0" err="1" smtClean="0">
                <a:solidFill>
                  <a:srgbClr val="FF0000"/>
                </a:solidFill>
              </a:rPr>
              <a:t>الفوسفوكرياتين</a:t>
            </a:r>
            <a:r>
              <a:rPr lang="ar-IQ" sz="2800" b="1" dirty="0" smtClean="0"/>
              <a:t> </a:t>
            </a:r>
          </a:p>
          <a:p>
            <a:pPr algn="justLow"/>
            <a:r>
              <a:rPr lang="ar-IQ" dirty="0" smtClean="0">
                <a:solidFill>
                  <a:srgbClr val="FF0000"/>
                </a:solidFill>
              </a:rPr>
              <a:t>ويتميز هذا النظام بما يلي:</a:t>
            </a:r>
          </a:p>
          <a:p>
            <a:pPr algn="justLow"/>
            <a:r>
              <a:rPr lang="ar-IQ" dirty="0" smtClean="0"/>
              <a:t>أ-يكون لا هوائي (لا يعتمد على الأوكسجين في تحرير الطاقة</a:t>
            </a:r>
            <a:r>
              <a:rPr lang="ar-IQ" dirty="0" smtClean="0"/>
              <a:t>).</a:t>
            </a:r>
            <a:endParaRPr lang="ar-IQ" dirty="0" smtClean="0"/>
          </a:p>
          <a:p>
            <a:pPr algn="justLow"/>
            <a:r>
              <a:rPr lang="ar-IQ" dirty="0" smtClean="0"/>
              <a:t>ب-يعمل هذا النظام في بداية كل الحركات التي يقوم </a:t>
            </a:r>
            <a:r>
              <a:rPr lang="ar-IQ" dirty="0" err="1" smtClean="0"/>
              <a:t>بها</a:t>
            </a:r>
            <a:r>
              <a:rPr lang="ar-IQ" dirty="0" smtClean="0"/>
              <a:t> الإنسان بغض النظر عن شدتها والحركات التي تتميز بالشدة العالية والزمن </a:t>
            </a:r>
            <a:r>
              <a:rPr lang="ar-IQ" dirty="0" smtClean="0"/>
              <a:t>القصير. </a:t>
            </a:r>
            <a:endParaRPr lang="ar-IQ" dirty="0" smtClean="0"/>
          </a:p>
          <a:p>
            <a:pPr algn="justLow"/>
            <a:r>
              <a:rPr lang="ar-IQ" dirty="0" smtClean="0"/>
              <a:t>ج- يعتمد على </a:t>
            </a:r>
            <a:r>
              <a:rPr lang="en-US" dirty="0" smtClean="0"/>
              <a:t>ATP_PC</a:t>
            </a:r>
            <a:r>
              <a:rPr lang="ar-IQ" dirty="0" smtClean="0"/>
              <a:t> المخزون في الخلايا العضلية.</a:t>
            </a:r>
          </a:p>
          <a:p>
            <a:pPr algn="justLow"/>
            <a:r>
              <a:rPr lang="ar-IQ" dirty="0" smtClean="0"/>
              <a:t>د-فترة دوام هذا النظام حوالي (10)ثواني.</a:t>
            </a:r>
          </a:p>
          <a:p>
            <a:pPr algn="justLow"/>
            <a:r>
              <a:rPr lang="ar-IQ" dirty="0" smtClean="0"/>
              <a:t>هـ-الطاقة المحررة قليلة جداً قياساً إلى بقية الأنظمة.</a:t>
            </a:r>
          </a:p>
          <a:p>
            <a:endParaRPr lang="ar-IQ"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pPr algn="ctr"/>
            <a:r>
              <a:rPr lang="ar-IQ" sz="5400" b="1" dirty="0" smtClean="0">
                <a:effectLst>
                  <a:outerShdw blurRad="38100" dist="38100" dir="2700000" algn="tl">
                    <a:srgbClr val="000000">
                      <a:alpha val="43137"/>
                    </a:srgbClr>
                  </a:outerShdw>
                </a:effectLst>
              </a:rPr>
              <a:t>2-النظام </a:t>
            </a:r>
            <a:r>
              <a:rPr lang="ar-IQ" sz="5400" b="1" dirty="0" err="1" smtClean="0">
                <a:effectLst>
                  <a:outerShdw blurRad="38100" dist="38100" dir="2700000" algn="tl">
                    <a:srgbClr val="000000">
                      <a:alpha val="43137"/>
                    </a:srgbClr>
                  </a:outerShdw>
                </a:effectLst>
              </a:rPr>
              <a:t>اللاهوائي</a:t>
            </a:r>
            <a:r>
              <a:rPr lang="ar-IQ" sz="5400" b="1" dirty="0" smtClean="0">
                <a:effectLst>
                  <a:outerShdw blurRad="38100" dist="38100" dir="2700000" algn="tl">
                    <a:srgbClr val="000000">
                      <a:alpha val="43137"/>
                    </a:srgbClr>
                  </a:outerShdw>
                </a:effectLst>
              </a:rPr>
              <a:t>(نظام حامض اللبنيك-</a:t>
            </a:r>
            <a:r>
              <a:rPr lang="en-US" sz="5400" b="1" dirty="0" smtClean="0">
                <a:effectLst>
                  <a:outerShdw blurRad="38100" dist="38100" dir="2700000" algn="tl">
                    <a:srgbClr val="000000">
                      <a:alpha val="43137"/>
                    </a:srgbClr>
                  </a:outerShdw>
                </a:effectLst>
              </a:rPr>
              <a:t>(LA</a:t>
            </a:r>
            <a:endParaRPr lang="ar-IQ" sz="5400" b="1" dirty="0">
              <a:effectLst>
                <a:outerShdw blurRad="38100" dist="38100" dir="2700000" algn="tl">
                  <a:srgbClr val="000000">
                    <a:alpha val="43137"/>
                  </a:srgbClr>
                </a:outerShdw>
              </a:effectLst>
            </a:endParaRPr>
          </a:p>
        </p:txBody>
      </p:sp>
      <p:sp>
        <p:nvSpPr>
          <p:cNvPr id="3" name="عنصر نائب للمحتوى 2"/>
          <p:cNvSpPr>
            <a:spLocks noGrp="1"/>
          </p:cNvSpPr>
          <p:nvPr>
            <p:ph idx="1"/>
          </p:nvPr>
        </p:nvSpPr>
        <p:spPr/>
        <p:txBody>
          <a:bodyPr>
            <a:normAutofit/>
          </a:bodyPr>
          <a:lstStyle/>
          <a:p>
            <a:pPr algn="justLow"/>
            <a:r>
              <a:rPr lang="ar-IQ" dirty="0" smtClean="0"/>
              <a:t>ويستخدم </a:t>
            </a:r>
            <a:r>
              <a:rPr lang="ar-IQ" dirty="0" err="1" smtClean="0"/>
              <a:t>الكلايكوجين</a:t>
            </a:r>
            <a:r>
              <a:rPr lang="ar-IQ" dirty="0" smtClean="0"/>
              <a:t> المخزون حيث وبدون وجود الأوكسجين يتحلل بواسطة بعض الإنزيمات إلى </a:t>
            </a:r>
            <a:r>
              <a:rPr lang="ar-IQ" dirty="0" err="1" smtClean="0"/>
              <a:t>كلوكوز</a:t>
            </a:r>
            <a:r>
              <a:rPr lang="ar-IQ" dirty="0" smtClean="0"/>
              <a:t> والذي يتحول بدورهُ إلى حامض البيروفيك منتجاً ثلاث جزيئات من </a:t>
            </a:r>
            <a:r>
              <a:rPr lang="ar-IQ" dirty="0" err="1" smtClean="0"/>
              <a:t>ال</a:t>
            </a:r>
            <a:r>
              <a:rPr lang="en-US" dirty="0" smtClean="0"/>
              <a:t>ATP</a:t>
            </a:r>
            <a:r>
              <a:rPr lang="ar-IQ" dirty="0" smtClean="0"/>
              <a:t> وعندها يتحول حامض البيروفيك إلى حامض اللبنيك إن زيادة مستوى حامض اللبنيك في الدم يعطل عمل الإنزيمات داخل الخلية العضلية مما يؤدي إلى تعطيل إنتاج وبأي طريقة كانت مما يؤدي إلى توقف الرياضي نتيجة التعب الشديد يتخلص الجسم من حامض اللبنيك وقت الراحة حيث يمكن حرقهُ بواسطة النظام الهوائي أو تحويله مره أخرى إلى </a:t>
            </a:r>
            <a:r>
              <a:rPr lang="ar-IQ" dirty="0" err="1" smtClean="0"/>
              <a:t>كلايكوجين</a:t>
            </a:r>
            <a:r>
              <a:rPr lang="ar-IQ" dirty="0" smtClean="0"/>
              <a:t> النشا الحيواني الذي يخزن في الكبد والعضلات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188</TotalTime>
  <Words>1395</Words>
  <PresentationFormat>عرض على الشاشة (3:4)‏</PresentationFormat>
  <Paragraphs>82</Paragraphs>
  <Slides>17</Slides>
  <Notes>2</Notes>
  <HiddenSlides>0</HiddenSlides>
  <MMClips>0</MMClips>
  <ScaleCrop>false</ScaleCrop>
  <HeadingPairs>
    <vt:vector size="4" baseType="variant">
      <vt:variant>
        <vt:lpstr>سمة</vt:lpstr>
      </vt:variant>
      <vt:variant>
        <vt:i4>1</vt:i4>
      </vt:variant>
      <vt:variant>
        <vt:lpstr>عناوين الشرائح</vt:lpstr>
      </vt:variant>
      <vt:variant>
        <vt:i4>17</vt:i4>
      </vt:variant>
    </vt:vector>
  </HeadingPairs>
  <TitlesOfParts>
    <vt:vector size="18" baseType="lpstr">
      <vt:lpstr>تدفق</vt:lpstr>
      <vt:lpstr>تغذية الرياضي</vt:lpstr>
      <vt:lpstr>التغذية أيام السباق</vt:lpstr>
      <vt:lpstr>المؤشرات التي يجب إتباعها قبل السباق</vt:lpstr>
      <vt:lpstr>الشريحة 4</vt:lpstr>
      <vt:lpstr>التغذية بعد السباق</vt:lpstr>
      <vt:lpstr>تأثير نوع الغذاء على الأداء الرياضي</vt:lpstr>
      <vt:lpstr>الشريحة 7</vt:lpstr>
      <vt:lpstr>أنظمة إنتاج الطاقة</vt:lpstr>
      <vt:lpstr>2-النظام اللاهوائي(نظام حامض اللبنيك-(LA</vt:lpstr>
      <vt:lpstr>الشريحة 10</vt:lpstr>
      <vt:lpstr>3-النظام الهوائي(الاوكسجيني)</vt:lpstr>
      <vt:lpstr>الاستفادة التطبيقية من دراسة أنظمة الطاقة</vt:lpstr>
      <vt:lpstr>الشريحة 13</vt:lpstr>
      <vt:lpstr>الألم العضلي بعد التدريب</vt:lpstr>
      <vt:lpstr>الإجهاد</vt:lpstr>
      <vt:lpstr>الشريحة 16</vt:lpstr>
      <vt:lpstr>الشريحة 17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تغذية الرياضي</dc:title>
  <dc:creator>LOLO</dc:creator>
  <cp:lastModifiedBy>LOLO</cp:lastModifiedBy>
  <cp:revision>38</cp:revision>
  <dcterms:created xsi:type="dcterms:W3CDTF">2015-03-20T06:20:53Z</dcterms:created>
  <dcterms:modified xsi:type="dcterms:W3CDTF">2015-03-21T19:14:55Z</dcterms:modified>
</cp:coreProperties>
</file>