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B9FFC7-9411-4B02-9B51-4288C87D1E1E}" type="datetimeFigureOut">
              <a:rPr lang="ar-IQ" smtClean="0"/>
              <a:t>14/05/1434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460F30F-2565-44A8-9AF9-F0D0D12BFCC3}" type="slidenum">
              <a:rPr lang="ar-IQ" smtClean="0"/>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9460F30F-2565-44A8-9AF9-F0D0D12BFCC3}" type="slidenum">
              <a:rPr lang="ar-IQ" smtClean="0"/>
              <a:t>25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02C222-B3A2-412B-BEC4-1BA317B2CB5D}" type="datetimeFigureOut">
              <a:rPr lang="ar-IQ" smtClean="0"/>
              <a:t>14/05/1434</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7D3EDCF6-5534-4B26-9283-59AE67801B0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02C222-B3A2-412B-BEC4-1BA317B2CB5D}" type="datetimeFigureOut">
              <a:rPr lang="ar-IQ" smtClean="0"/>
              <a:t>14/05/1434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02C222-B3A2-412B-BEC4-1BA317B2CB5D}" type="datetimeFigureOut">
              <a:rPr lang="ar-IQ" smtClean="0"/>
              <a:t>14/05/1434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02C222-B3A2-412B-BEC4-1BA317B2CB5D}" type="datetimeFigureOut">
              <a:rPr lang="ar-IQ" smtClean="0"/>
              <a:t>14/05/1434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02C222-B3A2-412B-BEC4-1BA317B2CB5D}" type="datetimeFigureOut">
              <a:rPr lang="ar-IQ" smtClean="0"/>
              <a:t>14/05/1434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D3EDCF6-5534-4B26-9283-59AE67801B0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02C222-B3A2-412B-BEC4-1BA317B2CB5D}" type="datetimeFigureOut">
              <a:rPr lang="ar-IQ" smtClean="0"/>
              <a:t>14/05/1434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02C222-B3A2-412B-BEC4-1BA317B2CB5D}" type="datetimeFigureOut">
              <a:rPr lang="ar-IQ" smtClean="0"/>
              <a:t>14/05/1434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02C222-B3A2-412B-BEC4-1BA317B2CB5D}" type="datetimeFigureOut">
              <a:rPr lang="ar-IQ" smtClean="0"/>
              <a:t>14/05/1434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2C222-B3A2-412B-BEC4-1BA317B2CB5D}" type="datetimeFigureOut">
              <a:rPr lang="ar-IQ" smtClean="0"/>
              <a:t>14/05/1434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02C222-B3A2-412B-BEC4-1BA317B2CB5D}" type="datetimeFigureOut">
              <a:rPr lang="ar-IQ" smtClean="0"/>
              <a:t>14/05/1434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D3EDCF6-5534-4B26-9283-59AE67801B00}"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02C222-B3A2-412B-BEC4-1BA317B2CB5D}" type="datetimeFigureOut">
              <a:rPr lang="ar-IQ" smtClean="0"/>
              <a:t>14/05/1434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7D3EDCF6-5534-4B26-9283-59AE67801B00}"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02C222-B3A2-412B-BEC4-1BA317B2CB5D}" type="datetimeFigureOut">
              <a:rPr lang="ar-IQ" smtClean="0"/>
              <a:t>14/05/1434</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3EDCF6-5534-4B26-9283-59AE67801B00}"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
            <a:ext cx="7772400" cy="714355"/>
          </a:xfrm>
        </p:spPr>
        <p:txBody>
          <a:bodyPr>
            <a:normAutofit fontScale="90000"/>
          </a:bodyPr>
          <a:lstStyle/>
          <a:p>
            <a:pPr algn="ctr"/>
            <a:r>
              <a:rPr lang="ar-IQ" dirty="0" smtClean="0">
                <a:solidFill>
                  <a:srgbClr val="FF0000"/>
                </a:solidFill>
              </a:rPr>
              <a:t>الرحلات الخلوية</a:t>
            </a:r>
            <a:endParaRPr lang="ar-IQ" dirty="0">
              <a:solidFill>
                <a:srgbClr val="FF0000"/>
              </a:solidFill>
            </a:endParaRPr>
          </a:p>
        </p:txBody>
      </p:sp>
      <p:sp>
        <p:nvSpPr>
          <p:cNvPr id="3" name="Subtitle 2"/>
          <p:cNvSpPr>
            <a:spLocks noGrp="1"/>
          </p:cNvSpPr>
          <p:nvPr>
            <p:ph type="subTitle" idx="1"/>
          </p:nvPr>
        </p:nvSpPr>
        <p:spPr>
          <a:xfrm>
            <a:off x="4929190" y="714356"/>
            <a:ext cx="3643338" cy="5786478"/>
          </a:xfrm>
        </p:spPr>
        <p:txBody>
          <a:bodyPr>
            <a:noAutofit/>
          </a:bodyPr>
          <a:lstStyle/>
          <a:p>
            <a:r>
              <a:rPr lang="ar-IQ" sz="2800" b="1" dirty="0" smtClean="0">
                <a:solidFill>
                  <a:srgbClr val="FF0000"/>
                </a:solidFill>
              </a:rPr>
              <a:t>أنواع الرحلات الكشفية:</a:t>
            </a:r>
            <a:endParaRPr lang="en-US" sz="2800" b="1" dirty="0" smtClean="0">
              <a:solidFill>
                <a:srgbClr val="FF0000"/>
              </a:solidFill>
            </a:endParaRPr>
          </a:p>
          <a:p>
            <a:r>
              <a:rPr lang="ar-IQ" sz="2800" b="1" dirty="0" smtClean="0">
                <a:solidFill>
                  <a:srgbClr val="FF0000"/>
                </a:solidFill>
              </a:rPr>
              <a:t>أهداف </a:t>
            </a:r>
            <a:r>
              <a:rPr lang="ar-IQ" sz="2800" b="1" dirty="0" smtClean="0">
                <a:solidFill>
                  <a:srgbClr val="FF0000"/>
                </a:solidFill>
              </a:rPr>
              <a:t>الرحلة الخلوية:</a:t>
            </a:r>
            <a:endParaRPr lang="en-US" sz="2800" b="1" dirty="0" smtClean="0">
              <a:solidFill>
                <a:srgbClr val="FF0000"/>
              </a:solidFill>
            </a:endParaRPr>
          </a:p>
          <a:p>
            <a:r>
              <a:rPr lang="ar-IQ" sz="2800" b="1" dirty="0" smtClean="0">
                <a:solidFill>
                  <a:srgbClr val="FF0000"/>
                </a:solidFill>
              </a:rPr>
              <a:t>تخطيط </a:t>
            </a:r>
            <a:r>
              <a:rPr lang="ar-IQ" sz="2800" b="1" dirty="0" smtClean="0">
                <a:solidFill>
                  <a:srgbClr val="FF0000"/>
                </a:solidFill>
              </a:rPr>
              <a:t>الرحلات الخلوية:</a:t>
            </a:r>
            <a:endParaRPr lang="en-US" sz="2800" b="1" dirty="0" smtClean="0">
              <a:solidFill>
                <a:srgbClr val="FF0000"/>
              </a:solidFill>
            </a:endParaRPr>
          </a:p>
          <a:p>
            <a:r>
              <a:rPr lang="ar-IQ" sz="2800" b="1" dirty="0" smtClean="0">
                <a:solidFill>
                  <a:srgbClr val="FF0000"/>
                </a:solidFill>
              </a:rPr>
              <a:t>إجراءات </a:t>
            </a:r>
            <a:r>
              <a:rPr lang="ar-IQ" sz="2800" b="1" dirty="0" smtClean="0">
                <a:solidFill>
                  <a:srgbClr val="FF0000"/>
                </a:solidFill>
              </a:rPr>
              <a:t>وتدابير الرحلة الخلوية:</a:t>
            </a:r>
            <a:endParaRPr lang="en-US" sz="2800" b="1" dirty="0" smtClean="0">
              <a:solidFill>
                <a:srgbClr val="FF0000"/>
              </a:solidFill>
            </a:endParaRPr>
          </a:p>
          <a:p>
            <a:pPr lvl="0"/>
            <a:r>
              <a:rPr lang="ar-IQ" sz="2800" b="1" dirty="0" smtClean="0">
                <a:solidFill>
                  <a:srgbClr val="FF0000"/>
                </a:solidFill>
              </a:rPr>
              <a:t>عوامل تنظيم الرحلة:</a:t>
            </a:r>
            <a:endParaRPr lang="en-US" sz="2800" b="1" dirty="0" smtClean="0">
              <a:solidFill>
                <a:srgbClr val="FF0000"/>
              </a:solidFill>
            </a:endParaRPr>
          </a:p>
          <a:p>
            <a:pPr lvl="0"/>
            <a:r>
              <a:rPr lang="ar-IQ" sz="2800" b="1" dirty="0" smtClean="0">
                <a:solidFill>
                  <a:srgbClr val="FF0000"/>
                </a:solidFill>
              </a:rPr>
              <a:t>دراسة المكان المعد للرحلة وخط السير:</a:t>
            </a:r>
            <a:endParaRPr lang="en-US" sz="2800" b="1" dirty="0" smtClean="0">
              <a:solidFill>
                <a:srgbClr val="FF0000"/>
              </a:solidFill>
            </a:endParaRPr>
          </a:p>
          <a:p>
            <a:pPr lvl="0"/>
            <a:r>
              <a:rPr lang="ar-IQ" sz="2800" b="1" dirty="0" smtClean="0">
                <a:solidFill>
                  <a:srgbClr val="FF0000"/>
                </a:solidFill>
              </a:rPr>
              <a:t>إجراءات ما قبل الرحلة: </a:t>
            </a:r>
            <a:endParaRPr lang="en-US" sz="2800" b="1" dirty="0" smtClean="0">
              <a:solidFill>
                <a:srgbClr val="FF0000"/>
              </a:solidFill>
            </a:endParaRPr>
          </a:p>
          <a:p>
            <a:r>
              <a:rPr lang="ar-IQ" sz="2800" b="1" dirty="0" smtClean="0">
                <a:solidFill>
                  <a:srgbClr val="FF0000"/>
                </a:solidFill>
              </a:rPr>
              <a:t>الإجراءات الواجب عملها أثناء سير الرحلة: الإجراءات الواجب إتباعها بعد انتهاء الرحلة</a:t>
            </a:r>
          </a:p>
          <a:p>
            <a:pPr lvl="0"/>
            <a:endParaRPr lang="ar-IQ" sz="2800" b="1" dirty="0" smtClean="0">
              <a:solidFill>
                <a:srgbClr val="FF0000"/>
              </a:solidFill>
            </a:endParaRPr>
          </a:p>
          <a:p>
            <a:pPr lvl="0"/>
            <a:endParaRPr lang="en-US" sz="2800" b="1" dirty="0" smtClean="0">
              <a:solidFill>
                <a:srgbClr val="FF0000"/>
              </a:solidFill>
            </a:endParaRPr>
          </a:p>
          <a:p>
            <a:pPr lvl="0"/>
            <a:r>
              <a:rPr lang="ar-IQ" sz="2800" b="1" dirty="0" smtClean="0">
                <a:solidFill>
                  <a:srgbClr val="FF0000"/>
                </a:solidFill>
              </a:rPr>
              <a:t> </a:t>
            </a:r>
            <a:endParaRPr lang="en-US" sz="2800" b="1" dirty="0" smtClean="0">
              <a:solidFill>
                <a:srgbClr val="FF0000"/>
              </a:solidFill>
            </a:endParaRPr>
          </a:p>
        </p:txBody>
      </p:sp>
      <p:sp>
        <p:nvSpPr>
          <p:cNvPr id="4" name="Rectangle 3"/>
          <p:cNvSpPr/>
          <p:nvPr/>
        </p:nvSpPr>
        <p:spPr>
          <a:xfrm>
            <a:off x="285720" y="733246"/>
            <a:ext cx="4572000" cy="5262979"/>
          </a:xfrm>
          <a:prstGeom prst="rect">
            <a:avLst/>
          </a:prstGeom>
        </p:spPr>
        <p:txBody>
          <a:bodyPr wrap="square">
            <a:spAutoFit/>
          </a:bodyPr>
          <a:lstStyle/>
          <a:p>
            <a:r>
              <a:rPr lang="ar-IQ" sz="2800" b="1" dirty="0" smtClean="0">
                <a:solidFill>
                  <a:srgbClr val="FF0000"/>
                </a:solidFill>
              </a:rPr>
              <a:t>الأدوات والمعدات الشخصية للرحلات الكشفية:  </a:t>
            </a:r>
          </a:p>
          <a:p>
            <a:r>
              <a:rPr lang="ar-IQ" sz="2800" b="1" dirty="0" smtClean="0">
                <a:solidFill>
                  <a:srgbClr val="FF0000"/>
                </a:solidFill>
              </a:rPr>
              <a:t>المـــــــأوى </a:t>
            </a:r>
            <a:endParaRPr lang="en-US" sz="2800" b="1" dirty="0" smtClean="0">
              <a:solidFill>
                <a:srgbClr val="FF0000"/>
              </a:solidFill>
            </a:endParaRPr>
          </a:p>
          <a:p>
            <a:pPr lvl="0"/>
            <a:r>
              <a:rPr lang="ar-IQ" sz="2800" b="1" dirty="0" smtClean="0">
                <a:solidFill>
                  <a:srgbClr val="FF0000"/>
                </a:solidFill>
              </a:rPr>
              <a:t>اختيار مكان المأوى</a:t>
            </a:r>
            <a:endParaRPr lang="en-US" sz="2800" b="1" dirty="0" smtClean="0">
              <a:solidFill>
                <a:srgbClr val="FF0000"/>
              </a:solidFill>
            </a:endParaRPr>
          </a:p>
          <a:p>
            <a:pPr lvl="0"/>
            <a:r>
              <a:rPr lang="ar-IQ" sz="2800" b="1" dirty="0" smtClean="0">
                <a:solidFill>
                  <a:srgbClr val="FF0000"/>
                </a:solidFill>
              </a:rPr>
              <a:t>أنواع المأوى</a:t>
            </a:r>
            <a:endParaRPr lang="en-US" sz="2800" b="1" dirty="0" smtClean="0">
              <a:solidFill>
                <a:srgbClr val="FF0000"/>
              </a:solidFill>
            </a:endParaRPr>
          </a:p>
          <a:p>
            <a:pPr lvl="0"/>
            <a:r>
              <a:rPr lang="ar-IQ" sz="2800" b="1" dirty="0" smtClean="0">
                <a:solidFill>
                  <a:srgbClr val="FF0000"/>
                </a:solidFill>
              </a:rPr>
              <a:t>المأوي الطبيعية</a:t>
            </a:r>
            <a:endParaRPr lang="en-US" sz="2800" b="1" dirty="0" smtClean="0">
              <a:solidFill>
                <a:srgbClr val="FF0000"/>
              </a:solidFill>
            </a:endParaRPr>
          </a:p>
          <a:p>
            <a:r>
              <a:rPr lang="ar-IQ" sz="2800" b="1" dirty="0" smtClean="0">
                <a:solidFill>
                  <a:srgbClr val="FF0000"/>
                </a:solidFill>
              </a:rPr>
              <a:t>البلطة </a:t>
            </a:r>
            <a:endParaRPr lang="en-US" sz="2800" b="1" dirty="0" smtClean="0">
              <a:solidFill>
                <a:srgbClr val="FF0000"/>
              </a:solidFill>
            </a:endParaRPr>
          </a:p>
          <a:p>
            <a:pPr lvl="0"/>
            <a:r>
              <a:rPr lang="ar-IQ" sz="2800" b="1" dirty="0" smtClean="0">
                <a:solidFill>
                  <a:srgbClr val="FF0000"/>
                </a:solidFill>
              </a:rPr>
              <a:t>أنواع البلطة:</a:t>
            </a:r>
            <a:endParaRPr lang="en-US" sz="2800" b="1" dirty="0" smtClean="0">
              <a:solidFill>
                <a:srgbClr val="FF0000"/>
              </a:solidFill>
            </a:endParaRPr>
          </a:p>
          <a:p>
            <a:pPr lvl="0"/>
            <a:r>
              <a:rPr lang="ar-IQ" sz="2800" b="1" dirty="0" smtClean="0">
                <a:solidFill>
                  <a:srgbClr val="FF0000"/>
                </a:solidFill>
              </a:rPr>
              <a:t>أجزاء البلطة:</a:t>
            </a:r>
            <a:endParaRPr lang="en-US" sz="2800" b="1" dirty="0" smtClean="0">
              <a:solidFill>
                <a:srgbClr val="FF0000"/>
              </a:solidFill>
            </a:endParaRPr>
          </a:p>
          <a:p>
            <a:pPr lvl="0"/>
            <a:r>
              <a:rPr lang="ar-IQ" sz="2800" b="1" dirty="0" smtClean="0">
                <a:solidFill>
                  <a:srgbClr val="FF0000"/>
                </a:solidFill>
              </a:rPr>
              <a:t>المحافظة  على البلطة: </a:t>
            </a:r>
            <a:endParaRPr lang="en-US" sz="2800" b="1" dirty="0" smtClean="0">
              <a:solidFill>
                <a:srgbClr val="FF0000"/>
              </a:solidFill>
            </a:endParaRPr>
          </a:p>
          <a:p>
            <a:pPr lvl="0"/>
            <a:r>
              <a:rPr lang="ar-IQ" sz="2800" b="1" dirty="0" smtClean="0">
                <a:solidFill>
                  <a:srgbClr val="FF0000"/>
                </a:solidFill>
              </a:rPr>
              <a:t>كيف تحمل البلطة:</a:t>
            </a:r>
            <a:endParaRPr lang="en-US" sz="2800" b="1" dirty="0" smtClean="0">
              <a:solidFill>
                <a:srgbClr val="FF0000"/>
              </a:solidFill>
            </a:endParaRPr>
          </a:p>
          <a:p>
            <a:pPr lvl="0"/>
            <a:r>
              <a:rPr lang="ar-IQ" sz="2800" b="1" dirty="0" smtClean="0">
                <a:solidFill>
                  <a:srgbClr val="FF0000"/>
                </a:solidFill>
              </a:rPr>
              <a:t>كيف تستعمل البلطة:</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SA" b="1" dirty="0" smtClean="0"/>
              <a:t>ب. الحصول على الموافقات من</a:t>
            </a:r>
            <a:r>
              <a:rPr lang="ar-SA" b="1" dirty="0" smtClean="0"/>
              <a:t>:</a:t>
            </a:r>
            <a:endParaRPr lang="ar-IQ" dirty="0"/>
          </a:p>
        </p:txBody>
      </p:sp>
      <p:sp>
        <p:nvSpPr>
          <p:cNvPr id="3" name="Content Placeholder 2"/>
          <p:cNvSpPr>
            <a:spLocks noGrp="1"/>
          </p:cNvSpPr>
          <p:nvPr>
            <p:ph idx="1"/>
          </p:nvPr>
        </p:nvSpPr>
        <p:spPr/>
        <p:txBody>
          <a:bodyPr/>
          <a:lstStyle/>
          <a:p>
            <a:pPr algn="just"/>
            <a:r>
              <a:rPr lang="ar-SA" dirty="0" smtClean="0"/>
              <a:t>- </a:t>
            </a:r>
            <a:r>
              <a:rPr lang="ar-SA" sz="3600" b="1" dirty="0" smtClean="0">
                <a:solidFill>
                  <a:srgbClr val="FF0000"/>
                </a:solidFill>
              </a:rPr>
              <a:t>الجهات المسؤولة.           </a:t>
            </a:r>
            <a:endParaRPr lang="en-US" sz="3600" b="1" dirty="0" smtClean="0">
              <a:solidFill>
                <a:srgbClr val="FF0000"/>
              </a:solidFill>
            </a:endParaRPr>
          </a:p>
          <a:p>
            <a:pPr algn="just"/>
            <a:r>
              <a:rPr lang="ar-SA" sz="3600" b="1" dirty="0" smtClean="0">
                <a:solidFill>
                  <a:srgbClr val="FF0000"/>
                </a:solidFill>
              </a:rPr>
              <a:t>- أولياء الأمور.          </a:t>
            </a:r>
            <a:endParaRPr lang="en-US" sz="3600" b="1" dirty="0" smtClean="0">
              <a:solidFill>
                <a:srgbClr val="FF0000"/>
              </a:solidFill>
            </a:endParaRPr>
          </a:p>
          <a:p>
            <a:pPr algn="just"/>
            <a:r>
              <a:rPr lang="ar-SA" sz="3600" b="1" dirty="0" smtClean="0">
                <a:solidFill>
                  <a:srgbClr val="FF0000"/>
                </a:solidFill>
              </a:rPr>
              <a:t>- أصحاب المكان المعد للرحلة.</a:t>
            </a:r>
            <a:endParaRPr lang="en-US" sz="3600" b="1" dirty="0" smtClean="0">
              <a:solidFill>
                <a:srgbClr val="FF0000"/>
              </a:solidFill>
            </a:endParaRPr>
          </a:p>
          <a:p>
            <a:pPr algn="just"/>
            <a:r>
              <a:rPr lang="ar-SA" sz="3600" b="1" dirty="0" smtClean="0">
                <a:solidFill>
                  <a:srgbClr val="FF0000"/>
                </a:solidFill>
              </a:rPr>
              <a:t>-الجهات الرسمية ذات العلاقة مثل (شرطة المرور/ لتامين الطريق- الاسعاف</a:t>
            </a:r>
            <a:r>
              <a:rPr lang="ar-SA" sz="3600" b="1" dirty="0" smtClean="0">
                <a:solidFill>
                  <a:srgbClr val="FF0000"/>
                </a:solidFill>
              </a:rPr>
              <a:t>).</a:t>
            </a:r>
            <a:endParaRPr lang="en-US" sz="3600" b="1" dirty="0" smtClean="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SA" b="1" dirty="0" smtClean="0"/>
              <a:t>جـ. دراسة برنامج الرحلة: </a:t>
            </a:r>
            <a:endParaRPr lang="ar-IQ" dirty="0"/>
          </a:p>
        </p:txBody>
      </p:sp>
      <p:sp>
        <p:nvSpPr>
          <p:cNvPr id="3" name="Content Placeholder 2"/>
          <p:cNvSpPr>
            <a:spLocks noGrp="1"/>
          </p:cNvSpPr>
          <p:nvPr>
            <p:ph idx="1"/>
          </p:nvPr>
        </p:nvSpPr>
        <p:spPr>
          <a:xfrm>
            <a:off x="457200" y="1357298"/>
            <a:ext cx="8229600" cy="5143536"/>
          </a:xfrm>
        </p:spPr>
        <p:txBody>
          <a:bodyPr/>
          <a:lstStyle/>
          <a:p>
            <a:r>
              <a:rPr lang="ar-SA" dirty="0" smtClean="0"/>
              <a:t>- وقت الانطلاق.    </a:t>
            </a:r>
            <a:endParaRPr lang="en-US" dirty="0" smtClean="0"/>
          </a:p>
          <a:p>
            <a:r>
              <a:rPr lang="ar-SA" dirty="0" smtClean="0"/>
              <a:t>- الوقت المستغرق.   </a:t>
            </a:r>
            <a:endParaRPr lang="en-US" dirty="0" smtClean="0"/>
          </a:p>
          <a:p>
            <a:r>
              <a:rPr lang="ar-SA" dirty="0" smtClean="0"/>
              <a:t>- وقت العودة. </a:t>
            </a:r>
            <a:endParaRPr lang="en-US" dirty="0" smtClean="0"/>
          </a:p>
          <a:p>
            <a:r>
              <a:rPr lang="ar-SA" dirty="0" smtClean="0"/>
              <a:t>- عدد المشاركين. 	</a:t>
            </a:r>
            <a:endParaRPr lang="en-US" dirty="0" smtClean="0"/>
          </a:p>
          <a:p>
            <a:r>
              <a:rPr lang="ar-SA" dirty="0" smtClean="0"/>
              <a:t>- مسؤول الرحلة.     </a:t>
            </a:r>
            <a:endParaRPr lang="en-US" dirty="0" smtClean="0"/>
          </a:p>
          <a:p>
            <a:r>
              <a:rPr lang="ar-SA" dirty="0" smtClean="0"/>
              <a:t>- الأدوات والمعدات.   	</a:t>
            </a:r>
            <a:endParaRPr lang="en-US" dirty="0" smtClean="0"/>
          </a:p>
          <a:p>
            <a:r>
              <a:rPr lang="ar-SA" dirty="0" smtClean="0"/>
              <a:t>- الرسائل، والرموز، والإشارات.</a:t>
            </a:r>
            <a:endParaRPr lang="en-US" dirty="0" smtClean="0"/>
          </a:p>
          <a:p>
            <a:r>
              <a:rPr lang="ar-SA" dirty="0" smtClean="0"/>
              <a:t>- تحديد أماكن الرسائل والرموز.    </a:t>
            </a:r>
            <a:endParaRPr lang="en-US" dirty="0" smtClean="0"/>
          </a:p>
          <a:p>
            <a:r>
              <a:rPr lang="ar-SA" dirty="0" smtClean="0"/>
              <a:t>- الميزانية.</a:t>
            </a:r>
            <a:endParaRPr lang="en-US" dirty="0" smtClean="0"/>
          </a:p>
          <a:p>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SA" b="1" dirty="0" smtClean="0"/>
              <a:t>د. خرائط الرحلة: </a:t>
            </a:r>
            <a:endParaRPr lang="ar-IQ" dirty="0"/>
          </a:p>
        </p:txBody>
      </p:sp>
      <p:sp>
        <p:nvSpPr>
          <p:cNvPr id="3" name="Content Placeholder 2"/>
          <p:cNvSpPr>
            <a:spLocks noGrp="1"/>
          </p:cNvSpPr>
          <p:nvPr>
            <p:ph idx="1"/>
          </p:nvPr>
        </p:nvSpPr>
        <p:spPr>
          <a:xfrm>
            <a:off x="457200" y="1428736"/>
            <a:ext cx="8229600" cy="5072098"/>
          </a:xfrm>
        </p:spPr>
        <p:txBody>
          <a:bodyPr/>
          <a:lstStyle/>
          <a:p>
            <a:r>
              <a:rPr lang="ar-SA" dirty="0" smtClean="0"/>
              <a:t> يقوم القائد بتحديد خط سير الرحلة (رسم خارطة الطريق) مستعيناً بالدراسة التي عملها للموقع بعد زيارته للمكان. مستعينا بذوي الخبرة في هذا</a:t>
            </a:r>
            <a:r>
              <a:rPr lang="ar-SA" b="1" dirty="0" smtClean="0"/>
              <a:t> </a:t>
            </a:r>
            <a:r>
              <a:rPr lang="ar-SA" dirty="0" smtClean="0"/>
              <a:t>المجال مبينا عليها الأتي:</a:t>
            </a:r>
            <a:endParaRPr lang="en-US" dirty="0" smtClean="0"/>
          </a:p>
          <a:p>
            <a:r>
              <a:rPr lang="ar-SA" dirty="0" smtClean="0"/>
              <a:t>- نقط البداية والنهاية.              </a:t>
            </a:r>
            <a:endParaRPr lang="en-US" dirty="0" smtClean="0"/>
          </a:p>
          <a:p>
            <a:r>
              <a:rPr lang="ar-SA" dirty="0" smtClean="0"/>
              <a:t>- خط السير بوضوح. </a:t>
            </a:r>
            <a:endParaRPr lang="en-US" dirty="0" smtClean="0"/>
          </a:p>
          <a:p>
            <a:r>
              <a:rPr lang="ar-SA" dirty="0" smtClean="0"/>
              <a:t>- أبرز المعالم الواضحة على خط السير. </a:t>
            </a:r>
            <a:endParaRPr lang="en-US" dirty="0" smtClean="0"/>
          </a:p>
          <a:p>
            <a:r>
              <a:rPr lang="ar-SA" dirty="0" smtClean="0"/>
              <a:t>- مقياس الرسم. </a:t>
            </a:r>
            <a:endParaRPr lang="en-US" dirty="0" smtClean="0"/>
          </a:p>
          <a:p>
            <a:r>
              <a:rPr lang="ar-SA" dirty="0" smtClean="0"/>
              <a:t>- المناطق الخطرة.</a:t>
            </a:r>
            <a:endParaRPr lang="en-US" dirty="0" smtClean="0"/>
          </a:p>
          <a:p>
            <a:r>
              <a:rPr lang="ar-SA" dirty="0" smtClean="0"/>
              <a:t>- المناطق الحدودية.</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rmAutofit fontScale="90000"/>
          </a:bodyPr>
          <a:lstStyle/>
          <a:p>
            <a:pPr algn="ctr"/>
            <a:r>
              <a:rPr lang="ar-SA" b="1" dirty="0" smtClean="0"/>
              <a:t>هـ. رسائل الرحلة الخلوية</a:t>
            </a:r>
            <a:r>
              <a:rPr lang="ar-SA" b="1" dirty="0" smtClean="0"/>
              <a:t>:</a:t>
            </a:r>
            <a:endParaRPr lang="ar-IQ" dirty="0"/>
          </a:p>
        </p:txBody>
      </p:sp>
      <p:sp>
        <p:nvSpPr>
          <p:cNvPr id="3" name="Content Placeholder 2"/>
          <p:cNvSpPr>
            <a:spLocks noGrp="1"/>
          </p:cNvSpPr>
          <p:nvPr>
            <p:ph idx="1"/>
          </p:nvPr>
        </p:nvSpPr>
        <p:spPr>
          <a:xfrm>
            <a:off x="457200" y="1214422"/>
            <a:ext cx="8229600" cy="5357850"/>
          </a:xfrm>
        </p:spPr>
        <p:txBody>
          <a:bodyPr>
            <a:normAutofit lnSpcReduction="10000"/>
          </a:bodyPr>
          <a:lstStyle/>
          <a:p>
            <a:pPr algn="just"/>
            <a:r>
              <a:rPr lang="ar-EG" dirty="0" smtClean="0"/>
              <a:t> تنقسم رسائل الرحلة إلى ثلاث رسائل أساسية + رسالة التعليمات التي تضمن توصيات للأفراد بالالتزام بالوعد والقانون وأسلوب التعامل و</a:t>
            </a:r>
            <a:r>
              <a:rPr lang="en-US" dirty="0" smtClean="0"/>
              <a:t>... </a:t>
            </a:r>
          </a:p>
          <a:p>
            <a:pPr lvl="0" algn="just"/>
            <a:r>
              <a:rPr lang="ar-SA" b="1" dirty="0" smtClean="0"/>
              <a:t>رسالة التعليمات العامة:</a:t>
            </a:r>
            <a:r>
              <a:rPr lang="ar-SA" dirty="0" smtClean="0"/>
              <a:t> وتفتح هذه الرسالة قبل الانطلاق، وفيها تعليمات وتوجيهات عامة للأفراد. </a:t>
            </a:r>
            <a:endParaRPr lang="en-US" dirty="0" smtClean="0"/>
          </a:p>
          <a:p>
            <a:pPr lvl="0" algn="just"/>
            <a:r>
              <a:rPr lang="ar-SA" b="1" dirty="0" smtClean="0"/>
              <a:t>رسالة السير:</a:t>
            </a:r>
            <a:r>
              <a:rPr lang="ar-SA" dirty="0" smtClean="0"/>
              <a:t> </a:t>
            </a:r>
            <a:r>
              <a:rPr lang="ar-EG" dirty="0" smtClean="0"/>
              <a:t>وهى الرسالة التي تحتوى على الطريق الذي ستسلكه كل طليعة خلال الرحلة الخلوية</a:t>
            </a:r>
            <a:r>
              <a:rPr lang="ar-SA" dirty="0" smtClean="0"/>
              <a:t>، ومن خلالها يتضح خط السير للرحلة اذ تشتمل على تعليمات السير</a:t>
            </a:r>
            <a:r>
              <a:rPr lang="ar-EG" dirty="0" smtClean="0"/>
              <a:t>، (تكتب بالشفرة الكشفية</a:t>
            </a:r>
            <a:r>
              <a:rPr lang="ar-SA" dirty="0" smtClean="0"/>
              <a:t> بواسطة رموز وشفرات أو استخدام البوصلة،</a:t>
            </a:r>
            <a:r>
              <a:rPr lang="ar-EG" dirty="0" smtClean="0"/>
              <a:t> تكون الرسالة واضحة الكلمات). </a:t>
            </a:r>
            <a:r>
              <a:rPr lang="ar-SA" dirty="0" smtClean="0"/>
              <a:t>ومنها توجه الطليعة لرسائل أخرى قادمة بالتتالي لحين الوصول إلى نقطة النهاية. </a:t>
            </a:r>
            <a:r>
              <a:rPr lang="ar-EG" dirty="0" smtClean="0"/>
              <a:t>أو قد تكون كلها في مظروف واحد ورسالة واحدة وقد يتم تقسيمها على أكثر من رسالة تسلم التالية بعد الوصول إلى نهاية خط سير. كما تشتمل عموما الرسالة عبارات يستخدم التفكير المنطقي للوصول إلى الهدف (إي بحكمة والذكاء واستخدام بعض الألغاز البسيطة التي تحتاج لحلها الوصول إلى نهاية خط السير).</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643602"/>
          </a:xfrm>
        </p:spPr>
        <p:txBody>
          <a:bodyPr>
            <a:normAutofit/>
          </a:bodyPr>
          <a:lstStyle/>
          <a:p>
            <a:pPr lvl="0" algn="just"/>
            <a:r>
              <a:rPr lang="ar-SA" b="1" dirty="0" smtClean="0">
                <a:solidFill>
                  <a:srgbClr val="FF0000"/>
                </a:solidFill>
              </a:rPr>
              <a:t>رسالة الأمان</a:t>
            </a:r>
            <a:r>
              <a:rPr lang="ar-EG" b="1" dirty="0" smtClean="0">
                <a:solidFill>
                  <a:srgbClr val="FF0000"/>
                </a:solidFill>
              </a:rPr>
              <a:t>: وهي رسالة صغيرة تفتح في حالة عدم قدرة الطليعة أو الفرقة على إكمال سير الرحلة لسبب ما، كالضياع، ومن خلال هذه الرسالة سيعرفون كيفية الاتصال بالقائد أو التوجيه للعودة إلى نقطة الانطلاق أو غيرها. وتغلق هذه الرسالة بإحكام بحيث يكتشف القائد المجموعة التي استخدمت رسالة الأمان ممن لم يستخدمها.</a:t>
            </a:r>
            <a:endParaRPr lang="en-US" b="1" dirty="0" smtClean="0">
              <a:solidFill>
                <a:srgbClr val="FF0000"/>
              </a:solidFill>
            </a:endParaRPr>
          </a:p>
          <a:p>
            <a:pPr lvl="0" algn="just"/>
            <a:r>
              <a:rPr lang="ar-SA" b="1" dirty="0" smtClean="0">
                <a:solidFill>
                  <a:srgbClr val="FF0000"/>
                </a:solidFill>
              </a:rPr>
              <a:t>رسالة إلى من يهمه الأمر: </a:t>
            </a:r>
            <a:r>
              <a:rPr lang="ar-EG" b="1" dirty="0" smtClean="0">
                <a:solidFill>
                  <a:srgbClr val="FF0000"/>
                </a:solidFill>
              </a:rPr>
              <a:t>وهى رسالة تحتوى على بعض بيانات الفرقة وجهتها وهدفها والمشرفين عليها</a:t>
            </a:r>
            <a:r>
              <a:rPr lang="ar-SA" b="1" dirty="0" smtClean="0">
                <a:solidFill>
                  <a:srgbClr val="FF0000"/>
                </a:solidFill>
              </a:rPr>
              <a:t> وعنوان القيادة... الخ، وفيها معلومات كاملة</a:t>
            </a:r>
            <a:r>
              <a:rPr lang="ar-EG" b="1" dirty="0" smtClean="0">
                <a:solidFill>
                  <a:srgbClr val="FF0000"/>
                </a:solidFill>
              </a:rPr>
              <a:t>، وتكون مختومة من الجهة الرسمية التابع لها الفرقة، وهى رسالة هام، تقوم بإبرازها لو استوقفك احد رجال الأمن ليتضح من هويتك</a:t>
            </a:r>
            <a:r>
              <a:rPr lang="ar-SA" b="1" dirty="0" smtClean="0">
                <a:solidFill>
                  <a:srgbClr val="FF0000"/>
                </a:solidFill>
              </a:rPr>
              <a:t>، أو كل من يستفسر عن سبب هذه الرحلة أو التواجد في هذا المكان. </a:t>
            </a:r>
            <a:endParaRPr lang="en-US" b="1" dirty="0" smtClean="0">
              <a:solidFill>
                <a:srgbClr val="FF0000"/>
              </a:solidFill>
            </a:endParaRPr>
          </a:p>
          <a:p>
            <a:pPr algn="just"/>
            <a:r>
              <a:rPr lang="ar-SA" b="1" dirty="0" smtClean="0">
                <a:solidFill>
                  <a:srgbClr val="FF0000"/>
                </a:solidFill>
              </a:rPr>
              <a:t>ملاحظة: لا بد من استلام جميع هذه الرسائل الأربعة دفعة واحدة قبل الانطلاق.</a:t>
            </a:r>
            <a:endParaRPr lang="en-US" b="1" dirty="0" smtClean="0">
              <a:solidFill>
                <a:srgbClr val="FF0000"/>
              </a:solidFill>
            </a:endParaRPr>
          </a:p>
          <a:p>
            <a:pPr algn="just"/>
            <a:endParaRPr lang="ar-IQ"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85818"/>
          </a:xfrm>
        </p:spPr>
        <p:txBody>
          <a:bodyPr>
            <a:normAutofit fontScale="90000"/>
          </a:bodyPr>
          <a:lstStyle/>
          <a:p>
            <a:pPr lvl="0" algn="ctr"/>
            <a:r>
              <a:rPr lang="ar-SA" b="1" dirty="0" smtClean="0"/>
              <a:t>الإجراءات الواجب عملها أثناء سير الرحلة: </a:t>
            </a:r>
            <a:endParaRPr lang="ar-IQ" dirty="0"/>
          </a:p>
        </p:txBody>
      </p:sp>
      <p:sp>
        <p:nvSpPr>
          <p:cNvPr id="3" name="Content Placeholder 2"/>
          <p:cNvSpPr>
            <a:spLocks noGrp="1"/>
          </p:cNvSpPr>
          <p:nvPr>
            <p:ph idx="1"/>
          </p:nvPr>
        </p:nvSpPr>
        <p:spPr>
          <a:xfrm>
            <a:off x="357158" y="1571612"/>
            <a:ext cx="8329642" cy="5000660"/>
          </a:xfrm>
        </p:spPr>
        <p:txBody>
          <a:bodyPr>
            <a:normAutofit fontScale="92500" lnSpcReduction="20000"/>
          </a:bodyPr>
          <a:lstStyle/>
          <a:p>
            <a:r>
              <a:rPr lang="ar-EG" sz="2800" b="1" dirty="0" smtClean="0">
                <a:solidFill>
                  <a:srgbClr val="FF0000"/>
                </a:solidFill>
              </a:rPr>
              <a:t> تستلم المجموعات المشاركة (طلائع) الرسائل التي ذكرناها سلفا، </a:t>
            </a:r>
            <a:r>
              <a:rPr lang="ar-SA" sz="2800" b="1" dirty="0" smtClean="0">
                <a:solidFill>
                  <a:srgbClr val="FF0000"/>
                </a:solidFill>
              </a:rPr>
              <a:t>كما هو معروف ستكون البداية مع فتح أول رسالة</a:t>
            </a:r>
            <a:r>
              <a:rPr lang="ar-EG" sz="2800" b="1" dirty="0" smtClean="0">
                <a:solidFill>
                  <a:srgbClr val="FF0000"/>
                </a:solidFill>
              </a:rPr>
              <a:t>. ويقومون بفك شفرات رسالة الرحلة إن كانت مشفرة، وتقدير سير الرحلة، والبدء في تجهيز التقرير النهائي</a:t>
            </a:r>
            <a:r>
              <a:rPr lang="en-US" sz="2800" b="1" dirty="0" smtClean="0">
                <a:solidFill>
                  <a:srgbClr val="FF0000"/>
                </a:solidFill>
              </a:rPr>
              <a:t>. </a:t>
            </a:r>
            <a:r>
              <a:rPr lang="ar-SA" sz="2800" b="1" dirty="0" smtClean="0">
                <a:solidFill>
                  <a:srgbClr val="FF0000"/>
                </a:solidFill>
              </a:rPr>
              <a:t>ويجب على العريف الأول الانتباه إلى الملاحظات التالية أثناء السير:</a:t>
            </a:r>
            <a:endParaRPr lang="en-US" sz="2000" b="1" dirty="0" smtClean="0">
              <a:solidFill>
                <a:srgbClr val="FF0000"/>
              </a:solidFill>
            </a:endParaRPr>
          </a:p>
          <a:p>
            <a:pPr lvl="1"/>
            <a:r>
              <a:rPr lang="ar-SA" b="1" dirty="0" smtClean="0">
                <a:solidFill>
                  <a:srgbClr val="FF0000"/>
                </a:solidFill>
              </a:rPr>
              <a:t>الانضباط أثناء السير لدى جميع الأفراد، واحترام من يقابلونه من الجمهور، أو الفرق أخرى. </a:t>
            </a:r>
            <a:endParaRPr lang="en-US" sz="1800" b="1" dirty="0" smtClean="0">
              <a:solidFill>
                <a:srgbClr val="FF0000"/>
              </a:solidFill>
            </a:endParaRPr>
          </a:p>
          <a:p>
            <a:pPr lvl="1"/>
            <a:r>
              <a:rPr lang="ar-SA" b="1" dirty="0" smtClean="0">
                <a:solidFill>
                  <a:srgbClr val="FF0000"/>
                </a:solidFill>
              </a:rPr>
              <a:t>احترام الطبيعة والمحافظة عليها وعــــــــدم ترك أي مخلفات أثناء السير، أو جلسات الاستراحة. </a:t>
            </a:r>
            <a:endParaRPr lang="en-US" sz="1800" b="1" dirty="0" smtClean="0">
              <a:solidFill>
                <a:srgbClr val="FF0000"/>
              </a:solidFill>
            </a:endParaRPr>
          </a:p>
          <a:p>
            <a:pPr lvl="1"/>
            <a:r>
              <a:rPr lang="ar-SA" b="1" dirty="0" smtClean="0">
                <a:solidFill>
                  <a:srgbClr val="FF0000"/>
                </a:solidFill>
              </a:rPr>
              <a:t>توزيع المهام على الأفـــــــــــــــــــــراد كـــكتابة التقرير، وحساب المســـــــــــــــــافة، ورسم الخريطة.. الخ، ويقــــــــوم كـــــــــــل فــــــــــرد بأعمال المهمة المطـــــلوبة منه بجدية تامــــة، بمتابعة العريف الأول وتشجيعه. </a:t>
            </a:r>
            <a:endParaRPr lang="en-US" sz="1800" b="1" dirty="0" smtClean="0">
              <a:solidFill>
                <a:srgbClr val="FF0000"/>
              </a:solidFill>
            </a:endParaRPr>
          </a:p>
          <a:p>
            <a:pPr lvl="1"/>
            <a:r>
              <a:rPr lang="ar-SA" b="1" dirty="0" smtClean="0">
                <a:solidFill>
                  <a:srgbClr val="FF0000"/>
                </a:solidFill>
              </a:rPr>
              <a:t>يتعاون الجميع في فك رموز الرســــــــائل والشفرات ولا يقتصر ذلك على العريف الأول أو بعض الأعضاء. </a:t>
            </a:r>
            <a:endParaRPr lang="en-US" sz="1800" b="1" dirty="0" smtClean="0">
              <a:solidFill>
                <a:srgbClr val="FF0000"/>
              </a:solidFill>
            </a:endParaRPr>
          </a:p>
          <a:p>
            <a:pPr lvl="1"/>
            <a:r>
              <a:rPr lang="ar-SA" b="1" dirty="0" smtClean="0">
                <a:solidFill>
                  <a:srgbClr val="FF0000"/>
                </a:solidFill>
              </a:rPr>
              <a:t>تستريح الطليعة كلما شعرت بالتعب في المكان المناسب، ولا يحمّل العريف الأول أعضاء الفرقة مالا يطيقون</a:t>
            </a:r>
            <a:r>
              <a:rPr lang="ar-SA" b="1" dirty="0" smtClean="0">
                <a:solidFill>
                  <a:srgbClr val="FF0000"/>
                </a:solidFill>
              </a:rPr>
              <a:t>.</a:t>
            </a:r>
            <a:endParaRPr lang="en-US" sz="1800" b="1" dirty="0" smtClean="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143668"/>
          </a:xfrm>
        </p:spPr>
        <p:txBody>
          <a:bodyPr>
            <a:noAutofit/>
          </a:bodyPr>
          <a:lstStyle/>
          <a:p>
            <a:pPr lvl="1" algn="just"/>
            <a:r>
              <a:rPr lang="ar-SA" sz="2200" b="1" dirty="0" smtClean="0">
                <a:solidFill>
                  <a:srgbClr val="FF0000"/>
                </a:solidFill>
              </a:rPr>
              <a:t>توزيع المهام وطريقة السير يكون حسب عدد المشاركين ومستواهم ونوعية الرحلة وطبيعة الأرض:</a:t>
            </a:r>
            <a:endParaRPr lang="en-US" sz="2200" b="1" dirty="0" smtClean="0">
              <a:solidFill>
                <a:srgbClr val="FF0000"/>
              </a:solidFill>
            </a:endParaRPr>
          </a:p>
          <a:p>
            <a:pPr lvl="0" algn="just"/>
            <a:r>
              <a:rPr lang="ar-EG" sz="2200" b="1" dirty="0" smtClean="0">
                <a:solidFill>
                  <a:srgbClr val="FF0000"/>
                </a:solidFill>
              </a:rPr>
              <a:t>إذا كانت الرحلة مكونة من فرد واحد، يتخذ قراراته بنفسه في ضوء خبراته واستعداده</a:t>
            </a:r>
            <a:r>
              <a:rPr lang="ar-SA" sz="2200" b="1" dirty="0" smtClean="0">
                <a:solidFill>
                  <a:srgbClr val="FF0000"/>
                </a:solidFill>
              </a:rPr>
              <a:t>.</a:t>
            </a:r>
            <a:endParaRPr lang="en-US" sz="2200" b="1" dirty="0" smtClean="0">
              <a:solidFill>
                <a:srgbClr val="FF0000"/>
              </a:solidFill>
            </a:endParaRPr>
          </a:p>
          <a:p>
            <a:pPr lvl="0" algn="just"/>
            <a:r>
              <a:rPr lang="ar-SA" sz="2200" b="1" dirty="0" smtClean="0">
                <a:solidFill>
                  <a:srgbClr val="FF0000"/>
                </a:solidFill>
              </a:rPr>
              <a:t>إذا كانت المجموعة مكونه من فردين يسيران متجاورين </a:t>
            </a:r>
            <a:r>
              <a:rPr lang="ar-EG" sz="2200" b="1" dirty="0" smtClean="0">
                <a:solidFill>
                  <a:srgbClr val="FF0000"/>
                </a:solidFill>
              </a:rPr>
              <a:t>لسهولة التشاور</a:t>
            </a:r>
            <a:r>
              <a:rPr lang="ar-SA" sz="2200" b="1" dirty="0" smtClean="0">
                <a:solidFill>
                  <a:srgbClr val="FF0000"/>
                </a:solidFill>
              </a:rPr>
              <a:t>.</a:t>
            </a:r>
            <a:endParaRPr lang="en-US" sz="2200" b="1" dirty="0" smtClean="0">
              <a:solidFill>
                <a:srgbClr val="FF0000"/>
              </a:solidFill>
            </a:endParaRPr>
          </a:p>
          <a:p>
            <a:pPr lvl="0" algn="just"/>
            <a:r>
              <a:rPr lang="ar-SA" sz="2200" b="1" dirty="0" smtClean="0">
                <a:solidFill>
                  <a:srgbClr val="FF0000"/>
                </a:solidFill>
              </a:rPr>
              <a:t>إذا كانت المجموعة مكونه من ثلاثة أفراد يكون سيرهم بشكل مثلث.</a:t>
            </a:r>
            <a:endParaRPr lang="en-US" sz="2200" b="1" dirty="0" smtClean="0">
              <a:solidFill>
                <a:srgbClr val="FF0000"/>
              </a:solidFill>
            </a:endParaRPr>
          </a:p>
          <a:p>
            <a:pPr algn="just"/>
            <a:r>
              <a:rPr lang="ar-SA" sz="2200" b="1" dirty="0" smtClean="0">
                <a:solidFill>
                  <a:srgbClr val="FF0000"/>
                </a:solidFill>
              </a:rPr>
              <a:t>إذا كانت المجموعة مكونه أكثر من ثلاثة إفراد يكون سيرهم بشكل سهم مع توزيع المهام التالية بينهم والشكل (9) يوضح تشكيلات المسير (الرحلة الخلوية):</a:t>
            </a:r>
            <a:endParaRPr lang="en-US" sz="2200" b="1" dirty="0" smtClean="0">
              <a:solidFill>
                <a:srgbClr val="FF0000"/>
              </a:solidFill>
            </a:endParaRPr>
          </a:p>
          <a:p>
            <a:pPr algn="just"/>
            <a:r>
              <a:rPr lang="ar-SA" sz="2200" b="1" dirty="0" smtClean="0">
                <a:solidFill>
                  <a:srgbClr val="FF0000"/>
                </a:solidFill>
              </a:rPr>
              <a:t>(1) الدليل.</a:t>
            </a:r>
            <a:endParaRPr lang="en-US" sz="2200" b="1" dirty="0" smtClean="0">
              <a:solidFill>
                <a:srgbClr val="FF0000"/>
              </a:solidFill>
            </a:endParaRPr>
          </a:p>
          <a:p>
            <a:pPr algn="just"/>
            <a:r>
              <a:rPr lang="ar-SA" sz="2200" b="1" dirty="0" smtClean="0">
                <a:solidFill>
                  <a:srgbClr val="FF0000"/>
                </a:solidFill>
              </a:rPr>
              <a:t>(2) مراقب أيمن.</a:t>
            </a:r>
            <a:endParaRPr lang="en-US" sz="2200" b="1" dirty="0" smtClean="0">
              <a:solidFill>
                <a:srgbClr val="FF0000"/>
              </a:solidFill>
            </a:endParaRPr>
          </a:p>
          <a:p>
            <a:pPr algn="just"/>
            <a:r>
              <a:rPr lang="ar-SA" sz="2200" b="1" dirty="0" smtClean="0">
                <a:solidFill>
                  <a:srgbClr val="FF0000"/>
                </a:solidFill>
              </a:rPr>
              <a:t>(3) مراقب أيسر.</a:t>
            </a:r>
            <a:endParaRPr lang="en-US" sz="2200" b="1" dirty="0" smtClean="0">
              <a:solidFill>
                <a:srgbClr val="FF0000"/>
              </a:solidFill>
            </a:endParaRPr>
          </a:p>
          <a:p>
            <a:pPr algn="just"/>
            <a:r>
              <a:rPr lang="ar-SA" sz="2200" b="1" dirty="0" smtClean="0">
                <a:solidFill>
                  <a:srgbClr val="FF0000"/>
                </a:solidFill>
              </a:rPr>
              <a:t>(4) العداد. </a:t>
            </a:r>
            <a:endParaRPr lang="en-US" sz="2200" b="1" dirty="0" smtClean="0">
              <a:solidFill>
                <a:srgbClr val="FF0000"/>
              </a:solidFill>
            </a:endParaRPr>
          </a:p>
          <a:p>
            <a:pPr algn="just"/>
            <a:r>
              <a:rPr lang="ar-SA" sz="2200" b="1" dirty="0" smtClean="0">
                <a:solidFill>
                  <a:srgbClr val="FF0000"/>
                </a:solidFill>
              </a:rPr>
              <a:t>(5) عريف الطليعة.</a:t>
            </a:r>
            <a:endParaRPr lang="en-US" sz="2200" b="1" dirty="0" smtClean="0">
              <a:solidFill>
                <a:srgbClr val="FF0000"/>
              </a:solidFill>
            </a:endParaRPr>
          </a:p>
          <a:p>
            <a:pPr algn="just"/>
            <a:r>
              <a:rPr lang="ar-SA" sz="2200" b="1" dirty="0" smtClean="0">
                <a:solidFill>
                  <a:srgbClr val="FF0000"/>
                </a:solidFill>
              </a:rPr>
              <a:t>(6) الميقاتي.</a:t>
            </a:r>
            <a:endParaRPr lang="en-US" sz="2200" b="1" dirty="0" smtClean="0">
              <a:solidFill>
                <a:srgbClr val="FF0000"/>
              </a:solidFill>
            </a:endParaRPr>
          </a:p>
          <a:p>
            <a:pPr algn="just"/>
            <a:r>
              <a:rPr lang="ar-SA" sz="2200" b="1" dirty="0" smtClean="0">
                <a:solidFill>
                  <a:srgbClr val="FF0000"/>
                </a:solidFill>
              </a:rPr>
              <a:t>(7) محدد الاتجاهات.</a:t>
            </a:r>
            <a:endParaRPr lang="en-US" sz="2200" b="1" dirty="0" smtClean="0">
              <a:solidFill>
                <a:srgbClr val="FF0000"/>
              </a:solidFill>
            </a:endParaRPr>
          </a:p>
          <a:p>
            <a:pPr algn="just"/>
            <a:r>
              <a:rPr lang="ar-SA" sz="2200" b="1" dirty="0" smtClean="0">
                <a:solidFill>
                  <a:srgbClr val="FF0000"/>
                </a:solidFill>
              </a:rPr>
              <a:t>(8) حامل الأمتعة</a:t>
            </a:r>
            <a:r>
              <a:rPr lang="ar-SA" sz="2200" b="1" dirty="0" smtClean="0">
                <a:solidFill>
                  <a:srgbClr val="FF0000"/>
                </a:solidFill>
              </a:rPr>
              <a:t>.</a:t>
            </a:r>
            <a:endParaRPr lang="en-US" sz="2200" b="1" dirty="0" smtClean="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10400"/>
          </a:xfrm>
        </p:spPr>
        <p:txBody>
          <a:bodyPr>
            <a:normAutofit/>
          </a:bodyPr>
          <a:lstStyle/>
          <a:p>
            <a:pPr algn="ctr"/>
            <a:r>
              <a:rPr lang="ar-IQ" dirty="0" smtClean="0"/>
              <a:t>شكل يبين </a:t>
            </a:r>
            <a:r>
              <a:rPr lang="ar-IQ" dirty="0" smtClean="0"/>
              <a:t>تشكيلات السير في الرحلات </a:t>
            </a:r>
            <a:r>
              <a:rPr lang="ar-IQ" dirty="0" smtClean="0"/>
              <a:t>الخلوية</a:t>
            </a:r>
            <a:endParaRPr lang="ar-IQ" dirty="0"/>
          </a:p>
        </p:txBody>
      </p:sp>
      <p:pic>
        <p:nvPicPr>
          <p:cNvPr id="4" name="صورة 101" descr="http://scout-magazine.onlyscout.com/images-scout/safari-scout-hiking/s3.gif"/>
          <p:cNvPicPr>
            <a:picLocks noGrp="1"/>
          </p:cNvPicPr>
          <p:nvPr>
            <p:ph idx="1"/>
          </p:nvPr>
        </p:nvPicPr>
        <p:blipFill>
          <a:blip r:embed="rId2" cstate="print"/>
          <a:srcRect/>
          <a:stretch>
            <a:fillRect/>
          </a:stretch>
        </p:blipFill>
        <p:spPr bwMode="auto">
          <a:xfrm>
            <a:off x="5429256" y="1857364"/>
            <a:ext cx="2857510" cy="2571768"/>
          </a:xfrm>
          <a:prstGeom prst="rect">
            <a:avLst/>
          </a:prstGeom>
          <a:noFill/>
          <a:ln w="9525">
            <a:noFill/>
            <a:miter lim="800000"/>
            <a:headEnd/>
            <a:tailEnd/>
          </a:ln>
        </p:spPr>
      </p:pic>
      <p:pic>
        <p:nvPicPr>
          <p:cNvPr id="5" name="صورة 100" descr="http://scout-magazine.onlyscout.com/images-scout/safari-scout-hiking/s2.gif"/>
          <p:cNvPicPr/>
          <p:nvPr/>
        </p:nvPicPr>
        <p:blipFill>
          <a:blip r:embed="rId3" cstate="print"/>
          <a:srcRect/>
          <a:stretch>
            <a:fillRect/>
          </a:stretch>
        </p:blipFill>
        <p:spPr bwMode="auto">
          <a:xfrm>
            <a:off x="2857488" y="1857364"/>
            <a:ext cx="2643206" cy="2571768"/>
          </a:xfrm>
          <a:prstGeom prst="rect">
            <a:avLst/>
          </a:prstGeom>
          <a:noFill/>
          <a:ln w="9525">
            <a:noFill/>
            <a:miter lim="800000"/>
            <a:headEnd/>
            <a:tailEnd/>
          </a:ln>
        </p:spPr>
      </p:pic>
      <p:pic>
        <p:nvPicPr>
          <p:cNvPr id="6" name="صورة 99" descr="http://scout-magazine.onlyscout.com/images-scout/safari-scout-hiking/s1.gif"/>
          <p:cNvPicPr/>
          <p:nvPr/>
        </p:nvPicPr>
        <p:blipFill>
          <a:blip r:embed="rId4" cstate="print"/>
          <a:srcRect/>
          <a:stretch>
            <a:fillRect/>
          </a:stretch>
        </p:blipFill>
        <p:spPr bwMode="auto">
          <a:xfrm>
            <a:off x="357158" y="1857364"/>
            <a:ext cx="2496921" cy="2571768"/>
          </a:xfrm>
          <a:prstGeom prst="rect">
            <a:avLst/>
          </a:prstGeom>
          <a:noFill/>
          <a:ln w="9525">
            <a:noFill/>
            <a:miter lim="800000"/>
            <a:headEnd/>
            <a:tailEnd/>
          </a:ln>
        </p:spPr>
      </p:pic>
      <p:pic>
        <p:nvPicPr>
          <p:cNvPr id="7" name="صورة 102" descr="http://scout-magazine.onlyscout.com/images-scout/safari-scout-hiking/s4.gif"/>
          <p:cNvPicPr/>
          <p:nvPr/>
        </p:nvPicPr>
        <p:blipFill>
          <a:blip r:embed="rId5" cstate="print"/>
          <a:srcRect/>
          <a:stretch>
            <a:fillRect/>
          </a:stretch>
        </p:blipFill>
        <p:spPr bwMode="auto">
          <a:xfrm>
            <a:off x="428596" y="4429132"/>
            <a:ext cx="2428892" cy="2143164"/>
          </a:xfrm>
          <a:prstGeom prst="rect">
            <a:avLst/>
          </a:prstGeom>
          <a:noFill/>
          <a:ln w="9525">
            <a:noFill/>
            <a:miter lim="800000"/>
            <a:headEnd/>
            <a:tailEnd/>
          </a:ln>
        </p:spPr>
      </p:pic>
      <p:pic>
        <p:nvPicPr>
          <p:cNvPr id="8" name="صورة 103" descr="http://scout-magazine.onlyscout.com/images-scout/safari-scout-hiking/s222.gif"/>
          <p:cNvPicPr/>
          <p:nvPr/>
        </p:nvPicPr>
        <p:blipFill>
          <a:blip r:embed="rId6" cstate="print"/>
          <a:srcRect/>
          <a:stretch>
            <a:fillRect/>
          </a:stretch>
        </p:blipFill>
        <p:spPr bwMode="auto">
          <a:xfrm>
            <a:off x="3786182" y="4500570"/>
            <a:ext cx="3786214" cy="21431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lvl="0" algn="ctr"/>
            <a:r>
              <a:rPr lang="ar-SA" b="1" dirty="0" smtClean="0"/>
              <a:t>الإجراءات الواجب إتباعها بعد انتهاء الرحلة: </a:t>
            </a:r>
            <a:endParaRPr lang="ar-IQ" dirty="0"/>
          </a:p>
        </p:txBody>
      </p:sp>
      <p:sp>
        <p:nvSpPr>
          <p:cNvPr id="3" name="Content Placeholder 2"/>
          <p:cNvSpPr>
            <a:spLocks noGrp="1"/>
          </p:cNvSpPr>
          <p:nvPr>
            <p:ph idx="1"/>
          </p:nvPr>
        </p:nvSpPr>
        <p:spPr/>
        <p:txBody>
          <a:bodyPr/>
          <a:lstStyle/>
          <a:p>
            <a:r>
              <a:rPr lang="ar-SA" dirty="0" smtClean="0"/>
              <a:t> </a:t>
            </a:r>
            <a:r>
              <a:rPr lang="ar-SA" sz="4000" b="1" dirty="0" smtClean="0">
                <a:solidFill>
                  <a:srgbClr val="C00000"/>
                </a:solidFill>
              </a:rPr>
              <a:t>- دراسة كافة التقارير المقدمة من أفراد الوحدة وتقديم الجوائز للبارزين. </a:t>
            </a:r>
            <a:endParaRPr lang="en-US" sz="4000" b="1" dirty="0" smtClean="0">
              <a:solidFill>
                <a:srgbClr val="C00000"/>
              </a:solidFill>
            </a:endParaRPr>
          </a:p>
          <a:p>
            <a:r>
              <a:rPr lang="ar-SA" sz="4000" b="1" dirty="0" smtClean="0">
                <a:solidFill>
                  <a:srgbClr val="C00000"/>
                </a:solidFill>
              </a:rPr>
              <a:t> - دراسة الإيجابيات والسلبيات. </a:t>
            </a:r>
            <a:endParaRPr lang="en-US" sz="4000" b="1" dirty="0" smtClean="0">
              <a:solidFill>
                <a:srgbClr val="C00000"/>
              </a:solidFill>
            </a:endParaRPr>
          </a:p>
          <a:p>
            <a:r>
              <a:rPr lang="ar-SA" sz="4000" b="1" dirty="0" smtClean="0">
                <a:solidFill>
                  <a:srgbClr val="C00000"/>
                </a:solidFill>
              </a:rPr>
              <a:t> - تقديم تقرير شامل يسلم للقيادة.</a:t>
            </a:r>
            <a:endParaRPr lang="en-US" sz="4000" b="1" dirty="0" smtClean="0">
              <a:solidFill>
                <a:srgbClr val="C00000"/>
              </a:solidFill>
            </a:endParaRPr>
          </a:p>
          <a:p>
            <a:endParaRPr lang="ar-IQ" sz="40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fontScale="90000"/>
          </a:bodyPr>
          <a:lstStyle/>
          <a:p>
            <a:pPr lvl="0" algn="ctr"/>
            <a:r>
              <a:rPr lang="ar-SA" b="1" dirty="0" smtClean="0"/>
              <a:t>تقرير الرحلة </a:t>
            </a:r>
            <a:r>
              <a:rPr lang="ar-SA" b="1" dirty="0" smtClean="0"/>
              <a:t>الخلوية</a:t>
            </a:r>
            <a:endParaRPr lang="ar-IQ" dirty="0"/>
          </a:p>
        </p:txBody>
      </p:sp>
      <p:sp>
        <p:nvSpPr>
          <p:cNvPr id="3" name="Content Placeholder 2"/>
          <p:cNvSpPr>
            <a:spLocks noGrp="1"/>
          </p:cNvSpPr>
          <p:nvPr>
            <p:ph idx="1"/>
          </p:nvPr>
        </p:nvSpPr>
        <p:spPr>
          <a:xfrm>
            <a:off x="457200" y="1428736"/>
            <a:ext cx="8229600" cy="4895864"/>
          </a:xfrm>
        </p:spPr>
        <p:txBody>
          <a:bodyPr>
            <a:normAutofit fontScale="85000" lnSpcReduction="20000"/>
          </a:bodyPr>
          <a:lstStyle/>
          <a:p>
            <a:r>
              <a:rPr lang="ar-SA" dirty="0" smtClean="0"/>
              <a:t>ويجب أن يشتمل التقرير على النقاط التالية:</a:t>
            </a:r>
            <a:endParaRPr lang="en-US" dirty="0" smtClean="0"/>
          </a:p>
          <a:p>
            <a:r>
              <a:rPr lang="ar-SA" dirty="0" smtClean="0"/>
              <a:t>- اسم الطليعة، وعدد وأسماء الأفراد، ومهام كل فرد.</a:t>
            </a:r>
            <a:endParaRPr lang="en-US" dirty="0" smtClean="0"/>
          </a:p>
          <a:p>
            <a:r>
              <a:rPr lang="ar-SA" dirty="0" smtClean="0"/>
              <a:t>- المدة التي قضتاها الطليعة في الطريق وتحديد أماكن الوقوف.</a:t>
            </a:r>
            <a:endParaRPr lang="en-US" dirty="0" smtClean="0"/>
          </a:p>
          <a:p>
            <a:r>
              <a:rPr lang="ar-SA" dirty="0" smtClean="0"/>
              <a:t>- المسافة التي قطعتها الطليعة أثناء الرحلة.</a:t>
            </a:r>
            <a:endParaRPr lang="en-US" dirty="0" smtClean="0"/>
          </a:p>
          <a:p>
            <a:r>
              <a:rPr lang="ar-SA" dirty="0" smtClean="0"/>
              <a:t>- المشاهدات التي سجلت في الطريق وتشمل المعالم الطبيعية كالجبال والأنهار، الأماكن الأثرية، المزارع والمباني، أحداث شاهدها في الطريق.</a:t>
            </a:r>
            <a:endParaRPr lang="en-US" dirty="0" smtClean="0"/>
          </a:p>
          <a:p>
            <a:r>
              <a:rPr lang="ar-SA" dirty="0" smtClean="0"/>
              <a:t>- دراسة البيئة من نباتات، وحيوانات، وصخور، وطيور... الخ </a:t>
            </a:r>
            <a:endParaRPr lang="en-US" dirty="0" smtClean="0"/>
          </a:p>
          <a:p>
            <a:r>
              <a:rPr lang="ar-SA" dirty="0" smtClean="0"/>
              <a:t>- دراسة الأحوال الجوية من السحب والرياح والحرارة والأمطار والرطوبة والغبار..الخ</a:t>
            </a:r>
            <a:endParaRPr lang="en-US" dirty="0" smtClean="0"/>
          </a:p>
          <a:p>
            <a:r>
              <a:rPr lang="ar-SA" dirty="0" smtClean="0"/>
              <a:t>- رسم مفصل لخط سير الرحلة، كما يمكن تزويد التقرير بالصور الفوتغرافية، ولرسم الخريطة لابد أن يبدأ من أسفل الورقة.</a:t>
            </a:r>
            <a:endParaRPr lang="en-US" dirty="0" smtClean="0"/>
          </a:p>
          <a:p>
            <a:r>
              <a:rPr lang="ar-SA" dirty="0" smtClean="0"/>
              <a:t>- الانطباعات العامة عن الرحلة وما فيها من سلبيات أو ايجابيات.</a:t>
            </a:r>
            <a:endParaRPr lang="en-US" dirty="0" smtClean="0"/>
          </a:p>
          <a:p>
            <a:r>
              <a:rPr lang="ar-SA" dirty="0" smtClean="0"/>
              <a:t>- أي ملاحظات أو مستجدات أخرى طارئة كمرض أو إصابة أحد الأفراد، أو ملاحظات أخرى على الأفراد، أو تعاون جهات خارجية كرجال الأمن ونحوه.</a:t>
            </a:r>
            <a:endParaRPr lang="en-US" dirty="0" smtClean="0"/>
          </a:p>
          <a:p>
            <a:r>
              <a:rPr lang="ar-SA" dirty="0" smtClean="0"/>
              <a:t>- اسم وتوقيع معد التقرير.</a:t>
            </a:r>
            <a:endParaRPr lang="en-US" dirty="0" smtClean="0"/>
          </a:p>
          <a:p>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pPr algn="ctr"/>
            <a:r>
              <a:rPr lang="ar-IQ" b="1" dirty="0" smtClean="0"/>
              <a:t>الرحلات الخلوية</a:t>
            </a:r>
            <a:endParaRPr lang="en-US" dirty="0"/>
          </a:p>
        </p:txBody>
      </p:sp>
      <p:sp>
        <p:nvSpPr>
          <p:cNvPr id="3" name="Content Placeholder 2"/>
          <p:cNvSpPr>
            <a:spLocks noGrp="1"/>
          </p:cNvSpPr>
          <p:nvPr>
            <p:ph idx="1"/>
          </p:nvPr>
        </p:nvSpPr>
        <p:spPr>
          <a:xfrm>
            <a:off x="457200" y="1571612"/>
            <a:ext cx="8229600" cy="4752988"/>
          </a:xfrm>
        </p:spPr>
        <p:txBody>
          <a:bodyPr>
            <a:normAutofit fontScale="85000" lnSpcReduction="10000"/>
          </a:bodyPr>
          <a:lstStyle/>
          <a:p>
            <a:pPr algn="just"/>
            <a:r>
              <a:rPr lang="ar-SA" b="1" dirty="0" smtClean="0">
                <a:solidFill>
                  <a:srgbClr val="FF0000"/>
                </a:solidFill>
              </a:rPr>
              <a:t> </a:t>
            </a:r>
            <a:r>
              <a:rPr lang="ar-SA" sz="4400" b="1" dirty="0" smtClean="0">
                <a:solidFill>
                  <a:srgbClr val="FF0000"/>
                </a:solidFill>
              </a:rPr>
              <a:t> لقد تطرقنا في الفصل السابق إلى موضوع الرحلات الخلوية وقلنا أن من ابرز  البرامج الكشفية هي الرحلات الخلوية لما تهدف إلى تعلم الكشاف التحمل والصبر والاعتماد على النفس وتطوير القدرات البدنية والنفسية واكتساب الخبرات العلمية والمهارات الكشفية فضلا عن الترويح والاستجمام. ومن خلال تلك الرحلات يتم التعرف على المعالم والتضاريس الجغرافية والمعالم الأثرية والثقافية والاجتماعية.</a:t>
            </a:r>
            <a:endParaRPr lang="ar-IQ" sz="44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fontScale="90000"/>
          </a:bodyPr>
          <a:lstStyle/>
          <a:p>
            <a:r>
              <a:rPr lang="ar-IQ" b="1" dirty="0" smtClean="0">
                <a:solidFill>
                  <a:srgbClr val="C00000"/>
                </a:solidFill>
              </a:rPr>
              <a:t>الأدوات والمعدات الشخصية للرحلات الكشفية:  </a:t>
            </a:r>
            <a:endParaRPr lang="en-US" b="1" dirty="0" smtClean="0">
              <a:solidFill>
                <a:srgbClr val="C00000"/>
              </a:solidFill>
            </a:endParaRPr>
          </a:p>
        </p:txBody>
      </p:sp>
      <p:sp>
        <p:nvSpPr>
          <p:cNvPr id="3" name="Content Placeholder 2"/>
          <p:cNvSpPr>
            <a:spLocks noGrp="1"/>
          </p:cNvSpPr>
          <p:nvPr>
            <p:ph idx="1"/>
          </p:nvPr>
        </p:nvSpPr>
        <p:spPr>
          <a:xfrm>
            <a:off x="457200" y="1357298"/>
            <a:ext cx="8229600" cy="4967302"/>
          </a:xfrm>
        </p:spPr>
        <p:txBody>
          <a:bodyPr>
            <a:normAutofit/>
          </a:bodyPr>
          <a:lstStyle/>
          <a:p>
            <a:pPr algn="just"/>
            <a:r>
              <a:rPr lang="ar-SA" sz="3200" b="1" dirty="0" smtClean="0">
                <a:solidFill>
                  <a:srgbClr val="C00000"/>
                </a:solidFill>
              </a:rPr>
              <a:t>يجب </a:t>
            </a:r>
            <a:r>
              <a:rPr lang="ar-SA" sz="3200" b="1" dirty="0" smtClean="0">
                <a:solidFill>
                  <a:srgbClr val="C00000"/>
                </a:solidFill>
              </a:rPr>
              <a:t>أن تكون المعدات والأدوات المطلوبة للرحلة الخلوية سهلة الحمل خفيفة الوزن (لأنك سوف تقوم بحملها على ظهرك)، ويستحسن حمل أقل ما يمكن من الأدوات العملية والمصنعة للرحلات الخلوية (تكون خفة الوزن، وأهمية الاستعمال)، ويتم معرفة ذلك بالممارسة وكثرة الرحلات، وسؤال أهل الخبرة، ويعتمد حجم وعدد هذه الأدوات على مدة الرحلة وظروفها خصوصاً فيما يخص عدد ونوعية الملابس.</a:t>
            </a:r>
            <a:endParaRPr lang="en-US" sz="3200" b="1" dirty="0" smtClean="0">
              <a:solidFill>
                <a:srgbClr val="C00000"/>
              </a:solidFill>
            </a:endParaRPr>
          </a:p>
          <a:p>
            <a:pPr algn="just"/>
            <a:r>
              <a:rPr lang="ar-SA" sz="3200" b="1" dirty="0" smtClean="0">
                <a:solidFill>
                  <a:srgbClr val="C00000"/>
                </a:solidFill>
              </a:rPr>
              <a:t> عند الاستعداد للرحلة يجب تهيئة المواد والمعدات التالية:</a:t>
            </a:r>
            <a:endParaRPr lang="en-US" sz="3200"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SA" b="1" dirty="0" smtClean="0"/>
              <a:t>1. معدات المخيم</a:t>
            </a:r>
            <a:r>
              <a:rPr lang="ar-SA" b="1" dirty="0" smtClean="0"/>
              <a:t>:</a:t>
            </a:r>
            <a:endParaRPr lang="ar-IQ" dirty="0"/>
          </a:p>
        </p:txBody>
      </p:sp>
      <p:sp>
        <p:nvSpPr>
          <p:cNvPr id="3" name="Content Placeholder 2"/>
          <p:cNvSpPr>
            <a:spLocks noGrp="1"/>
          </p:cNvSpPr>
          <p:nvPr>
            <p:ph idx="1"/>
          </p:nvPr>
        </p:nvSpPr>
        <p:spPr>
          <a:xfrm>
            <a:off x="214282" y="1428736"/>
            <a:ext cx="8643998" cy="5214974"/>
          </a:xfrm>
        </p:spPr>
        <p:txBody>
          <a:bodyPr>
            <a:normAutofit lnSpcReduction="10000"/>
          </a:bodyPr>
          <a:lstStyle/>
          <a:p>
            <a:pPr lvl="0" algn="just">
              <a:buNone/>
            </a:pPr>
            <a:r>
              <a:rPr lang="ar-IQ" b="1" dirty="0" smtClean="0">
                <a:solidFill>
                  <a:srgbClr val="C00000"/>
                </a:solidFill>
              </a:rPr>
              <a:t>    </a:t>
            </a:r>
            <a:r>
              <a:rPr lang="ar-SA" b="1" dirty="0" smtClean="0">
                <a:solidFill>
                  <a:srgbClr val="C00000"/>
                </a:solidFill>
              </a:rPr>
              <a:t>لإقامة </a:t>
            </a:r>
            <a:r>
              <a:rPr lang="ar-SA" b="1" dirty="0" smtClean="0">
                <a:solidFill>
                  <a:srgbClr val="C00000"/>
                </a:solidFill>
              </a:rPr>
              <a:t>مخيم في الخلاء يجب توفير المعدات التالية كحد أدنى، ويمكن إضافة معدات أخرى إليها أو حذف بعض منها حسب نوع ومدة المخيم الذي تريد إقامته. والمعدات اللازمة للمخيم </a:t>
            </a:r>
            <a:r>
              <a:rPr lang="ar-SA" b="1" dirty="0" smtClean="0">
                <a:solidFill>
                  <a:srgbClr val="C00000"/>
                </a:solidFill>
              </a:rPr>
              <a:t>هي:</a:t>
            </a:r>
            <a:endParaRPr lang="ar-IQ" b="1" dirty="0" smtClean="0">
              <a:solidFill>
                <a:srgbClr val="C00000"/>
              </a:solidFill>
            </a:endParaRPr>
          </a:p>
          <a:p>
            <a:pPr lvl="0" algn="just"/>
            <a:r>
              <a:rPr lang="ar-SA" b="1" dirty="0" smtClean="0">
                <a:solidFill>
                  <a:srgbClr val="C00000"/>
                </a:solidFill>
              </a:rPr>
              <a:t>معدات </a:t>
            </a:r>
            <a:r>
              <a:rPr lang="ar-SA" b="1" dirty="0" smtClean="0">
                <a:solidFill>
                  <a:srgbClr val="C00000"/>
                </a:solidFill>
              </a:rPr>
              <a:t>السيارة</a:t>
            </a:r>
            <a:r>
              <a:rPr lang="ar-SA" b="1" dirty="0" smtClean="0">
                <a:solidFill>
                  <a:srgbClr val="C00000"/>
                </a:solidFill>
              </a:rPr>
              <a:t>:</a:t>
            </a:r>
            <a:endParaRPr lang="ar-IQ" b="1" dirty="0" smtClean="0">
              <a:solidFill>
                <a:srgbClr val="C00000"/>
              </a:solidFill>
            </a:endParaRPr>
          </a:p>
          <a:p>
            <a:pPr lvl="0" algn="just"/>
            <a:r>
              <a:rPr lang="ar-SA" b="1" dirty="0" smtClean="0">
                <a:solidFill>
                  <a:srgbClr val="C00000"/>
                </a:solidFill>
              </a:rPr>
              <a:t>الأدوات </a:t>
            </a:r>
            <a:r>
              <a:rPr lang="ar-SA" b="1" dirty="0" smtClean="0">
                <a:solidFill>
                  <a:srgbClr val="C00000"/>
                </a:solidFill>
              </a:rPr>
              <a:t>الشخصية</a:t>
            </a:r>
            <a:r>
              <a:rPr lang="ar-SA" b="1" dirty="0" smtClean="0">
                <a:solidFill>
                  <a:srgbClr val="C00000"/>
                </a:solidFill>
              </a:rPr>
              <a:t>:</a:t>
            </a:r>
            <a:endParaRPr lang="ar-IQ" b="1" dirty="0" smtClean="0">
              <a:solidFill>
                <a:srgbClr val="C00000"/>
              </a:solidFill>
            </a:endParaRPr>
          </a:p>
          <a:p>
            <a:pPr>
              <a:buNone/>
            </a:pPr>
            <a:r>
              <a:rPr lang="ar-SA" b="1" dirty="0" smtClean="0">
                <a:solidFill>
                  <a:srgbClr val="C00000"/>
                </a:solidFill>
              </a:rPr>
              <a:t> ومن أهم الأدوات الشخصية التي ينبغي حملها في حقيبة الظهر الكشفية ما يلي:</a:t>
            </a:r>
            <a:endParaRPr lang="en-US" b="1" dirty="0" smtClean="0">
              <a:solidFill>
                <a:srgbClr val="C00000"/>
              </a:solidFill>
            </a:endParaRPr>
          </a:p>
          <a:p>
            <a:r>
              <a:rPr lang="ar-SA" b="1" dirty="0" smtClean="0">
                <a:solidFill>
                  <a:srgbClr val="C00000"/>
                </a:solidFill>
              </a:rPr>
              <a:t>اولا: معدات النوم: </a:t>
            </a:r>
            <a:endParaRPr lang="en-US" b="1" dirty="0" smtClean="0">
              <a:solidFill>
                <a:srgbClr val="C00000"/>
              </a:solidFill>
            </a:endParaRPr>
          </a:p>
          <a:p>
            <a:r>
              <a:rPr lang="ar-SA" b="1" dirty="0" smtClean="0">
                <a:solidFill>
                  <a:srgbClr val="C00000"/>
                </a:solidFill>
              </a:rPr>
              <a:t>- كيس نوم. </a:t>
            </a:r>
            <a:endParaRPr lang="en-US" b="1" dirty="0" smtClean="0">
              <a:solidFill>
                <a:srgbClr val="C00000"/>
              </a:solidFill>
            </a:endParaRPr>
          </a:p>
          <a:p>
            <a:r>
              <a:rPr lang="ar-SA" b="1" dirty="0" smtClean="0">
                <a:solidFill>
                  <a:srgbClr val="C00000"/>
                </a:solidFill>
              </a:rPr>
              <a:t>- شرشف.</a:t>
            </a:r>
            <a:endParaRPr lang="en-US" b="1" dirty="0" smtClean="0">
              <a:solidFill>
                <a:srgbClr val="C00000"/>
              </a:solidFill>
            </a:endParaRPr>
          </a:p>
          <a:p>
            <a:r>
              <a:rPr lang="ar-SA" b="1" dirty="0" smtClean="0">
                <a:solidFill>
                  <a:srgbClr val="C00000"/>
                </a:solidFill>
              </a:rPr>
              <a:t>- بطانية.                                                         </a:t>
            </a:r>
            <a:endParaRPr lang="en-US" b="1" dirty="0" smtClean="0">
              <a:solidFill>
                <a:srgbClr val="C00000"/>
              </a:solidFill>
            </a:endParaRPr>
          </a:p>
          <a:p>
            <a:r>
              <a:rPr lang="ar-SA" b="1" dirty="0" smtClean="0">
                <a:solidFill>
                  <a:srgbClr val="C00000"/>
                </a:solidFill>
              </a:rPr>
              <a:t>- وسادة.</a:t>
            </a:r>
            <a:endParaRPr lang="en-US" b="1" dirty="0" smtClean="0">
              <a:solidFill>
                <a:srgbClr val="C00000"/>
              </a:solidFill>
            </a:endParaRPr>
          </a:p>
          <a:p>
            <a:r>
              <a:rPr lang="ar-SA" b="1" dirty="0" smtClean="0">
                <a:solidFill>
                  <a:srgbClr val="C00000"/>
                </a:solidFill>
              </a:rPr>
              <a:t>- سجادة صغيرة.                       كيس نوم (كيس نوم)</a:t>
            </a:r>
            <a:endParaRPr lang="en-US" b="1" dirty="0" smtClean="0">
              <a:solidFill>
                <a:srgbClr val="C00000"/>
              </a:solidFill>
            </a:endParaRPr>
          </a:p>
          <a:p>
            <a:pPr algn="just"/>
            <a:endParaRPr lang="ar-IQ" b="1" dirty="0" smtClean="0">
              <a:solidFill>
                <a:srgbClr val="C00000"/>
              </a:solidFill>
            </a:endParaRPr>
          </a:p>
          <a:p>
            <a:pPr algn="just"/>
            <a:endParaRPr lang="ar-IQ" b="1" dirty="0">
              <a:solidFill>
                <a:srgbClr val="C00000"/>
              </a:solidFill>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1600" b="1" i="0" u="none" strike="noStrike" cap="none" normalizeH="0" baseline="0" smtClean="0">
                <a:ln>
                  <a:noFill/>
                </a:ln>
                <a:solidFill>
                  <a:srgbClr val="000000"/>
                </a:solidFill>
                <a:effectLst/>
                <a:latin typeface="Simplified Arabic" pitchFamily="18" charset="-78"/>
                <a:ea typeface="Times New Roman" pitchFamily="18" charset="0"/>
                <a:cs typeface="Simplified Arabic" pitchFamily="18" charset="-78"/>
              </a:rPr>
              <a:t>معدات السيارة:</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صورة 7"/>
          <p:cNvPicPr/>
          <p:nvPr/>
        </p:nvPicPr>
        <p:blipFill>
          <a:blip r:embed="rId2" cstate="print"/>
          <a:srcRect/>
          <a:stretch>
            <a:fillRect/>
          </a:stretch>
        </p:blipFill>
        <p:spPr bwMode="auto">
          <a:xfrm>
            <a:off x="1857356" y="4000504"/>
            <a:ext cx="3094691" cy="160169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rmAutofit fontScale="90000"/>
          </a:bodyPr>
          <a:lstStyle/>
          <a:p>
            <a:pPr algn="ctr"/>
            <a:r>
              <a:rPr lang="ar-SA" b="1" dirty="0" smtClean="0"/>
              <a:t>ثانيا: الملابس</a:t>
            </a:r>
            <a:r>
              <a:rPr lang="ar-SA" b="1" dirty="0" smtClean="0"/>
              <a:t>:</a:t>
            </a:r>
            <a:endParaRPr lang="ar-IQ" dirty="0"/>
          </a:p>
        </p:txBody>
      </p:sp>
      <p:sp>
        <p:nvSpPr>
          <p:cNvPr id="3" name="Content Placeholder 2"/>
          <p:cNvSpPr>
            <a:spLocks noGrp="1"/>
          </p:cNvSpPr>
          <p:nvPr>
            <p:ph idx="1"/>
          </p:nvPr>
        </p:nvSpPr>
        <p:spPr>
          <a:xfrm>
            <a:off x="214282" y="1214422"/>
            <a:ext cx="8472518" cy="5429288"/>
          </a:xfrm>
        </p:spPr>
        <p:txBody>
          <a:bodyPr>
            <a:normAutofit fontScale="92500" lnSpcReduction="10000"/>
          </a:bodyPr>
          <a:lstStyle/>
          <a:p>
            <a:r>
              <a:rPr lang="ar-SA" dirty="0" smtClean="0"/>
              <a:t> تعتبر الملابس على جانب كبير من الأهمية، فيجب ألا تكون ضيقة فتبعث حرارة في الجسم، ولا واسعة فضفاضة بحيث تعيق الحركة، ويجب أن تكون مناسبة لحالة الطقس المتوقعة، وبالنسبة للحذاء فيجب أن يكون مناسباً وإلا خسر الكشاف كل متعة الرحلة، ويجب أن يكون من النوع الصالح للسير على الأماكن</a:t>
            </a:r>
            <a:r>
              <a:rPr lang="ar-SA" b="1" dirty="0" smtClean="0"/>
              <a:t> </a:t>
            </a:r>
            <a:r>
              <a:rPr lang="ar-SA" dirty="0" smtClean="0"/>
              <a:t>الوعرة كالصخور، وكذلك يجب أن يكون متيناً لا ينفذ منه الماء.</a:t>
            </a:r>
            <a:endParaRPr lang="en-US" dirty="0" smtClean="0"/>
          </a:p>
          <a:p>
            <a:r>
              <a:rPr lang="ar-SA" b="1" dirty="0" smtClean="0"/>
              <a:t> </a:t>
            </a:r>
            <a:r>
              <a:rPr lang="ar-SA" dirty="0" smtClean="0"/>
              <a:t>ومن أهم الملابس</a:t>
            </a:r>
            <a:r>
              <a:rPr lang="ar-SA" b="1" dirty="0" smtClean="0"/>
              <a:t>:</a:t>
            </a:r>
            <a:r>
              <a:rPr lang="ar-SA" dirty="0" smtClean="0"/>
              <a:t> </a:t>
            </a:r>
            <a:endParaRPr lang="en-US" dirty="0" smtClean="0"/>
          </a:p>
          <a:p>
            <a:r>
              <a:rPr lang="ar-SA" dirty="0" smtClean="0"/>
              <a:t>- بدله كشفية + المنديل الكشفية </a:t>
            </a:r>
            <a:r>
              <a:rPr lang="ar-IQ" dirty="0" smtClean="0"/>
              <a:t>+ عقدة المنديل </a:t>
            </a:r>
            <a:r>
              <a:rPr lang="ar-SA" dirty="0" smtClean="0"/>
              <a:t>+ قبعة رأس + جوارب + حذاء مناسب.</a:t>
            </a:r>
            <a:endParaRPr lang="en-US" dirty="0" smtClean="0"/>
          </a:p>
          <a:p>
            <a:r>
              <a:rPr lang="ar-SA" dirty="0" smtClean="0"/>
              <a:t>- بدله رياضية + حذاء رياضي.</a:t>
            </a:r>
            <a:endParaRPr lang="en-US" dirty="0" smtClean="0"/>
          </a:p>
          <a:p>
            <a:r>
              <a:rPr lang="ar-SA" dirty="0" smtClean="0"/>
              <a:t>- ملابس سباحة + منشفة.</a:t>
            </a:r>
            <a:endParaRPr lang="en-US" dirty="0" smtClean="0"/>
          </a:p>
          <a:p>
            <a:r>
              <a:rPr lang="ar-SA" dirty="0" smtClean="0"/>
              <a:t>- ملابس داخلية. </a:t>
            </a:r>
            <a:endParaRPr lang="en-US" dirty="0" smtClean="0"/>
          </a:p>
          <a:p>
            <a:r>
              <a:rPr lang="ar-SA" dirty="0" smtClean="0"/>
              <a:t>- معطف مطر.</a:t>
            </a:r>
            <a:endParaRPr lang="en-US" dirty="0" smtClean="0"/>
          </a:p>
          <a:p>
            <a:r>
              <a:rPr lang="ar-SA" dirty="0" smtClean="0"/>
              <a:t>- قفازات. </a:t>
            </a:r>
            <a:endParaRPr lang="en-US" dirty="0" smtClean="0"/>
          </a:p>
          <a:p>
            <a:r>
              <a:rPr lang="ar-SA" dirty="0" smtClean="0"/>
              <a:t>- كيس لحفظ الملابس المتسخة.</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algn="ctr"/>
            <a:r>
              <a:rPr lang="ar-SA" b="1" dirty="0" smtClean="0"/>
              <a:t>ثالثا: أدوات النظافة</a:t>
            </a:r>
            <a:r>
              <a:rPr lang="ar-SA" b="1" dirty="0" smtClean="0"/>
              <a:t>:</a:t>
            </a:r>
            <a:endParaRPr lang="ar-IQ" dirty="0"/>
          </a:p>
        </p:txBody>
      </p:sp>
      <p:sp>
        <p:nvSpPr>
          <p:cNvPr id="3" name="Content Placeholder 2"/>
          <p:cNvSpPr>
            <a:spLocks noGrp="1"/>
          </p:cNvSpPr>
          <p:nvPr>
            <p:ph idx="1"/>
          </p:nvPr>
        </p:nvSpPr>
        <p:spPr>
          <a:xfrm>
            <a:off x="285720" y="1500174"/>
            <a:ext cx="8401080" cy="5143536"/>
          </a:xfrm>
        </p:spPr>
        <p:txBody>
          <a:bodyPr>
            <a:normAutofit lnSpcReduction="10000"/>
          </a:bodyPr>
          <a:lstStyle/>
          <a:p>
            <a:r>
              <a:rPr lang="ar-SA" dirty="0" smtClean="0"/>
              <a:t>- صابون (الأفضل استخدام صابون العلب السائل).</a:t>
            </a:r>
            <a:endParaRPr lang="en-US" dirty="0" smtClean="0"/>
          </a:p>
          <a:p>
            <a:r>
              <a:rPr lang="ar-SA" dirty="0" smtClean="0"/>
              <a:t>- معجون وفرشاة أسنان أو سواك. </a:t>
            </a:r>
            <a:endParaRPr lang="en-US" dirty="0" smtClean="0"/>
          </a:p>
          <a:p>
            <a:r>
              <a:rPr lang="ar-SA" dirty="0" smtClean="0"/>
              <a:t>- أدوات حلاقة + مرآة.</a:t>
            </a:r>
            <a:endParaRPr lang="en-US" dirty="0" smtClean="0"/>
          </a:p>
          <a:p>
            <a:r>
              <a:rPr lang="ar-SA" dirty="0" smtClean="0"/>
              <a:t>- فرشاة شعر. </a:t>
            </a:r>
            <a:endParaRPr lang="en-US" dirty="0" smtClean="0"/>
          </a:p>
          <a:p>
            <a:r>
              <a:rPr lang="ar-SA" dirty="0" smtClean="0"/>
              <a:t>- مقص أظافر.</a:t>
            </a:r>
            <a:endParaRPr lang="en-US" dirty="0" smtClean="0"/>
          </a:p>
          <a:p>
            <a:r>
              <a:rPr lang="ar-SA" dirty="0" smtClean="0"/>
              <a:t>-  عدة تنظيف الأحذية.</a:t>
            </a:r>
            <a:endParaRPr lang="en-US" dirty="0" smtClean="0"/>
          </a:p>
          <a:p>
            <a:r>
              <a:rPr lang="ar-SA" dirty="0" smtClean="0"/>
              <a:t>- مرطب شفاه. </a:t>
            </a:r>
            <a:endParaRPr lang="en-US" dirty="0" smtClean="0"/>
          </a:p>
          <a:p>
            <a:r>
              <a:rPr lang="ar-SA" dirty="0" smtClean="0"/>
              <a:t>- مزيل الروائح + عطر.</a:t>
            </a:r>
            <a:endParaRPr lang="en-US" dirty="0" smtClean="0"/>
          </a:p>
          <a:p>
            <a:r>
              <a:rPr lang="ar-SA" dirty="0" smtClean="0"/>
              <a:t>- كريمات للوقاية من أشعة الشمس.</a:t>
            </a:r>
            <a:endParaRPr lang="en-US" dirty="0" smtClean="0"/>
          </a:p>
          <a:p>
            <a:r>
              <a:rPr lang="ar-SA" dirty="0" smtClean="0"/>
              <a:t> وتحفظ جميع هذه الأدوات في كيس أو حقيبة صغيرة من البلاستيك أو النايلون.</a:t>
            </a:r>
            <a:endParaRPr lang="en-US" dirty="0" smtClean="0"/>
          </a:p>
          <a:p>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en-US" b="1" dirty="0" smtClean="0"/>
              <a:t> </a:t>
            </a:r>
            <a:r>
              <a:rPr lang="ar-SA" b="1" dirty="0" smtClean="0"/>
              <a:t>رابعا: أدوات الطعام</a:t>
            </a:r>
            <a:r>
              <a:rPr lang="ar-SA" b="1" dirty="0" smtClean="0"/>
              <a:t>:</a:t>
            </a:r>
            <a:endParaRPr lang="ar-IQ" dirty="0">
              <a:solidFill>
                <a:srgbClr val="C00000"/>
              </a:solidFill>
            </a:endParaRPr>
          </a:p>
        </p:txBody>
      </p:sp>
      <p:sp>
        <p:nvSpPr>
          <p:cNvPr id="3" name="Content Placeholder 2"/>
          <p:cNvSpPr>
            <a:spLocks noGrp="1"/>
          </p:cNvSpPr>
          <p:nvPr>
            <p:ph idx="1"/>
          </p:nvPr>
        </p:nvSpPr>
        <p:spPr>
          <a:xfrm>
            <a:off x="285720" y="1428736"/>
            <a:ext cx="8401080" cy="5214974"/>
          </a:xfrm>
        </p:spPr>
        <p:txBody>
          <a:bodyPr>
            <a:normAutofit fontScale="92500"/>
          </a:bodyPr>
          <a:lstStyle/>
          <a:p>
            <a:r>
              <a:rPr lang="ar-SA" dirty="0" smtClean="0"/>
              <a:t> يجب أن تكون أدوات الطعام مصنوعة من مادة لا تنكسر، وأن تكون من النوع الذي يتداخل في بعضه البعض حتى لا تأخذ حيزاً كبيراً من الحقيبة. ومن أهمها:</a:t>
            </a:r>
            <a:endParaRPr lang="en-US" dirty="0" smtClean="0"/>
          </a:p>
          <a:p>
            <a:r>
              <a:rPr lang="ar-SA" dirty="0" smtClean="0"/>
              <a:t>- صحن متوسط الحجم.</a:t>
            </a:r>
            <a:r>
              <a:rPr lang="ar-SA" b="1" dirty="0" smtClean="0"/>
              <a:t> </a:t>
            </a:r>
            <a:endParaRPr lang="en-US" dirty="0" smtClean="0"/>
          </a:p>
          <a:p>
            <a:r>
              <a:rPr lang="ar-SA" dirty="0" smtClean="0"/>
              <a:t>- صحن صغير الحجم. 	</a:t>
            </a:r>
            <a:endParaRPr lang="en-US" dirty="0" smtClean="0"/>
          </a:p>
          <a:p>
            <a:r>
              <a:rPr lang="ar-SA" dirty="0" smtClean="0"/>
              <a:t>- طباخ سفري. </a:t>
            </a:r>
            <a:endParaRPr lang="en-US" dirty="0" smtClean="0"/>
          </a:p>
          <a:p>
            <a:r>
              <a:rPr lang="ar-SA" dirty="0" smtClean="0"/>
              <a:t>- زبدية أو طاسة.</a:t>
            </a:r>
            <a:endParaRPr lang="en-US" dirty="0" smtClean="0"/>
          </a:p>
          <a:p>
            <a:r>
              <a:rPr lang="ar-SA" dirty="0" smtClean="0"/>
              <a:t>- قدح مسطر القعر ذو مقبض. </a:t>
            </a:r>
            <a:endParaRPr lang="en-US" dirty="0" smtClean="0"/>
          </a:p>
          <a:p>
            <a:r>
              <a:rPr lang="ar-SA" dirty="0" smtClean="0"/>
              <a:t>- كأس.</a:t>
            </a:r>
            <a:endParaRPr lang="en-US" dirty="0" smtClean="0"/>
          </a:p>
          <a:p>
            <a:r>
              <a:rPr lang="ar-SA" dirty="0" smtClean="0"/>
              <a:t>- سكين. </a:t>
            </a:r>
            <a:endParaRPr lang="en-US" dirty="0" smtClean="0"/>
          </a:p>
          <a:p>
            <a:r>
              <a:rPr lang="ar-SA" dirty="0" smtClean="0"/>
              <a:t>- ملعقة صغيرة وكبيرة.</a:t>
            </a:r>
            <a:endParaRPr lang="en-US" dirty="0" smtClean="0"/>
          </a:p>
          <a:p>
            <a:r>
              <a:rPr lang="ar-SA" dirty="0" smtClean="0"/>
              <a:t>- شوكة. </a:t>
            </a:r>
            <a:endParaRPr lang="en-US" dirty="0" smtClean="0"/>
          </a:p>
          <a:p>
            <a:r>
              <a:rPr lang="ar-SA" dirty="0" smtClean="0"/>
              <a:t>- قنينة ماء.</a:t>
            </a:r>
            <a:endParaRPr lang="ar-IQ" dirty="0"/>
          </a:p>
        </p:txBody>
      </p:sp>
      <p:pic>
        <p:nvPicPr>
          <p:cNvPr id="4" name="صورة 1"/>
          <p:cNvPicPr/>
          <p:nvPr/>
        </p:nvPicPr>
        <p:blipFill>
          <a:blip r:embed="rId2" cstate="print"/>
          <a:srcRect/>
          <a:stretch>
            <a:fillRect/>
          </a:stretch>
        </p:blipFill>
        <p:spPr bwMode="auto">
          <a:xfrm>
            <a:off x="500034" y="2428868"/>
            <a:ext cx="2102597" cy="1356659"/>
          </a:xfrm>
          <a:prstGeom prst="rect">
            <a:avLst/>
          </a:prstGeom>
          <a:noFill/>
          <a:ln w="9525">
            <a:noFill/>
            <a:miter lim="800000"/>
            <a:headEnd/>
            <a:tailEnd/>
          </a:ln>
        </p:spPr>
      </p:pic>
      <p:pic>
        <p:nvPicPr>
          <p:cNvPr id="5" name="صورة 5" descr="C:\Users\Hi-TECH\Pictures\SolidFuelStove.jpg"/>
          <p:cNvPicPr/>
          <p:nvPr/>
        </p:nvPicPr>
        <p:blipFill>
          <a:blip r:embed="rId3" cstate="print"/>
          <a:srcRect/>
          <a:stretch>
            <a:fillRect/>
          </a:stretch>
        </p:blipFill>
        <p:spPr bwMode="auto">
          <a:xfrm>
            <a:off x="2857488" y="2643182"/>
            <a:ext cx="2286016" cy="1285884"/>
          </a:xfrm>
          <a:prstGeom prst="rect">
            <a:avLst/>
          </a:prstGeom>
          <a:noFill/>
          <a:ln w="9525">
            <a:noFill/>
            <a:miter lim="800000"/>
            <a:headEnd/>
            <a:tailEnd/>
          </a:ln>
        </p:spPr>
      </p:pic>
      <p:pic>
        <p:nvPicPr>
          <p:cNvPr id="6" name="صورة 10"/>
          <p:cNvPicPr/>
          <p:nvPr/>
        </p:nvPicPr>
        <p:blipFill>
          <a:blip r:embed="rId4" cstate="print"/>
          <a:srcRect/>
          <a:stretch>
            <a:fillRect/>
          </a:stretch>
        </p:blipFill>
        <p:spPr bwMode="auto">
          <a:xfrm>
            <a:off x="428596" y="4000504"/>
            <a:ext cx="2000264" cy="164307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SA" b="1" dirty="0" smtClean="0"/>
              <a:t>سادسا: أدوات كشفية</a:t>
            </a:r>
            <a:r>
              <a:rPr lang="ar-SA" b="1" dirty="0" smtClean="0"/>
              <a:t>:</a:t>
            </a:r>
            <a:endParaRPr lang="ar-IQ" dirty="0"/>
          </a:p>
        </p:txBody>
      </p:sp>
      <p:sp>
        <p:nvSpPr>
          <p:cNvPr id="3" name="Content Placeholder 2"/>
          <p:cNvSpPr>
            <a:spLocks noGrp="1"/>
          </p:cNvSpPr>
          <p:nvPr>
            <p:ph idx="1"/>
          </p:nvPr>
        </p:nvSpPr>
        <p:spPr>
          <a:xfrm>
            <a:off x="5143504" y="1714488"/>
            <a:ext cx="3543296" cy="4857784"/>
          </a:xfrm>
        </p:spPr>
        <p:txBody>
          <a:bodyPr>
            <a:noAutofit/>
          </a:bodyPr>
          <a:lstStyle/>
          <a:p>
            <a:r>
              <a:rPr lang="ar-SA" sz="3600" dirty="0" smtClean="0"/>
              <a:t>- حقيبة ظهرية. </a:t>
            </a:r>
            <a:endParaRPr lang="en-US" sz="3600" dirty="0" smtClean="0"/>
          </a:p>
          <a:p>
            <a:r>
              <a:rPr lang="ar-SA" sz="3600" dirty="0" smtClean="0"/>
              <a:t>- مطواة أو سكين جيب. </a:t>
            </a:r>
            <a:endParaRPr lang="en-US" sz="3600" dirty="0" smtClean="0"/>
          </a:p>
          <a:p>
            <a:r>
              <a:rPr lang="ar-SA" sz="3600" dirty="0" smtClean="0"/>
              <a:t>- صافرة. </a:t>
            </a:r>
            <a:endParaRPr lang="en-US" sz="3600" dirty="0" smtClean="0"/>
          </a:p>
          <a:p>
            <a:r>
              <a:rPr lang="ar-SA" sz="3600" dirty="0" smtClean="0"/>
              <a:t>- بوصلة.</a:t>
            </a:r>
            <a:r>
              <a:rPr lang="ar-SA" sz="3600" b="1" dirty="0" smtClean="0"/>
              <a:t> </a:t>
            </a:r>
            <a:endParaRPr lang="en-US" sz="3600" dirty="0" smtClean="0"/>
          </a:p>
          <a:p>
            <a:r>
              <a:rPr lang="ar-SA" sz="3600" dirty="0" smtClean="0"/>
              <a:t>- هاتف جوال. </a:t>
            </a:r>
            <a:endParaRPr lang="en-US" sz="3600" dirty="0" smtClean="0"/>
          </a:p>
        </p:txBody>
      </p:sp>
      <p:sp>
        <p:nvSpPr>
          <p:cNvPr id="4" name="Rectangle 3"/>
          <p:cNvSpPr/>
          <p:nvPr/>
        </p:nvSpPr>
        <p:spPr>
          <a:xfrm>
            <a:off x="2857488" y="1643050"/>
            <a:ext cx="2928958" cy="3970318"/>
          </a:xfrm>
          <a:prstGeom prst="rect">
            <a:avLst/>
          </a:prstGeom>
        </p:spPr>
        <p:txBody>
          <a:bodyPr wrap="square">
            <a:spAutoFit/>
          </a:bodyPr>
          <a:lstStyle/>
          <a:p>
            <a:r>
              <a:rPr lang="ar-SA" sz="3600" dirty="0" smtClean="0"/>
              <a:t>- بلطة صغيرة. </a:t>
            </a:r>
            <a:endParaRPr lang="en-US" sz="3600" dirty="0" smtClean="0"/>
          </a:p>
          <a:p>
            <a:r>
              <a:rPr lang="ar-SA" sz="3600" dirty="0" smtClean="0"/>
              <a:t>- منظار.  </a:t>
            </a:r>
            <a:endParaRPr lang="en-US" sz="3600" dirty="0" smtClean="0"/>
          </a:p>
          <a:p>
            <a:r>
              <a:rPr lang="ar-SA" sz="3600" dirty="0" smtClean="0"/>
              <a:t>- خرائط.</a:t>
            </a:r>
            <a:endParaRPr lang="en-US" sz="3600" dirty="0" smtClean="0"/>
          </a:p>
          <a:p>
            <a:r>
              <a:rPr lang="ar-SA" sz="3600" dirty="0" smtClean="0"/>
              <a:t> - حقيبة إسعاف. </a:t>
            </a:r>
            <a:endParaRPr lang="en-US" sz="3600" dirty="0" smtClean="0"/>
          </a:p>
          <a:p>
            <a:r>
              <a:rPr lang="ar-SA" sz="3600" dirty="0" smtClean="0"/>
              <a:t>- جهاز </a:t>
            </a:r>
            <a:r>
              <a:rPr lang="en-US" sz="3600" dirty="0" smtClean="0"/>
              <a:t>GPS</a:t>
            </a:r>
            <a:r>
              <a:rPr lang="ar-SA" sz="3600" dirty="0" smtClean="0"/>
              <a:t>.</a:t>
            </a:r>
            <a:endParaRPr lang="en-US" sz="3600" dirty="0" smtClean="0"/>
          </a:p>
          <a:p>
            <a:r>
              <a:rPr lang="ar-SA" sz="3600" dirty="0" smtClean="0"/>
              <a:t>- ربطة حبال.</a:t>
            </a:r>
            <a:endParaRPr lang="en-US" sz="3600" dirty="0" smtClean="0"/>
          </a:p>
          <a:p>
            <a:r>
              <a:rPr lang="ar-SA" sz="3600" dirty="0" smtClean="0"/>
              <a:t> </a:t>
            </a:r>
            <a:endParaRPr lang="en-US" sz="3600" dirty="0" smtClean="0"/>
          </a:p>
        </p:txBody>
      </p:sp>
      <p:sp>
        <p:nvSpPr>
          <p:cNvPr id="5" name="Rectangle 4"/>
          <p:cNvSpPr/>
          <p:nvPr/>
        </p:nvSpPr>
        <p:spPr>
          <a:xfrm>
            <a:off x="142844" y="1643050"/>
            <a:ext cx="2714644" cy="2862322"/>
          </a:xfrm>
          <a:prstGeom prst="rect">
            <a:avLst/>
          </a:prstGeom>
        </p:spPr>
        <p:txBody>
          <a:bodyPr wrap="square">
            <a:spAutoFit/>
          </a:bodyPr>
          <a:lstStyle/>
          <a:p>
            <a:r>
              <a:rPr lang="ar-SA" sz="3600" dirty="0" smtClean="0"/>
              <a:t>- زمزمية. </a:t>
            </a:r>
            <a:endParaRPr lang="en-US" sz="3600" dirty="0" smtClean="0"/>
          </a:p>
          <a:p>
            <a:pPr>
              <a:buFontTx/>
              <a:buChar char="-"/>
            </a:pPr>
            <a:r>
              <a:rPr lang="ar-SA" sz="3600" dirty="0" smtClean="0"/>
              <a:t>عصا كشفية.</a:t>
            </a:r>
            <a:endParaRPr lang="ar-IQ" sz="3600" dirty="0" smtClean="0"/>
          </a:p>
          <a:p>
            <a:pPr>
              <a:buFontTx/>
              <a:buChar char="-"/>
            </a:pPr>
            <a:r>
              <a:rPr lang="ar-SA" sz="3600" dirty="0" smtClean="0"/>
              <a:t>- نقود شخصية.</a:t>
            </a:r>
            <a:endParaRPr lang="ar-IQ" sz="3600" dirty="0" smtClean="0"/>
          </a:p>
          <a:p>
            <a:pPr>
              <a:buFontTx/>
              <a:buChar char="-"/>
            </a:pPr>
            <a:r>
              <a:rPr lang="ar-SA" sz="3600" dirty="0" smtClean="0"/>
              <a:t>خيمة شخصية.</a:t>
            </a:r>
            <a:endParaRPr lang="en-US" sz="3600" dirty="0" smtClean="0"/>
          </a:p>
          <a:p>
            <a:pPr>
              <a:buFontTx/>
              <a:buChar char="-"/>
            </a:pPr>
            <a:endParaRPr lang="en-US" sz="3600" dirty="0" smtClean="0"/>
          </a:p>
        </p:txBody>
      </p:sp>
      <p:pic>
        <p:nvPicPr>
          <p:cNvPr id="6" name="صورة 7"/>
          <p:cNvPicPr/>
          <p:nvPr/>
        </p:nvPicPr>
        <p:blipFill>
          <a:blip r:embed="rId3" cstate="print"/>
          <a:srcRect/>
          <a:stretch>
            <a:fillRect/>
          </a:stretch>
        </p:blipFill>
        <p:spPr bwMode="auto">
          <a:xfrm>
            <a:off x="500034" y="3929066"/>
            <a:ext cx="2347632" cy="1464235"/>
          </a:xfrm>
          <a:prstGeom prst="rect">
            <a:avLst/>
          </a:prstGeom>
          <a:noFill/>
          <a:ln w="9525">
            <a:noFill/>
            <a:miter lim="800000"/>
            <a:headEnd/>
            <a:tailEnd/>
          </a:ln>
        </p:spPr>
      </p:pic>
      <p:pic>
        <p:nvPicPr>
          <p:cNvPr id="7" name="صورة 10" descr="http://scout-magazine.onlyscout.com/images-scout/scout-camp-bag/camo-canteen-cover.gif"/>
          <p:cNvPicPr/>
          <p:nvPr/>
        </p:nvPicPr>
        <p:blipFill>
          <a:blip r:embed="rId4" cstate="print"/>
          <a:srcRect/>
          <a:stretch>
            <a:fillRect/>
          </a:stretch>
        </p:blipFill>
        <p:spPr bwMode="auto">
          <a:xfrm>
            <a:off x="3143240" y="4929198"/>
            <a:ext cx="1643074" cy="1714512"/>
          </a:xfrm>
          <a:prstGeom prst="rect">
            <a:avLst/>
          </a:prstGeom>
          <a:noFill/>
          <a:ln w="9525">
            <a:noFill/>
            <a:miter lim="800000"/>
            <a:headEnd/>
            <a:tailEnd/>
          </a:ln>
        </p:spPr>
      </p:pic>
      <p:pic>
        <p:nvPicPr>
          <p:cNvPr id="8" name="صورة 3" descr="F:\موسوعة التربية الكشفية الحديثة\موسوعة التربية الكشفية الحديثة\صور التخييم\fotoe\828941_t.jpg"/>
          <p:cNvPicPr/>
          <p:nvPr/>
        </p:nvPicPr>
        <p:blipFill>
          <a:blip r:embed="rId5" cstate="print"/>
          <a:srcRect/>
          <a:stretch>
            <a:fillRect/>
          </a:stretch>
        </p:blipFill>
        <p:spPr bwMode="auto">
          <a:xfrm>
            <a:off x="5786446" y="5500702"/>
            <a:ext cx="973044" cy="113553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SA" b="1" dirty="0" smtClean="0"/>
              <a:t>سابعا: أدوات أخرى</a:t>
            </a:r>
            <a:r>
              <a:rPr lang="ar-SA" b="1" dirty="0" smtClean="0"/>
              <a:t>:</a:t>
            </a:r>
            <a:endParaRPr lang="ar-IQ" dirty="0"/>
          </a:p>
        </p:txBody>
      </p:sp>
      <p:sp>
        <p:nvSpPr>
          <p:cNvPr id="3" name="Content Placeholder 2"/>
          <p:cNvSpPr>
            <a:spLocks noGrp="1"/>
          </p:cNvSpPr>
          <p:nvPr>
            <p:ph idx="1"/>
          </p:nvPr>
        </p:nvSpPr>
        <p:spPr>
          <a:xfrm>
            <a:off x="457200" y="1500174"/>
            <a:ext cx="8229600" cy="5072098"/>
          </a:xfrm>
        </p:spPr>
        <p:txBody>
          <a:bodyPr>
            <a:normAutofit fontScale="92500" lnSpcReduction="10000"/>
          </a:bodyPr>
          <a:lstStyle/>
          <a:p>
            <a:r>
              <a:rPr lang="ar-SA" dirty="0" smtClean="0"/>
              <a:t>- ساعة يدوية. </a:t>
            </a:r>
            <a:endParaRPr lang="en-US" dirty="0" smtClean="0"/>
          </a:p>
          <a:p>
            <a:r>
              <a:rPr lang="ar-SA" dirty="0" smtClean="0"/>
              <a:t>- علبة محارم.</a:t>
            </a:r>
            <a:endParaRPr lang="en-US" dirty="0" smtClean="0"/>
          </a:p>
          <a:p>
            <a:r>
              <a:rPr lang="ar-SA" dirty="0" smtClean="0"/>
              <a:t>- أدوات خياطة. </a:t>
            </a:r>
            <a:endParaRPr lang="en-US" dirty="0" smtClean="0"/>
          </a:p>
          <a:p>
            <a:r>
              <a:rPr lang="ar-SA" dirty="0" smtClean="0"/>
              <a:t>- دفتر وأقلام. </a:t>
            </a:r>
            <a:endParaRPr lang="en-US" dirty="0" smtClean="0"/>
          </a:p>
          <a:p>
            <a:r>
              <a:rPr lang="ar-SA" dirty="0" smtClean="0"/>
              <a:t>- آلة تصوير. </a:t>
            </a:r>
            <a:endParaRPr lang="en-US" dirty="0" smtClean="0"/>
          </a:p>
          <a:p>
            <a:r>
              <a:rPr lang="ar-SA" dirty="0" smtClean="0"/>
              <a:t>- شمعة, مصباح يدوي او زيتي (فانوص) + كبريت أو ولاعة.</a:t>
            </a:r>
            <a:endParaRPr lang="en-US" dirty="0" smtClean="0"/>
          </a:p>
          <a:p>
            <a:r>
              <a:rPr lang="ar-SA" dirty="0" smtClean="0"/>
              <a:t> - كيس نفايات. </a:t>
            </a:r>
            <a:endParaRPr lang="en-US" dirty="0" smtClean="0"/>
          </a:p>
          <a:p>
            <a:r>
              <a:rPr lang="ar-SA" dirty="0" smtClean="0"/>
              <a:t>- مسجل وأشرطة.</a:t>
            </a:r>
            <a:endParaRPr lang="en-US" dirty="0" smtClean="0"/>
          </a:p>
          <a:p>
            <a:r>
              <a:rPr lang="ar-SA" dirty="0" smtClean="0"/>
              <a:t>- كتب للمطالعة. </a:t>
            </a:r>
            <a:endParaRPr lang="en-US" dirty="0" smtClean="0"/>
          </a:p>
          <a:p>
            <a:r>
              <a:rPr lang="ar-SA" dirty="0" smtClean="0"/>
              <a:t>- نظارة طبية أو شمسية. </a:t>
            </a:r>
            <a:endParaRPr lang="en-US" dirty="0" smtClean="0"/>
          </a:p>
          <a:p>
            <a:r>
              <a:rPr lang="ar-SA" dirty="0" smtClean="0"/>
              <a:t>- واقي ومعالج للحشرات.</a:t>
            </a:r>
            <a:endParaRPr lang="en-US" dirty="0" smtClean="0"/>
          </a:p>
          <a:p>
            <a:r>
              <a:rPr lang="ar-SA" dirty="0" smtClean="0"/>
              <a:t>- أكياس بلاستيك صغيرة لجمع أشياء أو عينات متنوعة</a:t>
            </a:r>
            <a:r>
              <a:rPr lang="ar-SA" dirty="0" smtClean="0"/>
              <a:t>.</a:t>
            </a:r>
            <a:endParaRPr lang="en-US" dirty="0" smtClean="0"/>
          </a:p>
        </p:txBody>
      </p:sp>
      <p:pic>
        <p:nvPicPr>
          <p:cNvPr id="4" name="صورة 12"/>
          <p:cNvPicPr/>
          <p:nvPr/>
        </p:nvPicPr>
        <p:blipFill>
          <a:blip r:embed="rId2" cstate="print"/>
          <a:srcRect/>
          <a:stretch>
            <a:fillRect/>
          </a:stretch>
        </p:blipFill>
        <p:spPr bwMode="auto">
          <a:xfrm>
            <a:off x="1071538" y="1071546"/>
            <a:ext cx="2214578" cy="228601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rmAutofit fontScale="90000"/>
          </a:bodyPr>
          <a:lstStyle/>
          <a:p>
            <a:pPr algn="ctr"/>
            <a:r>
              <a:rPr lang="ar-SA" b="1" dirty="0" smtClean="0"/>
              <a:t>2. إقامة المخيم اثناء الرحلات الخلوية:	</a:t>
            </a:r>
            <a:endParaRPr lang="ar-IQ" dirty="0"/>
          </a:p>
        </p:txBody>
      </p:sp>
      <p:sp>
        <p:nvSpPr>
          <p:cNvPr id="3" name="Content Placeholder 2"/>
          <p:cNvSpPr>
            <a:spLocks noGrp="1"/>
          </p:cNvSpPr>
          <p:nvPr>
            <p:ph idx="1"/>
          </p:nvPr>
        </p:nvSpPr>
        <p:spPr>
          <a:xfrm>
            <a:off x="457200" y="1285860"/>
            <a:ext cx="8229600" cy="5357850"/>
          </a:xfrm>
        </p:spPr>
        <p:txBody>
          <a:bodyPr>
            <a:normAutofit/>
          </a:bodyPr>
          <a:lstStyle/>
          <a:p>
            <a:r>
              <a:rPr lang="ar-SA" dirty="0" smtClean="0"/>
              <a:t>عند إقامة المخيم يجب اختيار المكان بعناية، وأفضل مكان لذلك هو الأرض الرملية المنبسطة التي تكون في وضع يحميها من الرياح، وتأكد من أن الخيمة مثبتة بشكل</a:t>
            </a:r>
            <a:r>
              <a:rPr lang="ar-SA" b="1" dirty="0" smtClean="0"/>
              <a:t> </a:t>
            </a:r>
            <a:r>
              <a:rPr lang="ar-SA" dirty="0" smtClean="0"/>
              <a:t>جيد وأن مدخلها في الاتجاه المعاكس للريح، كما يجب تجنب التخييم في المواقع التالية:</a:t>
            </a:r>
            <a:endParaRPr lang="en-US" dirty="0" smtClean="0"/>
          </a:p>
          <a:p>
            <a:r>
              <a:rPr lang="ar-SA" dirty="0" smtClean="0"/>
              <a:t>- الأماكن المجاورة للطرق.</a:t>
            </a:r>
            <a:endParaRPr lang="en-US" dirty="0" smtClean="0"/>
          </a:p>
          <a:p>
            <a:r>
              <a:rPr lang="ar-SA" dirty="0" smtClean="0"/>
              <a:t>- الأماكن التي بها الكثير من الحفر.</a:t>
            </a:r>
            <a:endParaRPr lang="en-US" dirty="0" smtClean="0"/>
          </a:p>
          <a:p>
            <a:r>
              <a:rPr lang="ar-SA" dirty="0" smtClean="0"/>
              <a:t>- الأماكن المجاورة لأبراج الكهرباء.</a:t>
            </a:r>
            <a:endParaRPr lang="en-US" dirty="0" smtClean="0"/>
          </a:p>
          <a:p>
            <a:r>
              <a:rPr lang="ar-SA" dirty="0" smtClean="0"/>
              <a:t>- الأماكن المجاورة لبرك المياه (مناطق توالد البعوض).</a:t>
            </a:r>
            <a:endParaRPr lang="en-US" dirty="0" smtClean="0"/>
          </a:p>
          <a:p>
            <a:r>
              <a:rPr lang="ar-SA" dirty="0" smtClean="0"/>
              <a:t>- الأودية الجافة ومجاري السيول والأمطار، مهما بعدت لاحتمال حدوث السيول بشكل مفاجئ.</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724648"/>
          </a:xfrm>
        </p:spPr>
        <p:txBody>
          <a:bodyPr>
            <a:normAutofit fontScale="90000"/>
          </a:bodyPr>
          <a:lstStyle/>
          <a:p>
            <a:pPr algn="ctr"/>
            <a:r>
              <a:rPr lang="ar-IQ" b="1" dirty="0" smtClean="0"/>
              <a:t>المـــــــأوى</a:t>
            </a:r>
            <a:endParaRPr lang="ar-IQ" b="1" dirty="0"/>
          </a:p>
        </p:txBody>
      </p:sp>
      <p:sp>
        <p:nvSpPr>
          <p:cNvPr id="3" name="Content Placeholder 2"/>
          <p:cNvSpPr>
            <a:spLocks noGrp="1"/>
          </p:cNvSpPr>
          <p:nvPr>
            <p:ph idx="1"/>
          </p:nvPr>
        </p:nvSpPr>
        <p:spPr>
          <a:xfrm>
            <a:off x="500034" y="1357298"/>
            <a:ext cx="8229600" cy="5214974"/>
          </a:xfrm>
        </p:spPr>
        <p:txBody>
          <a:bodyPr>
            <a:noAutofit/>
          </a:bodyPr>
          <a:lstStyle/>
          <a:p>
            <a:pPr algn="just"/>
            <a:r>
              <a:rPr lang="ar-SA" sz="3200" dirty="0" smtClean="0"/>
              <a:t>يحمي المأوى من الشمس والرياح و الأمطار والثلوج ودرجات الحرارة العالية والباردة والحشرات. كما أنه يرفع معنوية البقاء لدي الإنسان. وفي بعض الأحوال قد تسبق أهمية المأوى تأمين الغذاء والماء, فمثلا التعرض المتواصل للبرد قد يؤدي إلى الضعف والانتهاك ومن ثم يؤدي إلى إجهاد شديد وبالتالي قد يصل إلى عدم الرغبة في البقاء (نظرة سلبية). ومن أهم الأخطاء التي قد تحصل في أثناء عمل المأوى أن يكون المأوى أكبر من الحاجة. فالمأوى يجب أن يكون كبير ليستوعب الشخص ولكنه صغير بحيث يحافظ على درجة حرارة الجسم وخاصة في الظروف الجوية الباردة.</a:t>
            </a:r>
            <a:endParaRPr lang="ar-IQ"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fontScale="90000"/>
          </a:bodyPr>
          <a:lstStyle/>
          <a:p>
            <a:pPr lvl="0" algn="ctr"/>
            <a:r>
              <a:rPr lang="ar-SA" b="1" dirty="0" smtClean="0"/>
              <a:t>أنواع </a:t>
            </a:r>
            <a:r>
              <a:rPr lang="ar-SA" b="1" dirty="0" smtClean="0"/>
              <a:t>المأوى</a:t>
            </a:r>
            <a:endParaRPr lang="ar-IQ" dirty="0"/>
          </a:p>
        </p:txBody>
      </p:sp>
      <p:pic>
        <p:nvPicPr>
          <p:cNvPr id="4" name="صورة 1" descr="http://www.1scout.net/img/071262237362.jpg"/>
          <p:cNvPicPr>
            <a:picLocks noGrp="1"/>
          </p:cNvPicPr>
          <p:nvPr>
            <p:ph idx="1"/>
          </p:nvPr>
        </p:nvPicPr>
        <p:blipFill>
          <a:blip r:embed="rId2" cstate="print"/>
          <a:srcRect/>
          <a:stretch>
            <a:fillRect/>
          </a:stretch>
        </p:blipFill>
        <p:spPr bwMode="auto">
          <a:xfrm>
            <a:off x="357158" y="1500174"/>
            <a:ext cx="2857520" cy="2428892"/>
          </a:xfrm>
          <a:prstGeom prst="rect">
            <a:avLst/>
          </a:prstGeom>
          <a:noFill/>
          <a:ln w="9525">
            <a:noFill/>
            <a:miter lim="800000"/>
            <a:headEnd/>
            <a:tailEnd/>
          </a:ln>
        </p:spPr>
      </p:pic>
      <p:pic>
        <p:nvPicPr>
          <p:cNvPr id="5" name="صورة 2" descr="http://www.1scout.net/img/071261552591.jpg"/>
          <p:cNvPicPr/>
          <p:nvPr/>
        </p:nvPicPr>
        <p:blipFill>
          <a:blip r:embed="rId3" cstate="print"/>
          <a:srcRect/>
          <a:stretch>
            <a:fillRect/>
          </a:stretch>
        </p:blipFill>
        <p:spPr bwMode="auto">
          <a:xfrm>
            <a:off x="3214678" y="1500174"/>
            <a:ext cx="3000396" cy="236559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صورة 4" descr="http://www.1scout.net/img/071261552593.jpg"/>
          <p:cNvPicPr/>
          <p:nvPr/>
        </p:nvPicPr>
        <p:blipFill>
          <a:blip r:embed="rId4" cstate="print"/>
          <a:srcRect/>
          <a:stretch>
            <a:fillRect/>
          </a:stretch>
        </p:blipFill>
        <p:spPr bwMode="auto">
          <a:xfrm>
            <a:off x="6215074" y="1500174"/>
            <a:ext cx="2928926" cy="4452470"/>
          </a:xfrm>
          <a:prstGeom prst="rect">
            <a:avLst/>
          </a:prstGeom>
          <a:noFill/>
          <a:ln w="9525">
            <a:noFill/>
            <a:miter lim="800000"/>
            <a:headEnd/>
            <a:tailEnd/>
          </a:ln>
        </p:spPr>
      </p:pic>
      <p:pic>
        <p:nvPicPr>
          <p:cNvPr id="7" name="صورة 5" descr="http://www.1scout.net/img/071261552594.jpg"/>
          <p:cNvPicPr/>
          <p:nvPr/>
        </p:nvPicPr>
        <p:blipFill>
          <a:blip r:embed="rId5" cstate="print"/>
          <a:srcRect/>
          <a:stretch>
            <a:fillRect/>
          </a:stretch>
        </p:blipFill>
        <p:spPr bwMode="auto">
          <a:xfrm>
            <a:off x="3286116" y="3929066"/>
            <a:ext cx="2939303" cy="2286016"/>
          </a:xfrm>
          <a:prstGeom prst="rect">
            <a:avLst/>
          </a:prstGeom>
          <a:noFill/>
          <a:ln w="9525">
            <a:noFill/>
            <a:miter lim="800000"/>
            <a:headEnd/>
            <a:tailEnd/>
          </a:ln>
        </p:spPr>
      </p:pic>
      <p:pic>
        <p:nvPicPr>
          <p:cNvPr id="8" name="صورة 6" descr="http://www.1scout.net/img/071261553005.jpg"/>
          <p:cNvPicPr/>
          <p:nvPr/>
        </p:nvPicPr>
        <p:blipFill>
          <a:blip r:embed="rId6" cstate="print"/>
          <a:srcRect/>
          <a:stretch>
            <a:fillRect/>
          </a:stretch>
        </p:blipFill>
        <p:spPr bwMode="auto">
          <a:xfrm>
            <a:off x="214283" y="3929066"/>
            <a:ext cx="3000396" cy="22770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IQ" b="1" dirty="0" smtClean="0">
                <a:solidFill>
                  <a:srgbClr val="FF0000"/>
                </a:solidFill>
              </a:rPr>
              <a:t>أنواع الرحلات الكشفية</a:t>
            </a:r>
            <a:r>
              <a:rPr lang="ar-IQ" dirty="0" smtClean="0">
                <a:solidFill>
                  <a:srgbClr val="FF0000"/>
                </a:solidFill>
              </a:rPr>
              <a:t>:</a:t>
            </a:r>
            <a:endParaRPr lang="ar-IQ" b="1" dirty="0">
              <a:solidFill>
                <a:srgbClr val="FF0000"/>
              </a:solidFill>
            </a:endParaRPr>
          </a:p>
        </p:txBody>
      </p:sp>
      <p:sp>
        <p:nvSpPr>
          <p:cNvPr id="3" name="Content Placeholder 2"/>
          <p:cNvSpPr>
            <a:spLocks noGrp="1"/>
          </p:cNvSpPr>
          <p:nvPr>
            <p:ph idx="1"/>
          </p:nvPr>
        </p:nvSpPr>
        <p:spPr>
          <a:xfrm>
            <a:off x="457200" y="1357298"/>
            <a:ext cx="8229600" cy="5214974"/>
          </a:xfrm>
        </p:spPr>
        <p:txBody>
          <a:bodyPr>
            <a:normAutofit fontScale="92500" lnSpcReduction="10000"/>
          </a:bodyPr>
          <a:lstStyle/>
          <a:p>
            <a:r>
              <a:rPr lang="ar-SA" b="1" dirty="0" smtClean="0">
                <a:solidFill>
                  <a:srgbClr val="FF0000"/>
                </a:solidFill>
              </a:rPr>
              <a:t>لرحلات بشكل عام أنواع متعددة استنادا لهدفها ومنها مايلي: </a:t>
            </a:r>
            <a:endParaRPr lang="en-US" dirty="0" smtClean="0">
              <a:solidFill>
                <a:srgbClr val="FF0000"/>
              </a:solidFill>
            </a:endParaRPr>
          </a:p>
          <a:p>
            <a:pPr lvl="0"/>
            <a:r>
              <a:rPr lang="ar-SA" b="1" dirty="0" smtClean="0">
                <a:solidFill>
                  <a:srgbClr val="FF0000"/>
                </a:solidFill>
              </a:rPr>
              <a:t>الرحلات الترفيهية: </a:t>
            </a:r>
            <a:r>
              <a:rPr lang="ar-SA" dirty="0" smtClean="0">
                <a:solidFill>
                  <a:srgbClr val="FF0000"/>
                </a:solidFill>
              </a:rPr>
              <a:t>ويقصد بها زيارة الأماكن الأثرية والمصايف والسواحل والمناطق الجبلية بهدف الاستجمام والترفيه وحب الاستطلاع. </a:t>
            </a:r>
            <a:endParaRPr lang="en-US" dirty="0" smtClean="0">
              <a:solidFill>
                <a:srgbClr val="FF0000"/>
              </a:solidFill>
            </a:endParaRPr>
          </a:p>
          <a:p>
            <a:pPr lvl="0"/>
            <a:r>
              <a:rPr lang="ar-SA" b="1" dirty="0" smtClean="0">
                <a:solidFill>
                  <a:srgbClr val="FF0000"/>
                </a:solidFill>
              </a:rPr>
              <a:t>الرحلات العلمية: </a:t>
            </a:r>
            <a:r>
              <a:rPr lang="ar-SA" dirty="0" smtClean="0">
                <a:solidFill>
                  <a:srgbClr val="FF0000"/>
                </a:solidFill>
              </a:rPr>
              <a:t>زيارة  المتاحف التاريخية والعلمية والمختبرات والمعامل بغية التعرف على أهم المعالم العلمية.  </a:t>
            </a:r>
            <a:endParaRPr lang="en-US" dirty="0" smtClean="0">
              <a:solidFill>
                <a:srgbClr val="FF0000"/>
              </a:solidFill>
            </a:endParaRPr>
          </a:p>
          <a:p>
            <a:pPr lvl="0"/>
            <a:r>
              <a:rPr lang="ar-SA" b="1" dirty="0" smtClean="0">
                <a:solidFill>
                  <a:srgbClr val="FF0000"/>
                </a:solidFill>
              </a:rPr>
              <a:t>الرحلات الاستكشافية: </a:t>
            </a:r>
            <a:r>
              <a:rPr lang="ar-SA" dirty="0" smtClean="0">
                <a:solidFill>
                  <a:srgbClr val="FF0000"/>
                </a:solidFill>
              </a:rPr>
              <a:t>والهدف منها التعرف على الأماكن المجهولة بقصد اكتشافها وغالباً ما تحف ببعض المخاطر والمغامرات. </a:t>
            </a:r>
            <a:endParaRPr lang="en-US" dirty="0" smtClean="0">
              <a:solidFill>
                <a:srgbClr val="FF0000"/>
              </a:solidFill>
            </a:endParaRPr>
          </a:p>
          <a:p>
            <a:pPr lvl="0"/>
            <a:r>
              <a:rPr lang="ar-SA" b="1" dirty="0" smtClean="0">
                <a:solidFill>
                  <a:srgbClr val="FF0000"/>
                </a:solidFill>
              </a:rPr>
              <a:t>الرحلات الخلوية: </a:t>
            </a:r>
            <a:r>
              <a:rPr lang="ar-SA" dirty="0" smtClean="0">
                <a:solidFill>
                  <a:srgbClr val="FF0000"/>
                </a:solidFill>
              </a:rPr>
              <a:t>والهدف منها تدريب أفراد الوحدة على السير على الأقدام لمسافات مناسبة لتعويدهم على الصبر والرجولة والخشونة وممارسة الفنون الكشفية. وتعد الرحلة الخلوية من أهم البرامج الكشفية التي تشبع حاجة الكشاف من حيث الإثارة والمتعة والتي تحقق الكثير من الأهداف التربوية.</a:t>
            </a:r>
            <a:endParaRPr lang="en-US" dirty="0" smtClean="0">
              <a:solidFill>
                <a:srgbClr val="FF0000"/>
              </a:solidFill>
            </a:endParaRPr>
          </a:p>
          <a:p>
            <a:pPr lvl="0"/>
            <a:r>
              <a:rPr lang="ar-SA" b="1" dirty="0" smtClean="0">
                <a:solidFill>
                  <a:srgbClr val="FF0000"/>
                </a:solidFill>
              </a:rPr>
              <a:t>الرحلات السيارة: وهي الرحلات التي تقوم بواسطة السيارات او العجلات سواء كانت هوائية أو بخارية أو تكون بواسطة زوارق أو سفن. والكل رحلة لها هدفها كان يكون الاستطلاع أو المتعة أو زيارة مكان ما.</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7"/>
          <p:cNvPicPr>
            <a:picLocks noGrp="1"/>
          </p:cNvPicPr>
          <p:nvPr>
            <p:ph idx="1"/>
          </p:nvPr>
        </p:nvPicPr>
        <p:blipFill>
          <a:blip r:embed="rId2" cstate="print"/>
          <a:srcRect/>
          <a:stretch>
            <a:fillRect/>
          </a:stretch>
        </p:blipFill>
        <p:spPr bwMode="auto">
          <a:xfrm>
            <a:off x="4786314" y="785794"/>
            <a:ext cx="3929090" cy="5786478"/>
          </a:xfrm>
          <a:prstGeom prst="rect">
            <a:avLst/>
          </a:prstGeom>
          <a:noFill/>
          <a:ln w="9525">
            <a:noFill/>
            <a:miter lim="800000"/>
            <a:headEnd/>
            <a:tailEnd/>
          </a:ln>
        </p:spPr>
      </p:pic>
      <p:pic>
        <p:nvPicPr>
          <p:cNvPr id="5" name="صورة 5"/>
          <p:cNvPicPr/>
          <p:nvPr/>
        </p:nvPicPr>
        <p:blipFill>
          <a:blip r:embed="rId3" cstate="print"/>
          <a:srcRect/>
          <a:stretch>
            <a:fillRect/>
          </a:stretch>
        </p:blipFill>
        <p:spPr bwMode="auto">
          <a:xfrm>
            <a:off x="285720" y="785794"/>
            <a:ext cx="4357718" cy="603857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fontScale="90000"/>
          </a:bodyPr>
          <a:lstStyle/>
          <a:p>
            <a:pPr algn="ctr"/>
            <a:r>
              <a:rPr lang="ar-IQ" dirty="0" smtClean="0"/>
              <a:t>البلطة </a:t>
            </a:r>
            <a:endParaRPr lang="ar-IQ" dirty="0"/>
          </a:p>
        </p:txBody>
      </p:sp>
      <p:sp>
        <p:nvSpPr>
          <p:cNvPr id="3" name="Content Placeholder 2"/>
          <p:cNvSpPr>
            <a:spLocks noGrp="1"/>
          </p:cNvSpPr>
          <p:nvPr>
            <p:ph idx="1"/>
          </p:nvPr>
        </p:nvSpPr>
        <p:spPr>
          <a:xfrm>
            <a:off x="457200" y="1285860"/>
            <a:ext cx="8229600" cy="5357850"/>
          </a:xfrm>
        </p:spPr>
        <p:txBody>
          <a:bodyPr>
            <a:normAutofit/>
          </a:bodyPr>
          <a:lstStyle/>
          <a:p>
            <a:r>
              <a:rPr lang="ar-SA" dirty="0" smtClean="0"/>
              <a:t>البلطة من أدوات الكشاف التي لا يستغني عنها في حياة الخلاء ولها عدة استخدامات كتقطيع جذوع الأشجار، والأخشاب، وإزالة الحواجز النباتية، وقد يستعملها في حالة الخطر للدفاع عن النفس. </a:t>
            </a:r>
            <a:r>
              <a:rPr lang="ar-EG" dirty="0" smtClean="0"/>
              <a:t>و</a:t>
            </a:r>
            <a:r>
              <a:rPr lang="ar-SA" dirty="0" smtClean="0"/>
              <a:t>البلطة</a:t>
            </a:r>
            <a:r>
              <a:rPr lang="en-US" dirty="0" smtClean="0"/>
              <a:t>) </a:t>
            </a:r>
            <a:r>
              <a:rPr lang="ar-EG" dirty="0" smtClean="0"/>
              <a:t>بالمعجم الوسيط</a:t>
            </a:r>
            <a:r>
              <a:rPr lang="en-US" dirty="0" smtClean="0"/>
              <a:t> :(</a:t>
            </a:r>
            <a:r>
              <a:rPr lang="ar-SA" dirty="0" smtClean="0"/>
              <a:t>فأس يقطع بها الخشب و نحوه. </a:t>
            </a:r>
            <a:endParaRPr lang="en-US" dirty="0" smtClean="0"/>
          </a:p>
          <a:p>
            <a:r>
              <a:rPr lang="ar-SA" dirty="0" smtClean="0"/>
              <a:t>     ولقد كانت البلطة تستخدم من آلاف السنين فى قطع الأشجار وتقسيم وتقطيع الأخشاب كما كانت تستخدم كأسلحة بالحروب وحتى فى صيد الحيوانات والطيور وقد وجدت نقوش ترجع لسنة 6000 قبل الميلاد تشير إلى استخدام البلطة والتى كانت تصنع فى بداية التاريخ من الحجر كسائر الأدوات الحادة الأخرى.</a:t>
            </a:r>
            <a:endParaRPr lang="en-US" dirty="0" smtClean="0"/>
          </a:p>
          <a:p>
            <a:r>
              <a:rPr lang="ar-SA" dirty="0" smtClean="0"/>
              <a:t>      ويستعملها الكشاف الآن فى قطع الأشجار وغيرها من الاستخدامات التي يستفيد منها في مهاراته وأدواته ومشروعاته الكشفية.</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lvl="0" algn="r"/>
            <a:r>
              <a:rPr lang="ar-SA" b="1" dirty="0" smtClean="0"/>
              <a:t>أنواع البلطة</a:t>
            </a:r>
            <a:r>
              <a:rPr lang="ar-SA" b="1" dirty="0" smtClean="0"/>
              <a:t>:</a:t>
            </a:r>
            <a:endParaRPr lang="ar-IQ" dirty="0"/>
          </a:p>
        </p:txBody>
      </p:sp>
      <p:sp>
        <p:nvSpPr>
          <p:cNvPr id="3" name="Content Placeholder 2"/>
          <p:cNvSpPr>
            <a:spLocks noGrp="1"/>
          </p:cNvSpPr>
          <p:nvPr>
            <p:ph idx="1"/>
          </p:nvPr>
        </p:nvSpPr>
        <p:spPr/>
        <p:txBody>
          <a:bodyPr/>
          <a:lstStyle/>
          <a:p>
            <a:pPr lvl="0"/>
            <a:r>
              <a:rPr lang="ar-SA" dirty="0" smtClean="0"/>
              <a:t>البلطة العادية.</a:t>
            </a:r>
            <a:endParaRPr lang="en-US" dirty="0" smtClean="0"/>
          </a:p>
          <a:p>
            <a:pPr lvl="0"/>
            <a:r>
              <a:rPr lang="ar-SA" dirty="0" smtClean="0"/>
              <a:t>بلطة الحريق، ولها رأسين أحدهما مدبب. </a:t>
            </a:r>
            <a:endParaRPr lang="en-US" dirty="0" smtClean="0"/>
          </a:p>
          <a:p>
            <a:pPr lvl="0"/>
            <a:r>
              <a:rPr lang="ar-SA" dirty="0" smtClean="0"/>
              <a:t>بلطة الإسقاط أو المزدوجة (البلطة الأمريكية)، ولها حدين.</a:t>
            </a:r>
            <a:endParaRPr lang="en-US" dirty="0" smtClean="0"/>
          </a:p>
          <a:p>
            <a:endParaRPr lang="ar-IQ" dirty="0"/>
          </a:p>
        </p:txBody>
      </p:sp>
      <p:pic>
        <p:nvPicPr>
          <p:cNvPr id="4" name="صورة 43" descr="http://scout-magazine.onlyscout.com/images-scout/axe-scout/axe.gif"/>
          <p:cNvPicPr/>
          <p:nvPr/>
        </p:nvPicPr>
        <p:blipFill>
          <a:blip r:embed="rId2" cstate="print"/>
          <a:srcRect/>
          <a:stretch>
            <a:fillRect/>
          </a:stretch>
        </p:blipFill>
        <p:spPr bwMode="auto">
          <a:xfrm>
            <a:off x="2857488" y="3357562"/>
            <a:ext cx="3071834" cy="32861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785818"/>
          </a:xfrm>
        </p:spPr>
        <p:txBody>
          <a:bodyPr>
            <a:normAutofit fontScale="90000"/>
          </a:bodyPr>
          <a:lstStyle/>
          <a:p>
            <a:pPr algn="ctr"/>
            <a:r>
              <a:rPr lang="ar-IQ" b="1" dirty="0" smtClean="0">
                <a:solidFill>
                  <a:srgbClr val="FF0000"/>
                </a:solidFill>
              </a:rPr>
              <a:t>أهداف الرحلة الخلوية</a:t>
            </a:r>
            <a:r>
              <a:rPr lang="ar-IQ" b="1" dirty="0" smtClean="0"/>
              <a:t>:</a:t>
            </a:r>
            <a:endParaRPr lang="ar-IQ" dirty="0"/>
          </a:p>
        </p:txBody>
      </p:sp>
      <p:sp>
        <p:nvSpPr>
          <p:cNvPr id="3" name="Content Placeholder 2"/>
          <p:cNvSpPr>
            <a:spLocks noGrp="1"/>
          </p:cNvSpPr>
          <p:nvPr>
            <p:ph idx="1"/>
          </p:nvPr>
        </p:nvSpPr>
        <p:spPr>
          <a:xfrm>
            <a:off x="457200" y="1214422"/>
            <a:ext cx="8229600" cy="5110178"/>
          </a:xfrm>
        </p:spPr>
        <p:txBody>
          <a:bodyPr>
            <a:normAutofit fontScale="55000" lnSpcReduction="20000"/>
          </a:bodyPr>
          <a:lstStyle/>
          <a:p>
            <a:pPr algn="just"/>
            <a:r>
              <a:rPr lang="ar-SA" sz="4000" b="1" dirty="0" smtClean="0">
                <a:solidFill>
                  <a:srgbClr val="FF0000"/>
                </a:solidFill>
              </a:rPr>
              <a:t>  أن هدف الرحلة الخلوية هي متعة من متع الحركة الكشفية والتي تعتمد أسسها على الخلاء والخروج إلى الطبيعة فهي محصلة لما تعلمته من مهارات الاعتماد على النفس فالرحلة الخلوية والتخييم يعدان الاختبار الحقيقي والدرس العملي الفعلي لتنفي مهارات كثيرة تعلمتها لتعتمد على نفسك وتحسن استخدام البيئة من حولك</a:t>
            </a:r>
            <a:r>
              <a:rPr lang="en-US" sz="4000" b="1" dirty="0" smtClean="0">
                <a:solidFill>
                  <a:srgbClr val="FF0000"/>
                </a:solidFill>
              </a:rPr>
              <a:t>.. </a:t>
            </a:r>
            <a:r>
              <a:rPr lang="ar-SA" sz="4000" b="1" dirty="0" smtClean="0">
                <a:solidFill>
                  <a:srgbClr val="FF0000"/>
                </a:solidFill>
              </a:rPr>
              <a:t>فالرحلة الخلوية أولى مغامراتها متعة الاستكشاف فستوجه فيها لأماكن لم تقم بارتيادها من قبل تلاحظ كل ما حولك وتقتنى ما يفيدك أنت وفريقك</a:t>
            </a:r>
            <a:r>
              <a:rPr lang="en-US" sz="4000" b="1" dirty="0" smtClean="0">
                <a:solidFill>
                  <a:srgbClr val="FF0000"/>
                </a:solidFill>
              </a:rPr>
              <a:t>... </a:t>
            </a:r>
            <a:r>
              <a:rPr lang="ar-SA" sz="4000" b="1" dirty="0" smtClean="0">
                <a:solidFill>
                  <a:srgbClr val="FF0000"/>
                </a:solidFill>
              </a:rPr>
              <a:t>يضاف إلى كل ذلك ما تشتمله الرحلة من تمتع بالطبيعة والاعتماد على النفس والتفكر في الخلائق وخلق الله وكذلك التدريب على الصبر ومواجهة الصعاب والمشاقة وحسن التصرف وأيضا اقتناء كل ما هو جديد من أدوات وأحجار وغيرها للبحث عنه والاحتفاظ به وكذلك التعرف على أماكن جديدة وما يلاحقها من مغامرات شيقة وكذلك زيادة روح الإخوة والتعاون بين الكشافين... فتعود الأفراد على الصبر والاحتمال وتصقل المعلومات وتنمية المهارات المختلفة وتنمية مهارة الملاحظة وغرس الثقة بالنفس والاعتماد عليها وإكساب الفتى خبرات الترحال وحسن التصرف وسرعة البديهة.</a:t>
            </a:r>
            <a:endParaRPr lang="en-US" sz="4000" b="1" dirty="0" smtClean="0">
              <a:solidFill>
                <a:srgbClr val="FF0000"/>
              </a:solidFill>
            </a:endParaRPr>
          </a:p>
          <a:p>
            <a:pPr algn="just"/>
            <a:r>
              <a:rPr lang="ar-SA" sz="4000" b="1" dirty="0" smtClean="0">
                <a:solidFill>
                  <a:srgbClr val="FF0000"/>
                </a:solidFill>
              </a:rPr>
              <a:t>      وقد يضع القائد مع عرفاء الطلائع أهدافا أخرى للرحلة الخلوية بجانب هذه الأهداف العامة. لا تنسى الرحلة قد ينفذها فريق أو طليعة وقد تكون منافسة بين عدة فرق أو عدة طلائع).</a:t>
            </a:r>
            <a:endParaRPr lang="ar-IQ" sz="40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ctr"/>
            <a:r>
              <a:rPr lang="ar-SA" b="1" dirty="0" smtClean="0">
                <a:solidFill>
                  <a:srgbClr val="FF0000"/>
                </a:solidFill>
              </a:rPr>
              <a:t>ومن أهم الأهداف هي</a:t>
            </a:r>
            <a:r>
              <a:rPr lang="ar-SA" b="1" dirty="0" smtClean="0">
                <a:solidFill>
                  <a:srgbClr val="FF0000"/>
                </a:solidFill>
              </a:rPr>
              <a:t>:</a:t>
            </a:r>
            <a:endParaRPr lang="ar-IQ" dirty="0">
              <a:solidFill>
                <a:srgbClr val="FF0000"/>
              </a:solidFill>
            </a:endParaRPr>
          </a:p>
        </p:txBody>
      </p:sp>
      <p:sp>
        <p:nvSpPr>
          <p:cNvPr id="3" name="Content Placeholder 2"/>
          <p:cNvSpPr>
            <a:spLocks noGrp="1"/>
          </p:cNvSpPr>
          <p:nvPr>
            <p:ph idx="1"/>
          </p:nvPr>
        </p:nvSpPr>
        <p:spPr/>
        <p:txBody>
          <a:bodyPr/>
          <a:lstStyle/>
          <a:p>
            <a:pPr algn="just"/>
            <a:r>
              <a:rPr lang="ar-SA" dirty="0" smtClean="0">
                <a:solidFill>
                  <a:srgbClr val="FF0000"/>
                </a:solidFill>
              </a:rPr>
              <a:t>- تعويد الفتية على الصبر، والاعتماد على النفس.</a:t>
            </a:r>
            <a:endParaRPr lang="en-US" dirty="0" smtClean="0">
              <a:solidFill>
                <a:srgbClr val="FF0000"/>
              </a:solidFill>
            </a:endParaRPr>
          </a:p>
          <a:p>
            <a:pPr algn="just"/>
            <a:r>
              <a:rPr lang="ar-SA" dirty="0" smtClean="0">
                <a:solidFill>
                  <a:srgbClr val="FF0000"/>
                </a:solidFill>
              </a:rPr>
              <a:t>- توسيع المدارك، وذلك لما يحصل عليه المشارك من معلومات متعددة.</a:t>
            </a:r>
            <a:endParaRPr lang="en-US" dirty="0" smtClean="0">
              <a:solidFill>
                <a:srgbClr val="FF0000"/>
              </a:solidFill>
            </a:endParaRPr>
          </a:p>
          <a:p>
            <a:pPr algn="just"/>
            <a:r>
              <a:rPr lang="ar-SA" dirty="0" smtClean="0">
                <a:solidFill>
                  <a:srgbClr val="FF0000"/>
                </a:solidFill>
              </a:rPr>
              <a:t>- ترسيخ كثير من المعلومات الكشفية في ذهن المشارك حيث يمارسها عملياً.</a:t>
            </a:r>
            <a:endParaRPr lang="en-US" dirty="0" smtClean="0">
              <a:solidFill>
                <a:srgbClr val="FF0000"/>
              </a:solidFill>
            </a:endParaRPr>
          </a:p>
          <a:p>
            <a:pPr algn="just"/>
            <a:r>
              <a:rPr lang="ar-SA" dirty="0" smtClean="0">
                <a:solidFill>
                  <a:srgbClr val="FF0000"/>
                </a:solidFill>
              </a:rPr>
              <a:t>- خلق روح التعاون بين الأفراد المشاركين، والشعور بروح الجسد الواحد.</a:t>
            </a:r>
            <a:endParaRPr lang="en-US" dirty="0" smtClean="0">
              <a:solidFill>
                <a:srgbClr val="FF0000"/>
              </a:solidFill>
            </a:endParaRPr>
          </a:p>
          <a:p>
            <a:pPr algn="just"/>
            <a:endParaRPr lang="ar-IQ"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rmAutofit fontScale="90000"/>
          </a:bodyPr>
          <a:lstStyle/>
          <a:p>
            <a:pPr algn="ctr"/>
            <a:r>
              <a:rPr lang="ar-IQ" b="1" dirty="0" smtClean="0"/>
              <a:t>تخطيط الرحلات الخلوية:</a:t>
            </a:r>
            <a:endParaRPr lang="ar-IQ" dirty="0"/>
          </a:p>
        </p:txBody>
      </p:sp>
      <p:sp>
        <p:nvSpPr>
          <p:cNvPr id="3" name="Content Placeholder 2"/>
          <p:cNvSpPr>
            <a:spLocks noGrp="1"/>
          </p:cNvSpPr>
          <p:nvPr>
            <p:ph idx="1"/>
          </p:nvPr>
        </p:nvSpPr>
        <p:spPr>
          <a:xfrm>
            <a:off x="457200" y="1214422"/>
            <a:ext cx="8229600" cy="5429288"/>
          </a:xfrm>
        </p:spPr>
        <p:txBody>
          <a:bodyPr>
            <a:normAutofit fontScale="85000" lnSpcReduction="10000"/>
          </a:bodyPr>
          <a:lstStyle/>
          <a:p>
            <a:r>
              <a:rPr lang="ar-SA" dirty="0" smtClean="0"/>
              <a:t> </a:t>
            </a:r>
            <a:r>
              <a:rPr lang="ar-SA" b="1" dirty="0" smtClean="0">
                <a:solidFill>
                  <a:srgbClr val="FF0000"/>
                </a:solidFill>
              </a:rPr>
              <a:t>من أهم مميزات الرحلة الناجحة وضع خطة لها، وإليك بعض النقاط الأساسية للخطة:</a:t>
            </a:r>
            <a:endParaRPr lang="en-US" b="1" dirty="0" smtClean="0">
              <a:solidFill>
                <a:srgbClr val="FF0000"/>
              </a:solidFill>
            </a:endParaRPr>
          </a:p>
          <a:p>
            <a:r>
              <a:rPr lang="ar-SA" b="1" dirty="0" smtClean="0">
                <a:solidFill>
                  <a:srgbClr val="FF0000"/>
                </a:solidFill>
              </a:rPr>
              <a:t>- يستحب ألا تقوم لرحلة برية بمفردك.</a:t>
            </a:r>
            <a:endParaRPr lang="en-US" b="1" dirty="0" smtClean="0">
              <a:solidFill>
                <a:srgbClr val="FF0000"/>
              </a:solidFill>
            </a:endParaRPr>
          </a:p>
          <a:p>
            <a:r>
              <a:rPr lang="ar-SA" b="1" dirty="0" smtClean="0">
                <a:solidFill>
                  <a:srgbClr val="FF0000"/>
                </a:solidFill>
              </a:rPr>
              <a:t>- يستحب اقتناء سيارة رباعية الدفع، وأن لا يقل عدد سيارات الرحلة عن ثلاث سيارات.</a:t>
            </a:r>
            <a:endParaRPr lang="en-US" b="1" dirty="0" smtClean="0">
              <a:solidFill>
                <a:srgbClr val="FF0000"/>
              </a:solidFill>
            </a:endParaRPr>
          </a:p>
          <a:p>
            <a:r>
              <a:rPr lang="ar-SA" b="1" dirty="0" smtClean="0">
                <a:solidFill>
                  <a:srgbClr val="FF0000"/>
                </a:solidFill>
              </a:rPr>
              <a:t>- عليك القيام بجمع معلومات كافية عن المكان الذي تنوي الاتجاه إليه وذلك عن طريق الأشخاص الذين سبق لهم زيارته، ومن أهم المعلومات الحصول على رسم بياني يوضح الموقع. </a:t>
            </a:r>
            <a:endParaRPr lang="en-US" b="1" dirty="0" smtClean="0">
              <a:solidFill>
                <a:srgbClr val="FF0000"/>
              </a:solidFill>
            </a:endParaRPr>
          </a:p>
          <a:p>
            <a:r>
              <a:rPr lang="ar-SA" b="1" dirty="0" smtClean="0">
                <a:solidFill>
                  <a:srgbClr val="FF0000"/>
                </a:solidFill>
              </a:rPr>
              <a:t>- عليك أن تعرف مسافة الرحلة التي ستقطعها لكي تتمكن من معرفة كمية الوقود التي ستحتاجها.</a:t>
            </a:r>
            <a:endParaRPr lang="en-US" b="1" dirty="0" smtClean="0">
              <a:solidFill>
                <a:srgbClr val="FF0000"/>
              </a:solidFill>
            </a:endParaRPr>
          </a:p>
          <a:p>
            <a:r>
              <a:rPr lang="ar-SA" b="1" dirty="0" smtClean="0">
                <a:solidFill>
                  <a:srgbClr val="FF0000"/>
                </a:solidFill>
              </a:rPr>
              <a:t>- عليك أن تختار الملابس والمعدات الشخصية المناسبة والملائمة لأحوال الطقس.</a:t>
            </a:r>
            <a:endParaRPr lang="en-US" b="1" dirty="0" smtClean="0">
              <a:solidFill>
                <a:srgbClr val="FF0000"/>
              </a:solidFill>
            </a:endParaRPr>
          </a:p>
          <a:p>
            <a:r>
              <a:rPr lang="ar-SA" b="1" dirty="0" smtClean="0">
                <a:solidFill>
                  <a:srgbClr val="FF0000"/>
                </a:solidFill>
              </a:rPr>
              <a:t>- عليك التأكد من إبلاغ أحد الأصدقاء بالمكان الذي تنوي الذهاب إليه والأشخاص الذين سيرافقونك ووقت عودتكم، فهذه المعلومات تساعد فرق الإنقاذ إذا حدث طارئ.</a:t>
            </a:r>
            <a:endParaRPr lang="en-US" b="1" dirty="0" smtClean="0">
              <a:solidFill>
                <a:srgbClr val="FF0000"/>
              </a:solidFill>
            </a:endParaRPr>
          </a:p>
          <a:p>
            <a:r>
              <a:rPr lang="ar-SA" b="1" dirty="0" smtClean="0">
                <a:solidFill>
                  <a:srgbClr val="FF0000"/>
                </a:solidFill>
              </a:rPr>
              <a:t>- اختيار الصحبة الخيرة أمر ضروري لكي يكونوا عونا لك في أمورك الدينية والدنيوية، ويستحب أن تكون قدراتهم المعرفية والمهارية متعددة يكمل بعضها بعضا.</a:t>
            </a:r>
            <a:endParaRPr lang="en-US" b="1" dirty="0" smtClean="0">
              <a:solidFill>
                <a:srgbClr val="FF0000"/>
              </a:solidFill>
            </a:endParaRPr>
          </a:p>
          <a:p>
            <a:r>
              <a:rPr lang="ar-SA" b="1" dirty="0" smtClean="0">
                <a:solidFill>
                  <a:srgbClr val="FF0000"/>
                </a:solidFill>
              </a:rPr>
              <a:t>- يجب تعيين قائد للطريق، وتقسم الأدوار على كل فرد من المجموعة.</a:t>
            </a:r>
            <a:endParaRPr lang="ar-IQ"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rmAutofit fontScale="90000"/>
          </a:bodyPr>
          <a:lstStyle/>
          <a:p>
            <a:pPr algn="ctr"/>
            <a:r>
              <a:rPr lang="ar-SA" b="1" dirty="0" smtClean="0"/>
              <a:t>إجراءات وتدابير الرحلة الخلوية:</a:t>
            </a:r>
            <a:endParaRPr lang="ar-IQ" dirty="0"/>
          </a:p>
        </p:txBody>
      </p:sp>
      <p:sp>
        <p:nvSpPr>
          <p:cNvPr id="3" name="Content Placeholder 2"/>
          <p:cNvSpPr>
            <a:spLocks noGrp="1"/>
          </p:cNvSpPr>
          <p:nvPr>
            <p:ph idx="1"/>
          </p:nvPr>
        </p:nvSpPr>
        <p:spPr>
          <a:xfrm>
            <a:off x="457200" y="1428736"/>
            <a:ext cx="8229600" cy="4895864"/>
          </a:xfrm>
        </p:spPr>
        <p:txBody>
          <a:bodyPr/>
          <a:lstStyle/>
          <a:p>
            <a:pPr lvl="0" algn="just"/>
            <a:r>
              <a:rPr lang="ar-SA" dirty="0" smtClean="0">
                <a:solidFill>
                  <a:srgbClr val="FF0000"/>
                </a:solidFill>
              </a:rPr>
              <a:t>عوامل تنظيم الرحلة:</a:t>
            </a:r>
            <a:endParaRPr lang="en-US" dirty="0" smtClean="0">
              <a:solidFill>
                <a:srgbClr val="FF0000"/>
              </a:solidFill>
            </a:endParaRPr>
          </a:p>
          <a:p>
            <a:pPr algn="just"/>
            <a:r>
              <a:rPr lang="ar-SA" dirty="0" smtClean="0">
                <a:solidFill>
                  <a:srgbClr val="FF0000"/>
                </a:solidFill>
              </a:rPr>
              <a:t>   يخضع تنظيم الرحلة الخلوية لعدة عوامل أهمها:</a:t>
            </a:r>
            <a:endParaRPr lang="en-US" dirty="0" smtClean="0">
              <a:solidFill>
                <a:srgbClr val="FF0000"/>
              </a:solidFill>
            </a:endParaRPr>
          </a:p>
          <a:p>
            <a:pPr algn="just"/>
            <a:r>
              <a:rPr lang="ar-SA" dirty="0" smtClean="0">
                <a:solidFill>
                  <a:srgbClr val="FF0000"/>
                </a:solidFill>
              </a:rPr>
              <a:t>- طبيعة ومستوى المشاركين.</a:t>
            </a:r>
            <a:endParaRPr lang="en-US" dirty="0" smtClean="0">
              <a:solidFill>
                <a:srgbClr val="FF0000"/>
              </a:solidFill>
            </a:endParaRPr>
          </a:p>
          <a:p>
            <a:pPr algn="just"/>
            <a:r>
              <a:rPr lang="ar-SA" dirty="0" smtClean="0">
                <a:solidFill>
                  <a:srgbClr val="FF0000"/>
                </a:solidFill>
              </a:rPr>
              <a:t>- طبيعة المكان الذي ستجرى فيه الرحلة.</a:t>
            </a:r>
            <a:endParaRPr lang="en-US" dirty="0" smtClean="0">
              <a:solidFill>
                <a:srgbClr val="FF0000"/>
              </a:solidFill>
            </a:endParaRPr>
          </a:p>
          <a:p>
            <a:pPr algn="just"/>
            <a:r>
              <a:rPr lang="ar-SA" dirty="0" smtClean="0">
                <a:solidFill>
                  <a:srgbClr val="FF0000"/>
                </a:solidFill>
              </a:rPr>
              <a:t>- الأحوال الجوية.</a:t>
            </a:r>
            <a:endParaRPr lang="en-US" dirty="0" smtClean="0">
              <a:solidFill>
                <a:srgbClr val="FF0000"/>
              </a:solidFill>
            </a:endParaRPr>
          </a:p>
          <a:p>
            <a:pPr algn="just"/>
            <a:r>
              <a:rPr lang="ar-SA" dirty="0" smtClean="0">
                <a:solidFill>
                  <a:srgbClr val="FF0000"/>
                </a:solidFill>
              </a:rPr>
              <a:t>- الإمكانات المادية.</a:t>
            </a:r>
            <a:endParaRPr lang="en-US" dirty="0" smtClean="0">
              <a:solidFill>
                <a:srgbClr val="FF0000"/>
              </a:solidFill>
            </a:endParaRPr>
          </a:p>
          <a:p>
            <a:pPr algn="just"/>
            <a:r>
              <a:rPr lang="ar-SA" dirty="0" smtClean="0">
                <a:solidFill>
                  <a:srgbClr val="FF0000"/>
                </a:solidFill>
              </a:rPr>
              <a:t>- أهداف الرحلة.</a:t>
            </a:r>
            <a:endParaRPr lang="en-US" dirty="0" smtClean="0">
              <a:solidFill>
                <a:srgbClr val="FF0000"/>
              </a:solidFill>
            </a:endParaRPr>
          </a:p>
          <a:p>
            <a:pPr algn="just"/>
            <a:endParaRPr lang="ar-IQ"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lvl="0" algn="ctr"/>
            <a:r>
              <a:rPr lang="ar-SA" b="1" dirty="0" smtClean="0"/>
              <a:t>دراسة المكان المعد للرحلة وخط السير</a:t>
            </a:r>
            <a:r>
              <a:rPr lang="ar-SA" b="1" dirty="0" smtClean="0"/>
              <a:t>:</a:t>
            </a:r>
            <a:endParaRPr lang="ar-IQ" dirty="0"/>
          </a:p>
        </p:txBody>
      </p:sp>
      <p:sp>
        <p:nvSpPr>
          <p:cNvPr id="3" name="Content Placeholder 2"/>
          <p:cNvSpPr>
            <a:spLocks noGrp="1"/>
          </p:cNvSpPr>
          <p:nvPr>
            <p:ph idx="1"/>
          </p:nvPr>
        </p:nvSpPr>
        <p:spPr>
          <a:xfrm>
            <a:off x="457200" y="1500174"/>
            <a:ext cx="8229600" cy="5072098"/>
          </a:xfrm>
        </p:spPr>
        <p:txBody>
          <a:bodyPr>
            <a:normAutofit/>
          </a:bodyPr>
          <a:lstStyle/>
          <a:p>
            <a:pPr algn="just"/>
            <a:r>
              <a:rPr lang="ar-SA" dirty="0" smtClean="0"/>
              <a:t> </a:t>
            </a:r>
            <a:r>
              <a:rPr lang="ar-SA" b="1" dirty="0" smtClean="0">
                <a:solidFill>
                  <a:srgbClr val="FF0000"/>
                </a:solidFill>
              </a:rPr>
              <a:t>     حتى يكون مستوى الرحلة جيداً ويكتب له النجاح وتكون الرحلة مميزة لابد من دراسة المكان المعد للرحلة دراسة واقعية عملية دقيقة، والدراسة تشمل النقاط التالية:</a:t>
            </a:r>
            <a:endParaRPr lang="en-US" b="1" dirty="0" smtClean="0">
              <a:solidFill>
                <a:srgbClr val="FF0000"/>
              </a:solidFill>
            </a:endParaRPr>
          </a:p>
          <a:p>
            <a:pPr algn="just"/>
            <a:r>
              <a:rPr lang="ar-SA" b="1" dirty="0" smtClean="0">
                <a:solidFill>
                  <a:srgbClr val="FF0000"/>
                </a:solidFill>
              </a:rPr>
              <a:t>- طبيعة الأرض. </a:t>
            </a:r>
            <a:endParaRPr lang="en-US" b="1" dirty="0" smtClean="0">
              <a:solidFill>
                <a:srgbClr val="FF0000"/>
              </a:solidFill>
            </a:endParaRPr>
          </a:p>
          <a:p>
            <a:pPr algn="just"/>
            <a:r>
              <a:rPr lang="ar-SA" b="1" dirty="0" smtClean="0">
                <a:solidFill>
                  <a:srgbClr val="FF0000"/>
                </a:solidFill>
              </a:rPr>
              <a:t>- نقطة الانطلاق. </a:t>
            </a:r>
            <a:endParaRPr lang="en-US" b="1" dirty="0" smtClean="0">
              <a:solidFill>
                <a:srgbClr val="FF0000"/>
              </a:solidFill>
            </a:endParaRPr>
          </a:p>
          <a:p>
            <a:pPr algn="just"/>
            <a:r>
              <a:rPr lang="ar-SA" b="1" dirty="0" smtClean="0">
                <a:solidFill>
                  <a:srgbClr val="FF0000"/>
                </a:solidFill>
              </a:rPr>
              <a:t>- نقطة العودة. </a:t>
            </a:r>
            <a:endParaRPr lang="en-US" b="1" dirty="0" smtClean="0">
              <a:solidFill>
                <a:srgbClr val="FF0000"/>
              </a:solidFill>
            </a:endParaRPr>
          </a:p>
          <a:p>
            <a:pPr algn="just"/>
            <a:r>
              <a:rPr lang="ar-SA" b="1" dirty="0" smtClean="0">
                <a:solidFill>
                  <a:srgbClr val="FF0000"/>
                </a:solidFill>
              </a:rPr>
              <a:t>- نقاط الخطر في أسوأ الحالات.       </a:t>
            </a:r>
            <a:endParaRPr lang="en-US" b="1" dirty="0" smtClean="0">
              <a:solidFill>
                <a:srgbClr val="FF0000"/>
              </a:solidFill>
            </a:endParaRPr>
          </a:p>
          <a:p>
            <a:pPr algn="just"/>
            <a:r>
              <a:rPr lang="ar-SA" b="1" dirty="0" smtClean="0">
                <a:solidFill>
                  <a:srgbClr val="FF0000"/>
                </a:solidFill>
              </a:rPr>
              <a:t>- نقاط المتابعة لخط السير. </a:t>
            </a:r>
            <a:endParaRPr lang="en-US" b="1" dirty="0" smtClean="0">
              <a:solidFill>
                <a:srgbClr val="FF0000"/>
              </a:solidFill>
            </a:endParaRPr>
          </a:p>
          <a:p>
            <a:pPr algn="just"/>
            <a:r>
              <a:rPr lang="ar-SA" b="1" dirty="0" smtClean="0">
                <a:solidFill>
                  <a:srgbClr val="FF0000"/>
                </a:solidFill>
              </a:rPr>
              <a:t>- مدى صلاحية المكان لمستوى أفراد الوحدة الكشفية.</a:t>
            </a:r>
            <a:endParaRPr lang="en-US" b="1" dirty="0" smtClean="0">
              <a:solidFill>
                <a:srgbClr val="FF0000"/>
              </a:solidFill>
            </a:endParaRPr>
          </a:p>
          <a:p>
            <a:pPr algn="just"/>
            <a:r>
              <a:rPr lang="ar-SA" b="1" dirty="0" smtClean="0">
                <a:solidFill>
                  <a:srgbClr val="FF0000"/>
                </a:solidFill>
              </a:rPr>
              <a:t>- رسم خريطة خط السير وتحديد المسافات </a:t>
            </a:r>
            <a:endParaRPr lang="ar-IQ"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fontScale="90000"/>
          </a:bodyPr>
          <a:lstStyle/>
          <a:p>
            <a:pPr lvl="0" algn="ctr"/>
            <a:r>
              <a:rPr lang="ar-SA" b="1" dirty="0" smtClean="0"/>
              <a:t>إجراءات ما قبل الرحلة: </a:t>
            </a:r>
            <a:endParaRPr lang="ar-IQ" dirty="0"/>
          </a:p>
        </p:txBody>
      </p:sp>
      <p:sp>
        <p:nvSpPr>
          <p:cNvPr id="3" name="Content Placeholder 2"/>
          <p:cNvSpPr>
            <a:spLocks noGrp="1"/>
          </p:cNvSpPr>
          <p:nvPr>
            <p:ph idx="1"/>
          </p:nvPr>
        </p:nvSpPr>
        <p:spPr>
          <a:xfrm>
            <a:off x="457200" y="1357298"/>
            <a:ext cx="8229600" cy="5143536"/>
          </a:xfrm>
        </p:spPr>
        <p:txBody>
          <a:bodyPr>
            <a:normAutofit lnSpcReduction="10000"/>
          </a:bodyPr>
          <a:lstStyle/>
          <a:p>
            <a:pPr algn="just"/>
            <a:r>
              <a:rPr lang="ar-SA" b="1" dirty="0" smtClean="0">
                <a:solidFill>
                  <a:srgbClr val="FF0000"/>
                </a:solidFill>
              </a:rPr>
              <a:t> على كل قائد وحدة كشفية معرفة ودراسة النقاط التالية قبل الشروع بالرحلة الخلوية:</a:t>
            </a:r>
            <a:endParaRPr lang="en-US" b="1" dirty="0" smtClean="0">
              <a:solidFill>
                <a:srgbClr val="FF0000"/>
              </a:solidFill>
            </a:endParaRPr>
          </a:p>
          <a:p>
            <a:pPr algn="just"/>
            <a:r>
              <a:rPr lang="ar-SA" b="1" dirty="0" smtClean="0">
                <a:solidFill>
                  <a:srgbClr val="FF0000"/>
                </a:solidFill>
              </a:rPr>
              <a:t>أ. التدريب</a:t>
            </a:r>
            <a:endParaRPr lang="en-US" b="1" dirty="0" smtClean="0">
              <a:solidFill>
                <a:srgbClr val="FF0000"/>
              </a:solidFill>
            </a:endParaRPr>
          </a:p>
          <a:p>
            <a:pPr algn="just"/>
            <a:r>
              <a:rPr lang="ar-SA" b="1" dirty="0" smtClean="0">
                <a:solidFill>
                  <a:srgbClr val="FF0000"/>
                </a:solidFill>
              </a:rPr>
              <a:t>تدريب أفراد الوحدة الكشفية على ما يلي: </a:t>
            </a:r>
            <a:endParaRPr lang="en-US" b="1" dirty="0" smtClean="0">
              <a:solidFill>
                <a:srgbClr val="FF0000"/>
              </a:solidFill>
            </a:endParaRPr>
          </a:p>
          <a:p>
            <a:pPr algn="just"/>
            <a:r>
              <a:rPr lang="ar-SA" b="1" dirty="0" smtClean="0">
                <a:solidFill>
                  <a:srgbClr val="FF0000"/>
                </a:solidFill>
              </a:rPr>
              <a:t>- استخدام الخرائط.              </a:t>
            </a:r>
            <a:endParaRPr lang="en-US" b="1" dirty="0" smtClean="0">
              <a:solidFill>
                <a:srgbClr val="FF0000"/>
              </a:solidFill>
            </a:endParaRPr>
          </a:p>
          <a:p>
            <a:pPr algn="just"/>
            <a:r>
              <a:rPr lang="ar-SA" b="1" dirty="0" smtClean="0">
                <a:solidFill>
                  <a:srgbClr val="FF0000"/>
                </a:solidFill>
              </a:rPr>
              <a:t>- السير على الأقدام. </a:t>
            </a:r>
            <a:endParaRPr lang="en-US" b="1" dirty="0" smtClean="0">
              <a:solidFill>
                <a:srgbClr val="FF0000"/>
              </a:solidFill>
            </a:endParaRPr>
          </a:p>
          <a:p>
            <a:pPr algn="just"/>
            <a:r>
              <a:rPr lang="ar-SA" b="1" dirty="0" smtClean="0">
                <a:solidFill>
                  <a:srgbClr val="FF0000"/>
                </a:solidFill>
              </a:rPr>
              <a:t>- استخدام البوصلة.</a:t>
            </a:r>
            <a:endParaRPr lang="en-US" b="1" dirty="0" smtClean="0">
              <a:solidFill>
                <a:srgbClr val="FF0000"/>
              </a:solidFill>
            </a:endParaRPr>
          </a:p>
          <a:p>
            <a:pPr algn="just"/>
            <a:r>
              <a:rPr lang="ar-SA" b="1" dirty="0" smtClean="0">
                <a:solidFill>
                  <a:srgbClr val="FF0000"/>
                </a:solidFill>
              </a:rPr>
              <a:t>- استخدام الرسائل الكشفية. </a:t>
            </a:r>
            <a:endParaRPr lang="en-US" b="1" dirty="0" smtClean="0">
              <a:solidFill>
                <a:srgbClr val="FF0000"/>
              </a:solidFill>
            </a:endParaRPr>
          </a:p>
          <a:p>
            <a:pPr algn="just"/>
            <a:r>
              <a:rPr lang="ar-SA" b="1" dirty="0" smtClean="0">
                <a:solidFill>
                  <a:srgbClr val="FF0000"/>
                </a:solidFill>
              </a:rPr>
              <a:t>- معرفة الرموز الكشفية.      </a:t>
            </a:r>
            <a:endParaRPr lang="en-US" b="1" dirty="0" smtClean="0">
              <a:solidFill>
                <a:srgbClr val="FF0000"/>
              </a:solidFill>
            </a:endParaRPr>
          </a:p>
          <a:p>
            <a:pPr algn="just"/>
            <a:r>
              <a:rPr lang="ar-SA" b="1" dirty="0" smtClean="0">
                <a:solidFill>
                  <a:srgbClr val="FF0000"/>
                </a:solidFill>
              </a:rPr>
              <a:t>- تحديد المسافات والاتجاهات. </a:t>
            </a:r>
            <a:endParaRPr lang="en-US" b="1" dirty="0" smtClean="0">
              <a:solidFill>
                <a:srgbClr val="FF0000"/>
              </a:solidFill>
            </a:endParaRPr>
          </a:p>
          <a:p>
            <a:pPr algn="just"/>
            <a:r>
              <a:rPr lang="ar-SA" b="1" dirty="0" smtClean="0">
                <a:solidFill>
                  <a:srgbClr val="FF0000"/>
                </a:solidFill>
              </a:rPr>
              <a:t>- فن الطهي الخلوي... الخ</a:t>
            </a:r>
            <a:endParaRPr lang="ar-IQ" b="1"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2287</Words>
  <Application>Microsoft Office PowerPoint</Application>
  <PresentationFormat>On-screen Show (4:3)</PresentationFormat>
  <Paragraphs>242</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الرحلات الخلوية</vt:lpstr>
      <vt:lpstr>الرحلات الخلوية</vt:lpstr>
      <vt:lpstr>أنواع الرحلات الكشفية:</vt:lpstr>
      <vt:lpstr>أهداف الرحلة الخلوية:</vt:lpstr>
      <vt:lpstr>ومن أهم الأهداف هي:</vt:lpstr>
      <vt:lpstr>تخطيط الرحلات الخلوية:</vt:lpstr>
      <vt:lpstr>إجراءات وتدابير الرحلة الخلوية:</vt:lpstr>
      <vt:lpstr>دراسة المكان المعد للرحلة وخط السير:</vt:lpstr>
      <vt:lpstr>إجراءات ما قبل الرحلة: </vt:lpstr>
      <vt:lpstr>ب. الحصول على الموافقات من:</vt:lpstr>
      <vt:lpstr>جـ. دراسة برنامج الرحلة: </vt:lpstr>
      <vt:lpstr>د. خرائط الرحلة: </vt:lpstr>
      <vt:lpstr>هـ. رسائل الرحلة الخلوية:</vt:lpstr>
      <vt:lpstr>Slide 14</vt:lpstr>
      <vt:lpstr>الإجراءات الواجب عملها أثناء سير الرحلة: </vt:lpstr>
      <vt:lpstr>Slide 16</vt:lpstr>
      <vt:lpstr>شكل يبين تشكيلات السير في الرحلات الخلوية</vt:lpstr>
      <vt:lpstr>الإجراءات الواجب إتباعها بعد انتهاء الرحلة: </vt:lpstr>
      <vt:lpstr>تقرير الرحلة الخلوية</vt:lpstr>
      <vt:lpstr>الأدوات والمعدات الشخصية للرحلات الكشفية:  </vt:lpstr>
      <vt:lpstr>1. معدات المخيم:</vt:lpstr>
      <vt:lpstr>ثانيا: الملابس:</vt:lpstr>
      <vt:lpstr>ثالثا: أدوات النظافة:</vt:lpstr>
      <vt:lpstr> رابعا: أدوات الطعام:</vt:lpstr>
      <vt:lpstr>سادسا: أدوات كشفية:</vt:lpstr>
      <vt:lpstr>سابعا: أدوات أخرى:</vt:lpstr>
      <vt:lpstr>2. إقامة المخيم اثناء الرحلات الخلوية: </vt:lpstr>
      <vt:lpstr>المـــــــأوى</vt:lpstr>
      <vt:lpstr>أنواع المأوى</vt:lpstr>
      <vt:lpstr>Slide 30</vt:lpstr>
      <vt:lpstr>البلطة </vt:lpstr>
      <vt:lpstr>أنواع البلطة:</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الرحلات الخلوية</dc:title>
  <dc:creator>DR.Ahmed Saker</dc:creator>
  <cp:lastModifiedBy>DR.Ahmed Saker</cp:lastModifiedBy>
  <cp:revision>9</cp:revision>
  <dcterms:created xsi:type="dcterms:W3CDTF">2013-03-25T19:40:17Z</dcterms:created>
  <dcterms:modified xsi:type="dcterms:W3CDTF">2013-03-25T20:53:53Z</dcterms:modified>
</cp:coreProperties>
</file>