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 id="258" r:id="rId4"/>
    <p:sldId id="259" r:id="rId5"/>
    <p:sldId id="260" r:id="rId6"/>
    <p:sldId id="261" r:id="rId7"/>
    <p:sldId id="262" r:id="rId8"/>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8438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ar-IQ"/>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ar-IQ"/>
          </a:p>
        </p:txBody>
      </p:sp>
      <p:sp>
        <p:nvSpPr>
          <p:cNvPr id="4" name="Date Placeholder 3"/>
          <p:cNvSpPr>
            <a:spLocks noGrp="1"/>
          </p:cNvSpPr>
          <p:nvPr>
            <p:ph type="dt" sz="half" idx="10"/>
          </p:nvPr>
        </p:nvSpPr>
        <p:spPr/>
        <p:txBody>
          <a:bodyPr/>
          <a:lstStyle/>
          <a:p>
            <a:fld id="{5DFEC79F-85BB-49E0-9F51-FCE5BA7E3B05}" type="datetimeFigureOut">
              <a:rPr lang="ar-IQ" smtClean="0"/>
              <a:pPr/>
              <a:t>05/06/1437</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CE0479DD-DE8C-4C26-A782-F0ECA9AF0DE7}" type="slidenum">
              <a:rPr lang="ar-IQ" smtClean="0"/>
              <a:pPr/>
              <a:t>‹#›</a:t>
            </a:fld>
            <a:endParaRPr lang="ar-IQ"/>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5DFEC79F-85BB-49E0-9F51-FCE5BA7E3B05}" type="datetimeFigureOut">
              <a:rPr lang="ar-IQ" smtClean="0"/>
              <a:pPr/>
              <a:t>05/06/1437</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CE0479DD-DE8C-4C26-A782-F0ECA9AF0DE7}" type="slidenum">
              <a:rPr lang="ar-IQ" smtClean="0"/>
              <a:pPr/>
              <a:t>‹#›</a:t>
            </a:fld>
            <a:endParaRPr lang="ar-IQ"/>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ar-IQ"/>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5DFEC79F-85BB-49E0-9F51-FCE5BA7E3B05}" type="datetimeFigureOut">
              <a:rPr lang="ar-IQ" smtClean="0"/>
              <a:pPr/>
              <a:t>05/06/1437</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CE0479DD-DE8C-4C26-A782-F0ECA9AF0DE7}" type="slidenum">
              <a:rPr lang="ar-IQ" smtClean="0"/>
              <a:pPr/>
              <a:t>‹#›</a:t>
            </a:fld>
            <a:endParaRPr lang="ar-IQ"/>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5DFEC79F-85BB-49E0-9F51-FCE5BA7E3B05}" type="datetimeFigureOut">
              <a:rPr lang="ar-IQ" smtClean="0"/>
              <a:pPr/>
              <a:t>05/06/1437</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CE0479DD-DE8C-4C26-A782-F0ECA9AF0DE7}" type="slidenum">
              <a:rPr lang="ar-IQ" smtClean="0"/>
              <a:pPr/>
              <a:t>‹#›</a:t>
            </a:fld>
            <a:endParaRPr lang="ar-IQ"/>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r">
              <a:defRPr sz="4000" b="1" cap="all"/>
            </a:lvl1pPr>
          </a:lstStyle>
          <a:p>
            <a:r>
              <a:rPr lang="en-US" smtClean="0"/>
              <a:t>Click to edit Master title style</a:t>
            </a:r>
            <a:endParaRPr lang="ar-IQ"/>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DFEC79F-85BB-49E0-9F51-FCE5BA7E3B05}" type="datetimeFigureOut">
              <a:rPr lang="ar-IQ" smtClean="0"/>
              <a:pPr/>
              <a:t>05/06/1437</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CE0479DD-DE8C-4C26-A782-F0ECA9AF0DE7}" type="slidenum">
              <a:rPr lang="ar-IQ" smtClean="0"/>
              <a:pPr/>
              <a:t>‹#›</a:t>
            </a:fld>
            <a:endParaRPr lang="ar-IQ"/>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5" name="Date Placeholder 4"/>
          <p:cNvSpPr>
            <a:spLocks noGrp="1"/>
          </p:cNvSpPr>
          <p:nvPr>
            <p:ph type="dt" sz="half" idx="10"/>
          </p:nvPr>
        </p:nvSpPr>
        <p:spPr/>
        <p:txBody>
          <a:bodyPr/>
          <a:lstStyle/>
          <a:p>
            <a:fld id="{5DFEC79F-85BB-49E0-9F51-FCE5BA7E3B05}" type="datetimeFigureOut">
              <a:rPr lang="ar-IQ" smtClean="0"/>
              <a:pPr/>
              <a:t>05/06/1437</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CE0479DD-DE8C-4C26-A782-F0ECA9AF0DE7}" type="slidenum">
              <a:rPr lang="ar-IQ" smtClean="0"/>
              <a:pPr/>
              <a:t>‹#›</a:t>
            </a:fld>
            <a:endParaRPr lang="ar-IQ"/>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ar-IQ"/>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7" name="Date Placeholder 6"/>
          <p:cNvSpPr>
            <a:spLocks noGrp="1"/>
          </p:cNvSpPr>
          <p:nvPr>
            <p:ph type="dt" sz="half" idx="10"/>
          </p:nvPr>
        </p:nvSpPr>
        <p:spPr/>
        <p:txBody>
          <a:bodyPr/>
          <a:lstStyle/>
          <a:p>
            <a:fld id="{5DFEC79F-85BB-49E0-9F51-FCE5BA7E3B05}" type="datetimeFigureOut">
              <a:rPr lang="ar-IQ" smtClean="0"/>
              <a:pPr/>
              <a:t>05/06/1437</a:t>
            </a:fld>
            <a:endParaRPr lang="ar-IQ"/>
          </a:p>
        </p:txBody>
      </p:sp>
      <p:sp>
        <p:nvSpPr>
          <p:cNvPr id="8" name="Footer Placeholder 7"/>
          <p:cNvSpPr>
            <a:spLocks noGrp="1"/>
          </p:cNvSpPr>
          <p:nvPr>
            <p:ph type="ftr" sz="quarter" idx="11"/>
          </p:nvPr>
        </p:nvSpPr>
        <p:spPr/>
        <p:txBody>
          <a:bodyPr/>
          <a:lstStyle/>
          <a:p>
            <a:endParaRPr lang="ar-IQ"/>
          </a:p>
        </p:txBody>
      </p:sp>
      <p:sp>
        <p:nvSpPr>
          <p:cNvPr id="9" name="Slide Number Placeholder 8"/>
          <p:cNvSpPr>
            <a:spLocks noGrp="1"/>
          </p:cNvSpPr>
          <p:nvPr>
            <p:ph type="sldNum" sz="quarter" idx="12"/>
          </p:nvPr>
        </p:nvSpPr>
        <p:spPr/>
        <p:txBody>
          <a:bodyPr/>
          <a:lstStyle/>
          <a:p>
            <a:fld id="{CE0479DD-DE8C-4C26-A782-F0ECA9AF0DE7}" type="slidenum">
              <a:rPr lang="ar-IQ" smtClean="0"/>
              <a:pPr/>
              <a:t>‹#›</a:t>
            </a:fld>
            <a:endParaRPr lang="ar-IQ"/>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Date Placeholder 2"/>
          <p:cNvSpPr>
            <a:spLocks noGrp="1"/>
          </p:cNvSpPr>
          <p:nvPr>
            <p:ph type="dt" sz="half" idx="10"/>
          </p:nvPr>
        </p:nvSpPr>
        <p:spPr/>
        <p:txBody>
          <a:bodyPr/>
          <a:lstStyle/>
          <a:p>
            <a:fld id="{5DFEC79F-85BB-49E0-9F51-FCE5BA7E3B05}" type="datetimeFigureOut">
              <a:rPr lang="ar-IQ" smtClean="0"/>
              <a:pPr/>
              <a:t>05/06/1437</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CE0479DD-DE8C-4C26-A782-F0ECA9AF0DE7}" type="slidenum">
              <a:rPr lang="ar-IQ" smtClean="0"/>
              <a:pPr/>
              <a:t>‹#›</a:t>
            </a:fld>
            <a:endParaRPr lang="ar-IQ"/>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DFEC79F-85BB-49E0-9F51-FCE5BA7E3B05}" type="datetimeFigureOut">
              <a:rPr lang="ar-IQ" smtClean="0"/>
              <a:pPr/>
              <a:t>05/06/1437</a:t>
            </a:fld>
            <a:endParaRPr lang="ar-IQ"/>
          </a:p>
        </p:txBody>
      </p:sp>
      <p:sp>
        <p:nvSpPr>
          <p:cNvPr id="3" name="Footer Placeholder 2"/>
          <p:cNvSpPr>
            <a:spLocks noGrp="1"/>
          </p:cNvSpPr>
          <p:nvPr>
            <p:ph type="ftr" sz="quarter" idx="11"/>
          </p:nvPr>
        </p:nvSpPr>
        <p:spPr/>
        <p:txBody>
          <a:bodyPr/>
          <a:lstStyle/>
          <a:p>
            <a:endParaRPr lang="ar-IQ"/>
          </a:p>
        </p:txBody>
      </p:sp>
      <p:sp>
        <p:nvSpPr>
          <p:cNvPr id="4" name="Slide Number Placeholder 3"/>
          <p:cNvSpPr>
            <a:spLocks noGrp="1"/>
          </p:cNvSpPr>
          <p:nvPr>
            <p:ph type="sldNum" sz="quarter" idx="12"/>
          </p:nvPr>
        </p:nvSpPr>
        <p:spPr/>
        <p:txBody>
          <a:bodyPr/>
          <a:lstStyle/>
          <a:p>
            <a:fld id="{CE0479DD-DE8C-4C26-A782-F0ECA9AF0DE7}" type="slidenum">
              <a:rPr lang="ar-IQ" smtClean="0"/>
              <a:pPr/>
              <a:t>‹#›</a:t>
            </a:fld>
            <a:endParaRPr lang="ar-IQ"/>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r">
              <a:defRPr sz="2000" b="1"/>
            </a:lvl1pPr>
          </a:lstStyle>
          <a:p>
            <a:r>
              <a:rPr lang="en-US" smtClean="0"/>
              <a:t>Click to edit Master title style</a:t>
            </a:r>
            <a:endParaRPr lang="ar-IQ"/>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DFEC79F-85BB-49E0-9F51-FCE5BA7E3B05}" type="datetimeFigureOut">
              <a:rPr lang="ar-IQ" smtClean="0"/>
              <a:pPr/>
              <a:t>05/06/1437</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CE0479DD-DE8C-4C26-A782-F0ECA9AF0DE7}" type="slidenum">
              <a:rPr lang="ar-IQ" smtClean="0"/>
              <a:pPr/>
              <a:t>‹#›</a:t>
            </a:fld>
            <a:endParaRPr lang="ar-IQ"/>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r">
              <a:defRPr sz="2000" b="1"/>
            </a:lvl1pPr>
          </a:lstStyle>
          <a:p>
            <a:r>
              <a:rPr lang="en-US" smtClean="0"/>
              <a:t>Click to edit Master title style</a:t>
            </a:r>
            <a:endParaRPr lang="ar-IQ"/>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DFEC79F-85BB-49E0-9F51-FCE5BA7E3B05}" type="datetimeFigureOut">
              <a:rPr lang="ar-IQ" smtClean="0"/>
              <a:pPr/>
              <a:t>05/06/1437</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CE0479DD-DE8C-4C26-A782-F0ECA9AF0DE7}" type="slidenum">
              <a:rPr lang="ar-IQ" smtClean="0"/>
              <a:pPr/>
              <a:t>‹#›</a:t>
            </a:fld>
            <a:endParaRPr lang="ar-IQ"/>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en-US" smtClean="0"/>
              <a:t>Click to edit Master title style</a:t>
            </a:r>
            <a:endParaRPr lang="ar-IQ"/>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5DFEC79F-85BB-49E0-9F51-FCE5BA7E3B05}" type="datetimeFigureOut">
              <a:rPr lang="ar-IQ" smtClean="0"/>
              <a:pPr/>
              <a:t>05/06/1437</a:t>
            </a:fld>
            <a:endParaRPr lang="ar-IQ"/>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IQ"/>
          </a:p>
        </p:txBody>
      </p:sp>
      <p:sp>
        <p:nvSpPr>
          <p:cNvPr id="6" name="Slide Number Placeholder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CE0479DD-DE8C-4C26-A782-F0ECA9AF0DE7}" type="slidenum">
              <a:rPr lang="ar-IQ" smtClean="0"/>
              <a:pPr/>
              <a:t>‹#›</a:t>
            </a:fld>
            <a:endParaRPr lang="ar-IQ"/>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14348" y="928670"/>
            <a:ext cx="7772400" cy="1470025"/>
          </a:xfrm>
        </p:spPr>
        <p:txBody>
          <a:bodyPr/>
          <a:lstStyle/>
          <a:p>
            <a:r>
              <a:rPr lang="ar-IQ" b="1" dirty="0" smtClean="0"/>
              <a:t>مداخل في تقويم برامج التدريس الجامعي</a:t>
            </a:r>
            <a:endParaRPr lang="ar-IQ" b="1" dirty="0"/>
          </a:p>
        </p:txBody>
      </p:sp>
      <p:sp>
        <p:nvSpPr>
          <p:cNvPr id="3" name="Subtitle 2"/>
          <p:cNvSpPr>
            <a:spLocks noGrp="1"/>
          </p:cNvSpPr>
          <p:nvPr>
            <p:ph type="subTitle" idx="1"/>
          </p:nvPr>
        </p:nvSpPr>
        <p:spPr>
          <a:xfrm>
            <a:off x="1371600" y="2571744"/>
            <a:ext cx="6400800" cy="3067056"/>
          </a:xfrm>
          <a:ln>
            <a:solidFill>
              <a:srgbClr val="FF0000"/>
            </a:solidFill>
          </a:ln>
        </p:spPr>
        <p:txBody>
          <a:bodyPr>
            <a:normAutofit fontScale="85000" lnSpcReduction="20000"/>
          </a:bodyPr>
          <a:lstStyle/>
          <a:p>
            <a:endParaRPr lang="ar-IQ" dirty="0" smtClean="0">
              <a:solidFill>
                <a:schemeClr val="tx1"/>
              </a:solidFill>
            </a:endParaRPr>
          </a:p>
          <a:p>
            <a:r>
              <a:rPr lang="ar-IQ" dirty="0" smtClean="0">
                <a:solidFill>
                  <a:schemeClr val="tx1"/>
                </a:solidFill>
              </a:rPr>
              <a:t>محاضرة مقدمة للمكتب الاستشاري في كلية التربية الاساسية</a:t>
            </a:r>
          </a:p>
          <a:p>
            <a:r>
              <a:rPr lang="ar-IQ" dirty="0" smtClean="0">
                <a:solidFill>
                  <a:schemeClr val="tx1"/>
                </a:solidFill>
              </a:rPr>
              <a:t>ضمن دورة تخصصية بطرائق التدريس </a:t>
            </a:r>
          </a:p>
          <a:p>
            <a:r>
              <a:rPr lang="ar-IQ" dirty="0" smtClean="0">
                <a:solidFill>
                  <a:srgbClr val="FF0000"/>
                </a:solidFill>
              </a:rPr>
              <a:t>من قبل </a:t>
            </a:r>
          </a:p>
          <a:p>
            <a:r>
              <a:rPr lang="ar-IQ" b="1" dirty="0" smtClean="0">
                <a:solidFill>
                  <a:schemeClr val="tx1"/>
                </a:solidFill>
              </a:rPr>
              <a:t>أ.م.د. رغد زكي غياض الحسني</a:t>
            </a:r>
          </a:p>
          <a:p>
            <a:r>
              <a:rPr lang="ar-IQ" dirty="0" smtClean="0">
                <a:solidFill>
                  <a:schemeClr val="tx1"/>
                </a:solidFill>
              </a:rPr>
              <a:t>2014</a:t>
            </a:r>
            <a:endParaRPr lang="ar-IQ" dirty="0">
              <a:solidFill>
                <a:schemeClr val="tx1"/>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14348" y="2786058"/>
            <a:ext cx="7772400" cy="3643338"/>
          </a:xfrm>
          <a:ln>
            <a:solidFill>
              <a:srgbClr val="FF0000"/>
            </a:solidFill>
          </a:ln>
        </p:spPr>
        <p:txBody>
          <a:bodyPr>
            <a:normAutofit fontScale="90000"/>
          </a:bodyPr>
          <a:lstStyle/>
          <a:p>
            <a:r>
              <a:rPr lang="ar-IQ" dirty="0" smtClean="0"/>
              <a:t>1. التاكد من نجاح البرامج التدريبية</a:t>
            </a:r>
            <a:br>
              <a:rPr lang="ar-IQ" dirty="0" smtClean="0"/>
            </a:br>
            <a:r>
              <a:rPr lang="ar-IQ" dirty="0" smtClean="0"/>
              <a:t>2. التاكد من مدى تحقق اهداف البرنامج في المتعلمين</a:t>
            </a:r>
            <a:br>
              <a:rPr lang="ar-IQ" dirty="0" smtClean="0"/>
            </a:br>
            <a:r>
              <a:rPr lang="ar-IQ" dirty="0" smtClean="0"/>
              <a:t>3. متابعة التطور العلمي الذي يحصل في المشتركين</a:t>
            </a:r>
            <a:br>
              <a:rPr lang="ar-IQ" dirty="0" smtClean="0"/>
            </a:br>
            <a:r>
              <a:rPr lang="ar-IQ" dirty="0" smtClean="0"/>
              <a:t>4. التعرف على مدى نجاح المدربين في اداءهم التدريبي</a:t>
            </a:r>
            <a:endParaRPr lang="ar-IQ" dirty="0"/>
          </a:p>
        </p:txBody>
      </p:sp>
      <p:sp>
        <p:nvSpPr>
          <p:cNvPr id="3" name="Text Placeholder 2"/>
          <p:cNvSpPr>
            <a:spLocks noGrp="1"/>
          </p:cNvSpPr>
          <p:nvPr>
            <p:ph type="body" idx="1"/>
          </p:nvPr>
        </p:nvSpPr>
        <p:spPr>
          <a:xfrm>
            <a:off x="714348" y="857232"/>
            <a:ext cx="7772400" cy="1500187"/>
          </a:xfrm>
        </p:spPr>
        <p:txBody>
          <a:bodyPr>
            <a:normAutofit/>
          </a:bodyPr>
          <a:lstStyle/>
          <a:p>
            <a:r>
              <a:rPr lang="ar-IQ" sz="3200" b="1" dirty="0" smtClean="0">
                <a:solidFill>
                  <a:srgbClr val="FF0000"/>
                </a:solidFill>
              </a:rPr>
              <a:t>اهداف التقويم</a:t>
            </a:r>
            <a:endParaRPr lang="ar-IQ" sz="3200" b="1" dirty="0">
              <a:solidFill>
                <a:srgbClr val="FF0000"/>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7158" y="2428868"/>
            <a:ext cx="8501121" cy="3340107"/>
          </a:xfrm>
          <a:ln>
            <a:solidFill>
              <a:srgbClr val="FF0000"/>
            </a:solidFill>
          </a:ln>
        </p:spPr>
        <p:txBody>
          <a:bodyPr>
            <a:normAutofit/>
          </a:bodyPr>
          <a:lstStyle/>
          <a:p>
            <a:r>
              <a:rPr lang="ar-IQ" dirty="0" smtClean="0"/>
              <a:t>تكنيك تربوي تفتقر اليه كل البرامج التدريبية المعتمدة في الوطن العربي رغم ان من شانها انجاح اية مهمة تدريبية في التعليم العالي للأعداد لسوق العمل ورفده باحتياجاته المهنية .</a:t>
            </a:r>
            <a:endParaRPr lang="ar-IQ" dirty="0"/>
          </a:p>
        </p:txBody>
      </p:sp>
      <p:sp>
        <p:nvSpPr>
          <p:cNvPr id="3" name="Text Placeholder 2"/>
          <p:cNvSpPr>
            <a:spLocks noGrp="1"/>
          </p:cNvSpPr>
          <p:nvPr>
            <p:ph type="body" idx="1"/>
          </p:nvPr>
        </p:nvSpPr>
        <p:spPr>
          <a:xfrm>
            <a:off x="500034" y="500042"/>
            <a:ext cx="7772400" cy="1500187"/>
          </a:xfrm>
        </p:spPr>
        <p:txBody>
          <a:bodyPr>
            <a:normAutofit/>
          </a:bodyPr>
          <a:lstStyle/>
          <a:p>
            <a:r>
              <a:rPr lang="ar-IQ" sz="3200" b="1" dirty="0" smtClean="0">
                <a:solidFill>
                  <a:srgbClr val="FF0000"/>
                </a:solidFill>
              </a:rPr>
              <a:t>مداخل التقويم </a:t>
            </a:r>
            <a:endParaRPr lang="ar-IQ" sz="3200" b="1" dirty="0">
              <a:solidFill>
                <a:srgbClr val="FF0000"/>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2313" y="1785926"/>
            <a:ext cx="7772400" cy="3983049"/>
          </a:xfrm>
          <a:ln>
            <a:solidFill>
              <a:srgbClr val="FF0000"/>
            </a:solidFill>
          </a:ln>
        </p:spPr>
        <p:txBody>
          <a:bodyPr>
            <a:normAutofit fontScale="90000"/>
          </a:bodyPr>
          <a:lstStyle/>
          <a:p>
            <a:r>
              <a:rPr lang="ar-IQ" u="sng" dirty="0" smtClean="0"/>
              <a:t>مدخل باتريك 1959</a:t>
            </a:r>
            <a:br>
              <a:rPr lang="ar-IQ" u="sng" dirty="0" smtClean="0"/>
            </a:br>
            <a:r>
              <a:rPr lang="ar-IQ" dirty="0" smtClean="0"/>
              <a:t/>
            </a:r>
            <a:br>
              <a:rPr lang="ar-IQ" dirty="0" smtClean="0"/>
            </a:br>
            <a:r>
              <a:rPr lang="ar-IQ" dirty="0" smtClean="0"/>
              <a:t>وقد تكون من اطار فكري باربع مستويات هي:-</a:t>
            </a:r>
            <a:br>
              <a:rPr lang="ar-IQ" dirty="0" smtClean="0"/>
            </a:br>
            <a:r>
              <a:rPr lang="ar-IQ" dirty="0" smtClean="0"/>
              <a:t> </a:t>
            </a:r>
            <a:r>
              <a:rPr lang="en-US" dirty="0" smtClean="0"/>
              <a:t>1. reaction</a:t>
            </a:r>
            <a:br>
              <a:rPr lang="en-US" dirty="0" smtClean="0"/>
            </a:br>
            <a:r>
              <a:rPr lang="en-US" dirty="0" smtClean="0"/>
              <a:t>2.learning</a:t>
            </a:r>
            <a:br>
              <a:rPr lang="en-US" dirty="0" smtClean="0"/>
            </a:br>
            <a:r>
              <a:rPr lang="en-US" dirty="0" smtClean="0"/>
              <a:t>3. behavior</a:t>
            </a:r>
            <a:br>
              <a:rPr lang="en-US" dirty="0" smtClean="0"/>
            </a:br>
            <a:r>
              <a:rPr lang="en-US" dirty="0" smtClean="0"/>
              <a:t>4. results </a:t>
            </a:r>
            <a:endParaRPr lang="ar-IQ" dirty="0"/>
          </a:p>
        </p:txBody>
      </p:sp>
      <p:sp>
        <p:nvSpPr>
          <p:cNvPr id="3" name="Text Placeholder 2"/>
          <p:cNvSpPr>
            <a:spLocks noGrp="1"/>
          </p:cNvSpPr>
          <p:nvPr>
            <p:ph type="body" idx="1"/>
          </p:nvPr>
        </p:nvSpPr>
        <p:spPr>
          <a:xfrm>
            <a:off x="714348" y="428604"/>
            <a:ext cx="7772400" cy="1500187"/>
          </a:xfrm>
        </p:spPr>
        <p:txBody>
          <a:bodyPr>
            <a:normAutofit/>
          </a:bodyPr>
          <a:lstStyle/>
          <a:p>
            <a:r>
              <a:rPr lang="ar-IQ" sz="2800" b="1" dirty="0" smtClean="0">
                <a:solidFill>
                  <a:srgbClr val="FF0000"/>
                </a:solidFill>
              </a:rPr>
              <a:t>من اشهر المداخل العالمية</a:t>
            </a:r>
          </a:p>
          <a:p>
            <a:endParaRPr lang="ar-IQ" sz="2800" b="1" dirty="0">
              <a:solidFill>
                <a:srgbClr val="FF0000"/>
              </a:solidFill>
            </a:endParaRPr>
          </a:p>
          <a:p>
            <a:endParaRPr lang="ar-IQ" sz="2800" b="1" dirty="0">
              <a:solidFill>
                <a:srgbClr val="FF0000"/>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2313" y="1071546"/>
            <a:ext cx="7772400" cy="5072098"/>
          </a:xfrm>
          <a:ln>
            <a:solidFill>
              <a:srgbClr val="FF0000"/>
            </a:solidFill>
          </a:ln>
        </p:spPr>
        <p:txBody>
          <a:bodyPr>
            <a:normAutofit fontScale="90000"/>
          </a:bodyPr>
          <a:lstStyle/>
          <a:p>
            <a:r>
              <a:rPr lang="ar-IQ" u="sng" dirty="0" smtClean="0"/>
              <a:t>مدخل باركر 1973</a:t>
            </a:r>
            <a:br>
              <a:rPr lang="ar-IQ" u="sng" dirty="0" smtClean="0"/>
            </a:br>
            <a:r>
              <a:rPr lang="ar-IQ" dirty="0" smtClean="0"/>
              <a:t/>
            </a:r>
            <a:br>
              <a:rPr lang="ar-IQ" dirty="0" smtClean="0"/>
            </a:br>
            <a:r>
              <a:rPr lang="ar-IQ" dirty="0" smtClean="0"/>
              <a:t>ويتضمن هو الاخر اربع مستويات هي :-</a:t>
            </a:r>
            <a:br>
              <a:rPr lang="ar-IQ" dirty="0" smtClean="0"/>
            </a:br>
            <a:r>
              <a:rPr lang="en-US" dirty="0" smtClean="0"/>
              <a:t>1. job </a:t>
            </a:r>
            <a:r>
              <a:rPr lang="en-US" dirty="0" smtClean="0"/>
              <a:t>performance</a:t>
            </a:r>
            <a:r>
              <a:rPr lang="ar-IQ" dirty="0" smtClean="0"/>
              <a:t>اداء العمل</a:t>
            </a:r>
            <a:r>
              <a:rPr lang="en-US" dirty="0" smtClean="0"/>
              <a:t/>
            </a:r>
            <a:br>
              <a:rPr lang="en-US" dirty="0" smtClean="0"/>
            </a:br>
            <a:r>
              <a:rPr lang="en-US" dirty="0" smtClean="0"/>
              <a:t>2. group </a:t>
            </a:r>
            <a:r>
              <a:rPr lang="en-US" dirty="0" smtClean="0"/>
              <a:t>performance</a:t>
            </a:r>
            <a:r>
              <a:rPr lang="ar-IQ" dirty="0" smtClean="0"/>
              <a:t>اداء الفريق</a:t>
            </a:r>
            <a:r>
              <a:rPr lang="en-US" dirty="0" smtClean="0"/>
              <a:t/>
            </a:r>
            <a:br>
              <a:rPr lang="en-US" dirty="0" smtClean="0"/>
            </a:br>
            <a:r>
              <a:rPr lang="en-US" dirty="0" smtClean="0"/>
              <a:t>3. </a:t>
            </a:r>
            <a:r>
              <a:rPr lang="en-US" dirty="0" smtClean="0"/>
              <a:t>participant </a:t>
            </a:r>
            <a:r>
              <a:rPr lang="en-US" dirty="0" smtClean="0"/>
              <a:t>satisfaction</a:t>
            </a:r>
            <a:r>
              <a:rPr lang="ar-IQ" dirty="0" smtClean="0"/>
              <a:t>رضا المشاركين</a:t>
            </a:r>
            <a:r>
              <a:rPr lang="en-US" dirty="0" smtClean="0"/>
              <a:t/>
            </a:r>
            <a:br>
              <a:rPr lang="en-US" dirty="0" smtClean="0"/>
            </a:br>
            <a:r>
              <a:rPr lang="en-US" dirty="0" smtClean="0"/>
              <a:t>4.participant </a:t>
            </a:r>
            <a:r>
              <a:rPr lang="en-US" dirty="0" smtClean="0"/>
              <a:t>information</a:t>
            </a:r>
            <a:r>
              <a:rPr lang="ar-IQ" dirty="0" smtClean="0"/>
              <a:t>معلومات المشاركين</a:t>
            </a:r>
            <a:endParaRPr lang="ar-IQ" dirty="0"/>
          </a:p>
        </p:txBody>
      </p:sp>
      <p:sp>
        <p:nvSpPr>
          <p:cNvPr id="3" name="Text Placeholder 2"/>
          <p:cNvSpPr>
            <a:spLocks noGrp="1"/>
          </p:cNvSpPr>
          <p:nvPr>
            <p:ph type="body" idx="1"/>
          </p:nvPr>
        </p:nvSpPr>
        <p:spPr>
          <a:xfrm>
            <a:off x="928662" y="214291"/>
            <a:ext cx="7772400" cy="857255"/>
          </a:xfrm>
        </p:spPr>
        <p:txBody>
          <a:bodyPr>
            <a:normAutofit fontScale="92500" lnSpcReduction="20000"/>
          </a:bodyPr>
          <a:lstStyle/>
          <a:p>
            <a:endParaRPr lang="ar-IQ" sz="2800" b="1" dirty="0" smtClean="0">
              <a:solidFill>
                <a:srgbClr val="FF0000"/>
              </a:solidFill>
            </a:endParaRPr>
          </a:p>
          <a:p>
            <a:r>
              <a:rPr lang="ar-IQ" sz="2800" b="1" dirty="0" smtClean="0">
                <a:solidFill>
                  <a:srgbClr val="FF0000"/>
                </a:solidFill>
              </a:rPr>
              <a:t>من </a:t>
            </a:r>
            <a:r>
              <a:rPr lang="ar-IQ" sz="2800" b="1" dirty="0" smtClean="0">
                <a:solidFill>
                  <a:srgbClr val="FF0000"/>
                </a:solidFill>
              </a:rPr>
              <a:t>اشهر المداخل العالمية</a:t>
            </a:r>
          </a:p>
          <a:p>
            <a:endParaRPr lang="ar-IQ" sz="2800" b="1"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2313" y="1857364"/>
            <a:ext cx="7772400" cy="3911611"/>
          </a:xfrm>
          <a:ln>
            <a:solidFill>
              <a:srgbClr val="FF0000"/>
            </a:solidFill>
          </a:ln>
        </p:spPr>
        <p:txBody>
          <a:bodyPr>
            <a:normAutofit fontScale="90000"/>
          </a:bodyPr>
          <a:lstStyle/>
          <a:p>
            <a:r>
              <a:rPr lang="ar-IQ" u="sng" dirty="0" smtClean="0"/>
              <a:t>مدخل </a:t>
            </a:r>
            <a:r>
              <a:rPr lang="en-US" u="sng" dirty="0" err="1" smtClean="0"/>
              <a:t>astd</a:t>
            </a:r>
            <a:r>
              <a:rPr lang="ar-IQ" u="sng" dirty="0" smtClean="0"/>
              <a:t> - 1979</a:t>
            </a:r>
            <a:br>
              <a:rPr lang="ar-IQ" u="sng" dirty="0" smtClean="0"/>
            </a:br>
            <a:r>
              <a:rPr lang="en-US" dirty="0" smtClean="0"/>
              <a:t/>
            </a:r>
            <a:br>
              <a:rPr lang="en-US" dirty="0" smtClean="0"/>
            </a:br>
            <a:r>
              <a:rPr lang="en-US" dirty="0" smtClean="0"/>
              <a:t>1. reaction output</a:t>
            </a:r>
            <a:br>
              <a:rPr lang="en-US" dirty="0" smtClean="0"/>
            </a:br>
            <a:r>
              <a:rPr lang="en-US" dirty="0" smtClean="0"/>
              <a:t>2.capability out put</a:t>
            </a:r>
            <a:br>
              <a:rPr lang="en-US" dirty="0" smtClean="0"/>
            </a:br>
            <a:r>
              <a:rPr lang="en-US" dirty="0" smtClean="0"/>
              <a:t>3. application output</a:t>
            </a:r>
            <a:br>
              <a:rPr lang="en-US" dirty="0" smtClean="0"/>
            </a:br>
            <a:r>
              <a:rPr lang="en-US" dirty="0" smtClean="0"/>
              <a:t>4. value output</a:t>
            </a:r>
            <a:br>
              <a:rPr lang="en-US" dirty="0" smtClean="0"/>
            </a:br>
            <a:endParaRPr lang="ar-IQ" dirty="0"/>
          </a:p>
        </p:txBody>
      </p:sp>
      <p:sp>
        <p:nvSpPr>
          <p:cNvPr id="3" name="Text Placeholder 2"/>
          <p:cNvSpPr>
            <a:spLocks noGrp="1"/>
          </p:cNvSpPr>
          <p:nvPr>
            <p:ph type="body" idx="1"/>
          </p:nvPr>
        </p:nvSpPr>
        <p:spPr>
          <a:xfrm>
            <a:off x="642910" y="428604"/>
            <a:ext cx="7772400" cy="1500187"/>
          </a:xfrm>
        </p:spPr>
        <p:txBody>
          <a:bodyPr>
            <a:normAutofit/>
          </a:bodyPr>
          <a:lstStyle/>
          <a:p>
            <a:r>
              <a:rPr lang="ar-IQ" sz="2800" b="1" dirty="0" smtClean="0">
                <a:solidFill>
                  <a:srgbClr val="FF0000"/>
                </a:solidFill>
              </a:rPr>
              <a:t>من اشهر المداخل العالمية</a:t>
            </a:r>
          </a:p>
          <a:p>
            <a:endParaRPr lang="ar-IQ" sz="28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2910" y="2357430"/>
            <a:ext cx="7772400" cy="3714776"/>
          </a:xfrm>
          <a:ln>
            <a:solidFill>
              <a:srgbClr val="FF0000"/>
            </a:solidFill>
          </a:ln>
        </p:spPr>
        <p:txBody>
          <a:bodyPr>
            <a:normAutofit fontScale="90000"/>
          </a:bodyPr>
          <a:lstStyle/>
          <a:p>
            <a:r>
              <a:rPr lang="ar-IQ" u="sng" dirty="0" smtClean="0"/>
              <a:t>مدخل </a:t>
            </a:r>
            <a:r>
              <a:rPr lang="en-US" u="sng" dirty="0" err="1" smtClean="0"/>
              <a:t>ciro</a:t>
            </a:r>
            <a:r>
              <a:rPr lang="ar-IQ" u="sng" dirty="0" smtClean="0"/>
              <a:t/>
            </a:r>
            <a:br>
              <a:rPr lang="ar-IQ" u="sng" dirty="0" smtClean="0"/>
            </a:br>
            <a:r>
              <a:rPr lang="en-US" dirty="0" smtClean="0"/>
              <a:t/>
            </a:r>
            <a:br>
              <a:rPr lang="en-US" dirty="0" smtClean="0"/>
            </a:br>
            <a:r>
              <a:rPr lang="en-US" dirty="0" smtClean="0"/>
              <a:t>1. context evaluation</a:t>
            </a:r>
            <a:br>
              <a:rPr lang="en-US" dirty="0" smtClean="0"/>
            </a:br>
            <a:r>
              <a:rPr lang="en-US" dirty="0" smtClean="0"/>
              <a:t>2.inout evaluation</a:t>
            </a:r>
            <a:br>
              <a:rPr lang="en-US" dirty="0" smtClean="0"/>
            </a:br>
            <a:r>
              <a:rPr lang="en-US" dirty="0" smtClean="0"/>
              <a:t>3. reaction evaluation</a:t>
            </a:r>
            <a:br>
              <a:rPr lang="en-US" dirty="0" smtClean="0"/>
            </a:br>
            <a:r>
              <a:rPr lang="en-US" dirty="0" smtClean="0"/>
              <a:t>4. out put evaluation</a:t>
            </a:r>
            <a:endParaRPr lang="ar-IQ" dirty="0"/>
          </a:p>
        </p:txBody>
      </p:sp>
      <p:sp>
        <p:nvSpPr>
          <p:cNvPr id="3" name="Text Placeholder 2"/>
          <p:cNvSpPr>
            <a:spLocks noGrp="1"/>
          </p:cNvSpPr>
          <p:nvPr>
            <p:ph type="body" idx="1"/>
          </p:nvPr>
        </p:nvSpPr>
        <p:spPr>
          <a:xfrm>
            <a:off x="642910" y="571480"/>
            <a:ext cx="7772400" cy="1500187"/>
          </a:xfrm>
        </p:spPr>
        <p:txBody>
          <a:bodyPr>
            <a:normAutofit/>
          </a:bodyPr>
          <a:lstStyle/>
          <a:p>
            <a:r>
              <a:rPr lang="ar-IQ" sz="2800" b="1" dirty="0" smtClean="0">
                <a:solidFill>
                  <a:srgbClr val="FF0000"/>
                </a:solidFill>
              </a:rPr>
              <a:t>من اشهر المداخل العالمية</a:t>
            </a:r>
          </a:p>
          <a:p>
            <a:endParaRPr lang="ar-IQ" sz="3600" b="1"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41</TotalTime>
  <Words>96</Words>
  <Application>Microsoft Office PowerPoint</Application>
  <PresentationFormat>On-screen Show (4:3)</PresentationFormat>
  <Paragraphs>20</Paragraphs>
  <Slides>7</Slides>
  <Notes>0</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Office Theme</vt:lpstr>
      <vt:lpstr>مداخل في تقويم برامج التدريس الجامعي</vt:lpstr>
      <vt:lpstr>1. التاكد من نجاح البرامج التدريبية 2. التاكد من مدى تحقق اهداف البرنامج في المتعلمين 3. متابعة التطور العلمي الذي يحصل في المشتركين 4. التعرف على مدى نجاح المدربين في اداءهم التدريبي</vt:lpstr>
      <vt:lpstr>تكنيك تربوي تفتقر اليه كل البرامج التدريبية المعتمدة في الوطن العربي رغم ان من شانها انجاح اية مهمة تدريبية في التعليم العالي للأعداد لسوق العمل ورفده باحتياجاته المهنية .</vt:lpstr>
      <vt:lpstr>مدخل باتريك 1959  وقد تكون من اطار فكري باربع مستويات هي:-  1. reaction 2.learning 3. behavior 4. results </vt:lpstr>
      <vt:lpstr>مدخل باركر 1973  ويتضمن هو الاخر اربع مستويات هي :- 1. job performanceاداء العمل 2. group performanceاداء الفريق 3. participant satisfactionرضا المشاركين 4.participant informationمعلومات المشاركين</vt:lpstr>
      <vt:lpstr>مدخل astd - 1979  1. reaction output 2.capability out put 3. application output 4. value output </vt:lpstr>
      <vt:lpstr>مدخل ciro  1. context evaluation 2.inout evaluation 3. reaction evaluation 4. out put evaluation</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مداخل في تقويم برامج التدريس الجامعي</dc:title>
  <dc:creator>pc</dc:creator>
  <cp:lastModifiedBy>Raghad</cp:lastModifiedBy>
  <cp:revision>5</cp:revision>
  <dcterms:created xsi:type="dcterms:W3CDTF">2014-09-15T15:50:10Z</dcterms:created>
  <dcterms:modified xsi:type="dcterms:W3CDTF">2016-03-14T14:14:09Z</dcterms:modified>
</cp:coreProperties>
</file>