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BAAFAA-A4EE-4F6D-B854-CA882E08D9FE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5A5ADC-346A-45A2-B210-43FB98FC76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5ADC-346A-45A2-B210-43FB98FC76A4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BA6FA3-19CD-4F29-9899-E385469CE717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668B3C-CC55-48C6-93BE-9345CDCAAE5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u"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gif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28926" y="1857364"/>
            <a:ext cx="407196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المحاضرة </a:t>
            </a:r>
            <a:r>
              <a:rPr lang="ar-IQ" dirty="0" err="1" smtClean="0"/>
              <a:t>الاشغال</a:t>
            </a:r>
            <a:r>
              <a:rPr lang="ar-IQ" dirty="0" smtClean="0"/>
              <a:t> اليدوية / </a:t>
            </a:r>
            <a:r>
              <a:rPr lang="ar-IQ" dirty="0" err="1" smtClean="0"/>
              <a:t>اعمال</a:t>
            </a:r>
            <a:r>
              <a:rPr lang="ar-IQ" dirty="0" smtClean="0"/>
              <a:t> الجلد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7854696" cy="1266384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تنفيذ </a:t>
            </a:r>
            <a:r>
              <a:rPr lang="ar-IQ" sz="4000" dirty="0" smtClean="0"/>
              <a:t>تكوينات جمالية</a:t>
            </a:r>
            <a:endParaRPr lang="ar-SA" sz="4000" dirty="0"/>
          </a:p>
        </p:txBody>
      </p:sp>
    </p:spTree>
  </p:cSld>
  <p:clrMapOvr>
    <a:masterClrMapping/>
  </p:clrMapOvr>
  <p:transition spd="med" advTm="5000">
    <p:wipe dir="u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نتيجة بحث الصور عن اعمال الجلود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71612"/>
            <a:ext cx="4786346" cy="4295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0" name="Picture 4" descr="نتيجة بحث الصور عن اعمال الجلود"/>
          <p:cNvPicPr>
            <a:picLocks noChangeAspect="1" noChangeArrowheads="1"/>
          </p:cNvPicPr>
          <p:nvPr/>
        </p:nvPicPr>
        <p:blipFill>
          <a:blip r:embed="rId4"/>
          <a:srcRect b="11723"/>
          <a:stretch>
            <a:fillRect/>
          </a:stretch>
        </p:blipFill>
        <p:spPr bwMode="auto">
          <a:xfrm>
            <a:off x="642910" y="928670"/>
            <a:ext cx="2857520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 descr="صورة ذات صلة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4429132"/>
            <a:ext cx="1428760" cy="1484426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40" y="642918"/>
            <a:ext cx="1428760" cy="14844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ar-SA" b="1" dirty="0" smtClean="0"/>
              <a:t>تعريف الجلد: </a:t>
            </a:r>
            <a:endParaRPr lang="ar-IQ" b="1" dirty="0" smtClean="0"/>
          </a:p>
          <a:p>
            <a:pPr algn="just">
              <a:lnSpc>
                <a:spcPct val="200000"/>
              </a:lnSpc>
              <a:buNone/>
            </a:pPr>
            <a:r>
              <a:rPr lang="ar-SA" b="1" dirty="0" smtClean="0"/>
              <a:t>هو مركب من طبقتين ، طبقة ظاهرة صلبة لا تخرقها الأعصاب ولا الأوعية الدموية وهي البشرة ، وطبقة باطنه لينة مؤلفة من ألياف كثيرة متقاطعة وهي الأدمة ، وهذه الألياف مركبة من مادة غروية تذوب في الماء المغلي كالغراء وتذوب في بعض الحوامض والقلويات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22531" name="AutoShape 3" descr="نتيجة بحث الصور عن صور متحرك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2533" name="AutoShape 5" descr="نتيجة بحث الصور عن صور متحرك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22535" name="Picture 7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1785950" cy="1785950"/>
          </a:xfrm>
          <a:prstGeom prst="rect">
            <a:avLst/>
          </a:prstGeom>
          <a:noFill/>
        </p:spPr>
      </p:pic>
      <p:pic>
        <p:nvPicPr>
          <p:cNvPr id="10" name="Picture 7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071546"/>
            <a:ext cx="1785950" cy="1785950"/>
          </a:xfrm>
          <a:prstGeom prst="rect">
            <a:avLst/>
          </a:prstGeom>
          <a:noFill/>
        </p:spPr>
      </p:pic>
      <p:pic>
        <p:nvPicPr>
          <p:cNvPr id="11" name="Picture 7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71546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أنواع الجلود:</a:t>
            </a:r>
            <a:endParaRPr lang="en-US" dirty="0" smtClean="0"/>
          </a:p>
          <a:p>
            <a:pPr lvl="0"/>
            <a:r>
              <a:rPr lang="ar-SA" b="1" dirty="0" smtClean="0"/>
              <a:t>جلد التمساح ومنها ( الرمادي والأحمر ).</a:t>
            </a:r>
            <a:endParaRPr lang="en-US" dirty="0" smtClean="0"/>
          </a:p>
          <a:p>
            <a:pPr lvl="0"/>
            <a:r>
              <a:rPr lang="ar-SA" b="1" dirty="0" smtClean="0"/>
              <a:t>جلد البقرة الصغير ( لباني ) .</a:t>
            </a:r>
            <a:endParaRPr lang="en-US" dirty="0" smtClean="0"/>
          </a:p>
          <a:p>
            <a:pPr lvl="0"/>
            <a:r>
              <a:rPr lang="ar-SA" b="1" dirty="0" smtClean="0"/>
              <a:t>جلد البقرة الكبير( </a:t>
            </a:r>
            <a:r>
              <a:rPr lang="ar-SA" b="1" dirty="0" err="1" smtClean="0"/>
              <a:t>كواري</a:t>
            </a:r>
            <a:r>
              <a:rPr lang="ar-SA" b="1" dirty="0" smtClean="0"/>
              <a:t> ) .</a:t>
            </a:r>
            <a:endParaRPr lang="en-US" dirty="0" smtClean="0"/>
          </a:p>
          <a:p>
            <a:pPr lvl="0"/>
            <a:r>
              <a:rPr lang="ar-SA" b="1" dirty="0" smtClean="0"/>
              <a:t>جلد الجمل والماعز والغنم ( الحور).</a:t>
            </a:r>
            <a:endParaRPr lang="en-US" dirty="0" smtClean="0"/>
          </a:p>
          <a:p>
            <a:pPr lvl="0"/>
            <a:r>
              <a:rPr lang="ar-SA" b="1" dirty="0" smtClean="0"/>
              <a:t>جلد الثعبان ( </a:t>
            </a:r>
            <a:r>
              <a:rPr lang="ar-SA" b="1" dirty="0" err="1" smtClean="0"/>
              <a:t>اللازار</a:t>
            </a:r>
            <a:r>
              <a:rPr lang="ar-SA" b="1" dirty="0" smtClean="0"/>
              <a:t> ) .</a:t>
            </a:r>
            <a:endParaRPr lang="en-US" dirty="0" smtClean="0"/>
          </a:p>
          <a:p>
            <a:pPr lvl="0"/>
            <a:r>
              <a:rPr lang="ar-SA" b="1" dirty="0" smtClean="0"/>
              <a:t>جلد النعام.</a:t>
            </a:r>
            <a:endParaRPr lang="en-US" dirty="0" smtClean="0"/>
          </a:p>
          <a:p>
            <a:pPr lvl="0"/>
            <a:r>
              <a:rPr lang="ar-SA" b="1" dirty="0" smtClean="0"/>
              <a:t>جلد الخنزير.</a:t>
            </a:r>
            <a:endParaRPr lang="en-US" dirty="0" smtClean="0"/>
          </a:p>
          <a:p>
            <a:pPr lvl="0"/>
            <a:r>
              <a:rPr lang="ar-SA" b="1" dirty="0" smtClean="0"/>
              <a:t>جلد العجول .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كما قسمت الجلود إلى نوعين حسب حجمها :</a:t>
            </a:r>
            <a:endParaRPr lang="en-US" dirty="0" smtClean="0"/>
          </a:p>
          <a:p>
            <a:pPr lvl="0"/>
            <a:r>
              <a:rPr lang="ar-SA" b="1" dirty="0" smtClean="0"/>
              <a:t> جلود كبيرة : </a:t>
            </a:r>
            <a:endParaRPr lang="en-US" dirty="0" smtClean="0"/>
          </a:p>
          <a:p>
            <a:r>
              <a:rPr lang="ar-SA" b="1" dirty="0" smtClean="0"/>
              <a:t>    وهي جلود الأبقار والثيران والجاموس وحيوانات الجر</a:t>
            </a:r>
            <a:endParaRPr lang="en-US" dirty="0" smtClean="0"/>
          </a:p>
          <a:p>
            <a:pPr lvl="0"/>
            <a:r>
              <a:rPr lang="ar-SA" b="1" dirty="0" smtClean="0"/>
              <a:t> جلود صغيرة :</a:t>
            </a:r>
            <a:endParaRPr lang="en-US" dirty="0" smtClean="0"/>
          </a:p>
          <a:p>
            <a:r>
              <a:rPr lang="ar-SA" b="1" dirty="0" smtClean="0"/>
              <a:t>    وهي جلود الماعز والضان والأرانب ، وهناك تصنيف يجمع بين نوع الجلد ونوع الدباغة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21506" name="Picture 2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814393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xfrm>
            <a:off x="714348" y="1920085"/>
            <a:ext cx="7972452" cy="44348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b="1" dirty="0" smtClean="0"/>
              <a:t>دباغة الجلد :</a:t>
            </a:r>
            <a:endParaRPr lang="en-US" dirty="0" smtClean="0"/>
          </a:p>
          <a:p>
            <a:pPr algn="just">
              <a:lnSpc>
                <a:spcPct val="2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e_Metal" pitchFamily="18" charset="-78"/>
                <a:cs typeface="ae_Metal" pitchFamily="18" charset="-78"/>
              </a:rPr>
              <a:t>وهي العملية التي يتم </a:t>
            </a:r>
            <a:r>
              <a:rPr lang="ar-SA" sz="2800" b="1" dirty="0" err="1" smtClean="0">
                <a:solidFill>
                  <a:srgbClr val="FF0000"/>
                </a:solidFill>
                <a:latin typeface="ae_Metal" pitchFamily="18" charset="-78"/>
                <a:cs typeface="ae_Metal" pitchFamily="18" charset="-78"/>
              </a:rPr>
              <a:t>بها</a:t>
            </a:r>
            <a:r>
              <a:rPr lang="ar-SA" sz="2800" b="1" dirty="0" smtClean="0">
                <a:solidFill>
                  <a:srgbClr val="FF0000"/>
                </a:solidFill>
                <a:latin typeface="ae_Metal" pitchFamily="18" charset="-78"/>
                <a:cs typeface="ae_Metal" pitchFamily="18" charset="-78"/>
              </a:rPr>
              <a:t> تحويل</a:t>
            </a:r>
            <a:r>
              <a:rPr lang="ar-IQ" sz="2800" b="1" dirty="0" smtClean="0">
                <a:solidFill>
                  <a:srgbClr val="FF0000"/>
                </a:solidFill>
                <a:latin typeface="ae_Metal" pitchFamily="18" charset="-78"/>
                <a:cs typeface="ae_Metal" pitchFamily="18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ae_Metal" pitchFamily="18" charset="-78"/>
                <a:cs typeface="ae_Metal" pitchFamily="18" charset="-78"/>
              </a:rPr>
              <a:t>الجلد الخام من حالته الأولى القابلة للفساد والتحلل إلى حالة أخرى غير قابلة لذلك ، مع اكتسابه المظهر والليونة اللازمتين للاستخدام الحرفي والفني والصناعي</a:t>
            </a:r>
            <a:endParaRPr lang="en-US" sz="2800" dirty="0" smtClean="0">
              <a:solidFill>
                <a:srgbClr val="FF0000"/>
              </a:solidFill>
              <a:latin typeface="ae_Metal" pitchFamily="18" charset="-78"/>
              <a:cs typeface="ae_Metal" pitchFamily="18" charset="-78"/>
            </a:endParaRPr>
          </a:p>
          <a:p>
            <a:endParaRPr lang="ar-IQ" dirty="0"/>
          </a:p>
        </p:txBody>
      </p:sp>
      <p:pic>
        <p:nvPicPr>
          <p:cNvPr id="20482" name="Picture 2" descr="نتيجة بحث الصور عن صور متحرك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981450" cy="2357432"/>
          </a:xfrm>
          <a:prstGeom prst="rect">
            <a:avLst/>
          </a:prstGeom>
          <a:noFill/>
        </p:spPr>
      </p:pic>
      <p:pic>
        <p:nvPicPr>
          <p:cNvPr id="9" name="Picture 2" descr="نتيجة بحث الصور عن صور متحرك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428736"/>
            <a:ext cx="1990740" cy="117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71472" y="1071546"/>
            <a:ext cx="81439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  <a:latin typeface="ae_Metal" pitchFamily="18" charset="-78"/>
                <a:cs typeface="ae_Metal" pitchFamily="18" charset="-78"/>
              </a:rPr>
              <a:t>الأدوات المستخدمة في أشغال الجلد :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ae_Metal" pitchFamily="18" charset="-78"/>
              <a:cs typeface="ae_Metal" pitchFamily="18" charset="-78"/>
            </a:endParaRPr>
          </a:p>
          <a:p>
            <a:pPr algn="just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1- قلم النقل : اسطوانة من الحديد تشبه المسمار تسمى " </a:t>
            </a:r>
            <a:r>
              <a:rPr lang="ar-SA" sz="2400" b="1" dirty="0" err="1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مخراز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 " مستديرة الرأس ، ليها يد خشبية ، وتستخدم لنقل الزخارف على سطح الجلد بعد تمرير طرفها المستدير على خطوط الوحدات </a:t>
            </a:r>
            <a:r>
              <a:rPr lang="ar-SA" sz="2400" b="1" dirty="0" err="1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الزخرفية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 المرسومة على الورق ، فيحدث ذلك أثرا خطيا على سطح الجلد المبلل 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e_Metal" pitchFamily="18" charset="-78"/>
              <a:cs typeface="ae_Metal" pitchFamily="18" charset="-78"/>
            </a:endParaRPr>
          </a:p>
          <a:p>
            <a:pPr algn="just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2- سكين </a:t>
            </a:r>
            <a:r>
              <a:rPr lang="ar-SA" sz="2400" b="1" dirty="0" err="1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درسدن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 : تستخدم في نقل الزخارف والرسومات مثل قلم النقل . ولها طرفان من الحديد أو النحاس ، أحدهما مدبب للنقل ، ويستخدم الآخر للضغط على سطوح الجلد 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e_Metal" pitchFamily="18" charset="-78"/>
              <a:cs typeface="ae_Metal" pitchFamily="18" charset="-78"/>
            </a:endParaRPr>
          </a:p>
          <a:p>
            <a:pPr algn="just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e_Metal" pitchFamily="18" charset="-78"/>
                <a:cs typeface="ae_Metal" pitchFamily="18" charset="-78"/>
              </a:rPr>
              <a:t>3- سكين الحز : قطعة من الصلب بيد خشبية ، تستخدم في شق خطوط الزخارف بعد نقلها على الجلد ، لذلك تستخدم عمودية على الجلد المفرود ، لكي تتأكد الزخارف .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e_Metal" pitchFamily="18" charset="-78"/>
              <a:cs typeface="ae_Metal" pitchFamily="18" charset="-78"/>
            </a:endParaRPr>
          </a:p>
          <a:p>
            <a:endParaRPr lang="ar-IQ" dirty="0"/>
          </a:p>
        </p:txBody>
      </p:sp>
      <p:pic>
        <p:nvPicPr>
          <p:cNvPr id="19458" name="Picture 2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643578"/>
            <a:ext cx="1357322" cy="1214422"/>
          </a:xfrm>
          <a:prstGeom prst="rect">
            <a:avLst/>
          </a:prstGeom>
          <a:noFill/>
        </p:spPr>
      </p:pic>
      <p:pic>
        <p:nvPicPr>
          <p:cNvPr id="5" name="Picture 2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1357322" cy="12144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أقلام التفريغ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مجموعة من الأسطوانات المعدنية يتميز بعضها بازدواجية استخدام طرفيها . والبعض الآخر يستخدم طرف واحد منها . ولها أشكال متعددة لتفريغ أشكال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متنوعة في الجلد ؛ لذا تكون حادة في التفريغ المعدني المقابل للتفريغ المطلوب ، سواء أكان دائريا أم هندسيا ، أم رباعيا ، أم مثلثا . وتستخدم لتفريغ الجزء الذي تم حزه في الوحدات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5- أقلام التخريم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مجموعة من الأسطوانات المصنوعة من الحديد الصلب ، مفرّغة ، يشطف من أحد طرفيها ، وتُستخدَم لثقب الجلد أو الوحدات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المتكررة ، وهي ذات أشكال مختلفة باختلاف الوحدات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المطلوبة 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6-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أقلام التظليل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مجموعة من الأقلام التي تستخدم عن طريق الضغط أو الطرق عليها ، ومنها القلم الذي يتم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به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التظليل ، وقلم الأرضية ، وقلم الزخرفة . وكلها أقلام تستخدم لعمل تجديدات وزخارف على سطح الجلد 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IQ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7-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قلم التجسيم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قلم بطرفين معدنيين ، أحدهما مائل إلى أسفل ، والآخر مرتفع لأعلى على شكل الملعقة ، لكي يتم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به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عن طريق الضغط والحركة - عمل تجسيم للوحدات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والرسوم التي يراد جعل مستواها أعلى من مستوى الأرضية . وسن هذا القلم ناعم الملمس لتحقيق عمليات التجسيم .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8-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نماذج تجسيم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حلقات تصنع من جلد النعال الصلب ، مجوفة من الوسط ، يدخل أشكال من ورق الكرتون الصلب بسمك 2سم ، منها الدائري ، والمستطيل ، والبيضاوي . تستخدم لرفع أجزاء الرسم والزخارف المراد تعليتها لتجسيم الأشكال ، عن طريق وضعها تحت الجلد المبلل ، والطرق عليها لتحدث الأثر المطلوب .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9-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العجلة أو </a:t>
            </a:r>
            <a:r>
              <a:rPr lang="ar-SA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الرولت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عبارة عن أسطوانة من الحديد بيد خشبية . في نهاية الحديد شكل دائري محفور بأشكال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زخرفية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منتظمة . تستخدم بالضغط على سطح الجلد المبلل بالماء لتعطي تأثيرات خطية عميقة لامعة .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IQ" dirty="0"/>
          </a:p>
        </p:txBody>
      </p:sp>
      <p:pic>
        <p:nvPicPr>
          <p:cNvPr id="18434" name="Picture 2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-214338"/>
            <a:ext cx="2571768" cy="21185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b="1" dirty="0" smtClean="0"/>
              <a:t>10- </a:t>
            </a:r>
            <a:r>
              <a:rPr lang="ar-SA" b="1" u="sng" dirty="0" smtClean="0"/>
              <a:t>علبة تقطيع الشرائح </a:t>
            </a:r>
            <a:r>
              <a:rPr lang="ar-SA" b="1" dirty="0" smtClean="0"/>
              <a:t>: عبارة عن علبة من المعدن ، تتكون من مجموعة أسلحة حادة جدا ، مرصوصة مع بعضها بمسمار </a:t>
            </a:r>
            <a:r>
              <a:rPr lang="ar-SA" b="1" dirty="0" err="1" smtClean="0"/>
              <a:t>قلاووز</a:t>
            </a:r>
            <a:r>
              <a:rPr lang="ar-SA" b="1" dirty="0" smtClean="0"/>
              <a:t> ، يسهل فكها لإعادة تنظيمها ، تستخدم في عمل شرائح من الجلد منتظمة المسافة في العرض ، في وقت واحد .</a:t>
            </a:r>
            <a:endParaRPr lang="en-US" dirty="0" smtClean="0"/>
          </a:p>
          <a:p>
            <a:r>
              <a:rPr lang="ar-SA" b="1" dirty="0" smtClean="0"/>
              <a:t>11- الخرامة : تستخدم في عمل ثقوب في الجلد ، ومنها الخرامة ذات الثقب الواحد ، وتستخدم عن طريق الطرق بالمطرقة الخشبية ، بوضعها متعامدة فوق سطح الجلد ، حيث إنها قلم من الصلب مفرغ من الطرف بثقب موصول بآخر في جانب القلم ، ليسهل خروج قطعة الجلد الفارغة من الثقب . أما الخرامة الأخرى فهي عبارة عن عجلة معدنية تحمل عدداً من الأقلام الصغيرة في الطول ، متعددة الثقوب ، موصّلة بيدين تتحركان </a:t>
            </a:r>
            <a:r>
              <a:rPr lang="ar-SA" b="1" dirty="0" err="1" smtClean="0"/>
              <a:t>بـ</a:t>
            </a:r>
            <a:r>
              <a:rPr lang="ar-SA" b="1" dirty="0" smtClean="0"/>
              <a:t>( </a:t>
            </a:r>
            <a:r>
              <a:rPr lang="ar-SA" b="1" dirty="0" err="1" smtClean="0"/>
              <a:t>ستوستة</a:t>
            </a:r>
            <a:r>
              <a:rPr lang="ar-SA" b="1" dirty="0" smtClean="0"/>
              <a:t> ) توضع بين راحة اليد . ويوضع الجلد بين فكيها ، ويُضغط بعد ضبط سمك الثقب المطلوب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b="1" dirty="0" smtClean="0"/>
              <a:t>12- </a:t>
            </a:r>
            <a:r>
              <a:rPr lang="ar-SA" b="1" u="sng" dirty="0" smtClean="0"/>
              <a:t>ماكينة الحرق </a:t>
            </a:r>
            <a:r>
              <a:rPr lang="ar-SA" b="1" dirty="0" smtClean="0"/>
              <a:t>: جهاز كهربي يعمل على تحويل الطاقة الكهربية إلى طاقة حرارية ، مدرّج بدرجات ، يتصل </a:t>
            </a:r>
            <a:r>
              <a:rPr lang="ar-SA" b="1" dirty="0" err="1" smtClean="0"/>
              <a:t>به</a:t>
            </a:r>
            <a:r>
              <a:rPr lang="ar-SA" b="1" dirty="0" smtClean="0"/>
              <a:t> قلم معدني متعدد الأشكال ، ليعطي خطوطا وزخارف ، ونقاطا متعددة السمك . وهذا القلم يستخدم كالفرشاة في يد الفنان على سطح الجلد . إلا إن الحرق على الجلد يمكن أن يستخدم فيه أدوات متعددة ؛ سواء أكانت أدوات بدائية تساعد على العمل في المساحات الكبيرة ، أم أجهزة أخرى تعطي نفس التأثير ذي اللون المبني المتدرج على سطح الجلد من أثر اللسع .</a:t>
            </a:r>
            <a:endParaRPr lang="en-US" dirty="0" smtClean="0"/>
          </a:p>
          <a:p>
            <a:r>
              <a:rPr lang="ar-SA" b="1" dirty="0" smtClean="0"/>
              <a:t>13- </a:t>
            </a:r>
            <a:r>
              <a:rPr lang="ar-SA" b="1" u="sng" dirty="0" smtClean="0"/>
              <a:t>أدوات التذهيب </a:t>
            </a:r>
            <a:r>
              <a:rPr lang="ar-SA" b="1" dirty="0" smtClean="0"/>
              <a:t>: للتذهيب أدوات خاصة ، كالمخدة : وهي مستطيل من الخشب المغطى بالقماش أو الجلد ، ولها حواف خشبية متحركة ( جوانب ) . وسكينة التذهيب تستخدم لقطع ورق الذهب . ومشط التذهيب لحمل رقاق الذهب . وفرشة </a:t>
            </a:r>
            <a:r>
              <a:rPr lang="ar-SA" b="1" dirty="0" err="1" smtClean="0"/>
              <a:t>السمور</a:t>
            </a:r>
            <a:r>
              <a:rPr lang="ar-SA" b="1" dirty="0" smtClean="0"/>
              <a:t> تستخدم في اللصق والتنظيف .</a:t>
            </a:r>
            <a:endParaRPr lang="en-US" dirty="0" smtClean="0"/>
          </a:p>
          <a:p>
            <a:r>
              <a:rPr lang="ar-SA" b="1" dirty="0" smtClean="0"/>
              <a:t> </a:t>
            </a:r>
            <a:endParaRPr lang="en-US" dirty="0"/>
          </a:p>
        </p:txBody>
      </p:sp>
      <p:pic>
        <p:nvPicPr>
          <p:cNvPr id="9" name="Picture 2" descr="نتيجة بحث الصور عن صور متحركة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-214338"/>
            <a:ext cx="2571768" cy="21185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1142976" y="1571612"/>
            <a:ext cx="7215238" cy="4500566"/>
            <a:chOff x="1260" y="7868"/>
            <a:chExt cx="8820" cy="630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1260" y="7868"/>
              <a:ext cx="8820" cy="6300"/>
              <a:chOff x="1260" y="7404"/>
              <a:chExt cx="8820" cy="6300"/>
            </a:xfrm>
          </p:grpSpPr>
          <p:pic>
            <p:nvPicPr>
              <p:cNvPr id="16391" name="Picture 7" descr="mso35839"/>
              <p:cNvPicPr>
                <a:picLocks noChangeAspect="1" noChangeArrowheads="1"/>
              </p:cNvPicPr>
              <p:nvPr/>
            </p:nvPicPr>
            <p:blipFill>
              <a:blip r:embed="rId3"/>
              <a:srcRect b="60291"/>
              <a:stretch>
                <a:fillRect/>
              </a:stretch>
            </p:blipFill>
            <p:spPr bwMode="auto">
              <a:xfrm>
                <a:off x="5940" y="7404"/>
                <a:ext cx="4140" cy="288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16390" name="Picture 6" descr="msoDB33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260" y="7404"/>
                <a:ext cx="4320" cy="288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16389" name="Picture 5" descr="msoA348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980" y="10824"/>
                <a:ext cx="4100" cy="284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16388" name="Picture 4" descr="mso22FA3"/>
              <p:cNvPicPr>
                <a:picLocks noChangeAspect="1" noChangeArrowheads="1"/>
              </p:cNvPicPr>
              <p:nvPr/>
            </p:nvPicPr>
            <p:blipFill>
              <a:blip r:embed="rId6"/>
              <a:srcRect t="2310" r="2565"/>
              <a:stretch>
                <a:fillRect/>
              </a:stretch>
            </p:blipFill>
            <p:spPr bwMode="auto">
              <a:xfrm>
                <a:off x="1260" y="10824"/>
                <a:ext cx="4320" cy="288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</p:pic>
        </p:grpSp>
        <p:pic>
          <p:nvPicPr>
            <p:cNvPr id="16386" name="Picture 2" descr="mso56C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0" y="9180"/>
              <a:ext cx="3620" cy="470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</p:grp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2150" algn="l"/>
              </a:tabLst>
            </a:pPr>
            <a:r>
              <a:rPr kumimoji="0" lang="ar-SA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endParaRPr kumimoji="0" lang="en-US" altLang="zh-CN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2150" algn="l"/>
              </a:tabLst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857224" y="714356"/>
            <a:ext cx="7829576" cy="564056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التقنيات الخاصة بأعمال الجلد :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1- الحرق : 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يعد استخدام هذه التقنية من أقدم الممارسات التقنية على خامة الجلد . ويستخدم الفنان هذه التقنية بصورة مؤثرة في الأعمال الفنية . وهناك منتجات فنية يستخدم فيها الفنان الحرق بمفرده كتقنية أساس ، أو يضاف إليها تقنيات أخرى .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وتتم تقنية الحرق على سطح الجلد بأسلوبين :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أ- الحرق باستخدام القالب المعدني الساخن : هو قالب محفور مصنوع من النحاس الأصفر أو الحديد . وقد يكون بارزا أو غائرا . </a:t>
            </a:r>
            <a:r>
              <a:rPr lang="ar-SA" sz="2200" b="1" dirty="0" err="1" smtClean="0">
                <a:latin typeface="ae_Metal" pitchFamily="18" charset="-78"/>
                <a:cs typeface="+mj-cs"/>
              </a:rPr>
              <a:t>وبه</a:t>
            </a:r>
            <a:r>
              <a:rPr lang="ar-SA" sz="2200" b="1" dirty="0" smtClean="0">
                <a:latin typeface="ae_Metal" pitchFamily="18" charset="-78"/>
                <a:cs typeface="+mj-cs"/>
              </a:rPr>
              <a:t> يستطيع الفنان عمل تكرارات فنية على المشغولة .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 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وهذه القوالب تعرض للتسخين الحراري حسب الدرجة التي يريدها الفنان ، لكي تعطي التأثير اللوني المطلوب ، حيث يحدد مواصفاته الفنية كمية الضغط على القالب ، وطبيعة نوع الجلد ، والتصميم المسبق .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ب- الحرق باستخدام القلم المعدني : وتعتمد هذه الطريقة على الأقلام الجاهزة ، أو التي يصنعها الفنان .  </a:t>
            </a:r>
            <a:r>
              <a:rPr lang="ar-SA" sz="2200" b="1" dirty="0" err="1" smtClean="0">
                <a:latin typeface="ae_Metal" pitchFamily="18" charset="-78"/>
                <a:cs typeface="+mj-cs"/>
              </a:rPr>
              <a:t>وبها</a:t>
            </a:r>
            <a:r>
              <a:rPr lang="ar-SA" sz="2200" b="1" dirty="0" smtClean="0">
                <a:latin typeface="ae_Metal" pitchFamily="18" charset="-78"/>
                <a:cs typeface="+mj-cs"/>
              </a:rPr>
              <a:t> يستطيع الفنان إعطاء خطوط أو مساحات محروقة بدرجات مختلفة ، حسب المشغولة الفنية المطلوبة .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2-التلوين :  يعد التلوين من الممارسات التقنية التي تحتاج إلى كثير من الدقة والمهارة في الأداء . 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pPr algn="just"/>
            <a:r>
              <a:rPr lang="ar-SA" sz="2200" b="1" dirty="0" smtClean="0">
                <a:latin typeface="ae_Metal" pitchFamily="18" charset="-78"/>
                <a:cs typeface="+mj-cs"/>
              </a:rPr>
              <a:t>    وقد استحدثت تكنولوجيا تصنيع الألوان للتعامل مع الجلود جميعها العديد من أصناف الألوان في صورها السائلة أو الغازية والتي تعطي تأثيرات فنية حسب استخدامها والتي منها ما يطلق عليه ألوان (</a:t>
            </a:r>
            <a:r>
              <a:rPr lang="en-CA" sz="2200" b="1" dirty="0" smtClean="0">
                <a:latin typeface="ae_Metal" pitchFamily="18" charset="-78"/>
                <a:cs typeface="+mj-cs"/>
              </a:rPr>
              <a:t>Air </a:t>
            </a:r>
            <a:r>
              <a:rPr lang="en-CA" sz="2200" b="1" dirty="0" err="1" smtClean="0">
                <a:latin typeface="ae_Metal" pitchFamily="18" charset="-78"/>
                <a:cs typeface="+mj-cs"/>
              </a:rPr>
              <a:t>Presh</a:t>
            </a:r>
            <a:r>
              <a:rPr lang="ar-SA" sz="2200" b="1" dirty="0" smtClean="0">
                <a:latin typeface="ae_Metal" pitchFamily="18" charset="-78"/>
                <a:cs typeface="+mj-cs"/>
              </a:rPr>
              <a:t>) والتي تتميز جميعها بأنها ألوان أو أحبار ملونة ذات خصائص كيميائية ثابتة وألوانها تعيش بنصاعتها فترات طويلة فترات طويلة من الزمن ، على أن هذه الألوان تحتاج إلى مهارات تحمل قدر من خصوصية الممارسة عند كل فنان . </a:t>
            </a:r>
            <a:endParaRPr lang="en-US" sz="2200" dirty="0" smtClean="0">
              <a:latin typeface="ae_Metal" pitchFamily="18" charset="-78"/>
              <a:cs typeface="+mj-cs"/>
            </a:endParaRPr>
          </a:p>
          <a:p>
            <a:endParaRPr lang="ar-IQ" dirty="0"/>
          </a:p>
        </p:txBody>
      </p:sp>
      <p:pic>
        <p:nvPicPr>
          <p:cNvPr id="15362" name="Picture 2" descr="صورة ذات صل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0"/>
            <a:ext cx="1428760" cy="1484426"/>
          </a:xfrm>
          <a:prstGeom prst="rect">
            <a:avLst/>
          </a:prstGeom>
          <a:noFill/>
        </p:spPr>
      </p:pic>
      <p:pic>
        <p:nvPicPr>
          <p:cNvPr id="8" name="Picture 2" descr="صورة ذات صلة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715016"/>
            <a:ext cx="919170" cy="954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927</Words>
  <Application>Microsoft Office PowerPoint</Application>
  <PresentationFormat>عرض على الشاشة (3:4)‏</PresentationFormat>
  <Paragraphs>48</Paragraphs>
  <Slides>10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Flow</vt:lpstr>
      <vt:lpstr>المحاضرة الاشغال اليدوية / اعمال الجلد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lolo</dc:creator>
  <cp:lastModifiedBy>العلمي للحاسبات</cp:lastModifiedBy>
  <cp:revision>18</cp:revision>
  <dcterms:created xsi:type="dcterms:W3CDTF">2010-03-20T09:09:57Z</dcterms:created>
  <dcterms:modified xsi:type="dcterms:W3CDTF">2017-03-01T20:31:47Z</dcterms:modified>
</cp:coreProperties>
</file>