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notesMasterIdLst>
    <p:notesMasterId r:id="rId12"/>
  </p:notesMasterIdLst>
  <p:sldIdLst>
    <p:sldId id="256" r:id="rId2"/>
    <p:sldId id="257" r:id="rId3"/>
    <p:sldId id="258" r:id="rId4"/>
    <p:sldId id="260" r:id="rId5"/>
    <p:sldId id="261" r:id="rId6"/>
    <p:sldId id="262" r:id="rId7"/>
    <p:sldId id="264" r:id="rId8"/>
    <p:sldId id="263" r:id="rId9"/>
    <p:sldId id="265" r:id="rId10"/>
    <p:sldId id="266" r:id="rId1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70" d="100"/>
          <a:sy n="70" d="100"/>
        </p:scale>
        <p:origin x="-11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86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8ABAAFAA-A4EE-4F6D-B854-CA882E08D9FE}" type="datetimeFigureOut">
              <a:rPr lang="ar-SA" smtClean="0"/>
              <a:pPr/>
              <a:t>03/06/1438</a:t>
            </a:fld>
            <a:endParaRPr lang="ar-S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CB5A5ADC-346A-45A2-B210-43FB98FC76A4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A5ADC-346A-45A2-B210-43FB98FC76A4}" type="slidenum">
              <a:rPr lang="ar-SA" smtClean="0"/>
              <a:pPr/>
              <a:t>1</a:t>
            </a:fld>
            <a:endParaRPr lang="ar-S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A6FA3-19CD-4F29-9899-E385469CE717}" type="datetimeFigureOut">
              <a:rPr lang="ar-SA" smtClean="0"/>
              <a:pPr/>
              <a:t>03/06/1438</a:t>
            </a:fld>
            <a:endParaRPr lang="ar-S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68B3C-CC55-48C6-93BE-9345CDCAAE5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u"/>
    <p:sndAc>
      <p:stSnd>
        <p:snd r:embed="rId1" name="chimes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A6FA3-19CD-4F29-9899-E385469CE717}" type="datetimeFigureOut">
              <a:rPr lang="ar-SA" smtClean="0"/>
              <a:pPr/>
              <a:t>03/06/1438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68B3C-CC55-48C6-93BE-9345CDCAAE5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wipe dir="u"/>
    <p:sndAc>
      <p:stSnd>
        <p:snd r:embed="rId1" name="chimes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A6FA3-19CD-4F29-9899-E385469CE717}" type="datetimeFigureOut">
              <a:rPr lang="ar-SA" smtClean="0"/>
              <a:pPr/>
              <a:t>03/06/1438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68B3C-CC55-48C6-93BE-9345CDCAAE5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wipe dir="u"/>
    <p:sndAc>
      <p:stSnd>
        <p:snd r:embed="rId1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A6FA3-19CD-4F29-9899-E385469CE717}" type="datetimeFigureOut">
              <a:rPr lang="ar-SA" smtClean="0"/>
              <a:pPr/>
              <a:t>03/06/1438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68B3C-CC55-48C6-93BE-9345CDCAAE5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wipe dir="u"/>
    <p:sndAc>
      <p:stSnd>
        <p:snd r:embed="rId1" name="chimes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A6FA3-19CD-4F29-9899-E385469CE717}" type="datetimeFigureOut">
              <a:rPr lang="ar-SA" smtClean="0"/>
              <a:pPr/>
              <a:t>03/06/1438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68B3C-CC55-48C6-93BE-9345CDCAAE5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u"/>
    <p:sndAc>
      <p:stSnd>
        <p:snd r:embed="rId1" name="chimes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A6FA3-19CD-4F29-9899-E385469CE717}" type="datetimeFigureOut">
              <a:rPr lang="ar-SA" smtClean="0"/>
              <a:pPr/>
              <a:t>03/06/1438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68B3C-CC55-48C6-93BE-9345CDCAAE5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wipe dir="u"/>
    <p:sndAc>
      <p:stSnd>
        <p:snd r:embed="rId1" name="chimes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A6FA3-19CD-4F29-9899-E385469CE717}" type="datetimeFigureOut">
              <a:rPr lang="ar-SA" smtClean="0"/>
              <a:pPr/>
              <a:t>03/06/1438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68B3C-CC55-48C6-93BE-9345CDCAAE5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wipe dir="u"/>
    <p:sndAc>
      <p:stSnd>
        <p:snd r:embed="rId1" name="chimes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A6FA3-19CD-4F29-9899-E385469CE717}" type="datetimeFigureOut">
              <a:rPr lang="ar-SA" smtClean="0"/>
              <a:pPr/>
              <a:t>03/06/1438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68B3C-CC55-48C6-93BE-9345CDCAAE5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wipe dir="u"/>
    <p:sndAc>
      <p:stSnd>
        <p:snd r:embed="rId1" name="chimes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A6FA3-19CD-4F29-9899-E385469CE717}" type="datetimeFigureOut">
              <a:rPr lang="ar-SA" smtClean="0"/>
              <a:pPr/>
              <a:t>03/06/1438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68B3C-CC55-48C6-93BE-9345CDCAAE5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wipe dir="u"/>
    <p:sndAc>
      <p:stSnd>
        <p:snd r:embed="rId1" name="chimes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A6FA3-19CD-4F29-9899-E385469CE717}" type="datetimeFigureOut">
              <a:rPr lang="ar-SA" smtClean="0"/>
              <a:pPr/>
              <a:t>03/06/1438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68B3C-CC55-48C6-93BE-9345CDCAAE5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wipe dir="u"/>
    <p:sndAc>
      <p:stSnd>
        <p:snd r:embed="rId1" name="chimes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A6FA3-19CD-4F29-9899-E385469CE717}" type="datetimeFigureOut">
              <a:rPr lang="ar-SA" smtClean="0"/>
              <a:pPr/>
              <a:t>03/06/1438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D668B3C-CC55-48C6-93BE-9345CDCAAE56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wipe dir="u"/>
    <p:sndAc>
      <p:stSnd>
        <p:snd r:embed="rId1" name="chimes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ABA6FA3-19CD-4F29-9899-E385469CE717}" type="datetimeFigureOut">
              <a:rPr lang="ar-SA" smtClean="0"/>
              <a:pPr/>
              <a:t>03/06/1438</a:t>
            </a:fld>
            <a:endParaRPr lang="ar-S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D668B3C-CC55-48C6-93BE-9345CDCAAE56}" type="slidenum">
              <a:rPr lang="ar-SA" smtClean="0"/>
              <a:pPr/>
              <a:t>‹#›</a:t>
            </a:fld>
            <a:endParaRPr lang="ar-SA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med">
    <p:wipe dir="u"/>
    <p:sndAc>
      <p:stSnd>
        <p:snd r:embed="rId13" name="chimes.wav"/>
      </p:stSnd>
    </p:sndAc>
  </p:transition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2.gif"/><Relationship Id="rId4" Type="http://schemas.openxmlformats.org/officeDocument/2006/relationships/image" Target="../media/image1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928926" y="1857364"/>
            <a:ext cx="4071966" cy="1000132"/>
          </a:xfrm>
        </p:spPr>
        <p:txBody>
          <a:bodyPr>
            <a:normAutofit fontScale="90000"/>
          </a:bodyPr>
          <a:lstStyle/>
          <a:p>
            <a:pPr algn="ctr"/>
            <a:r>
              <a:rPr lang="ar-SA" dirty="0" smtClean="0"/>
              <a:t>المحاضرة </a:t>
            </a:r>
            <a:r>
              <a:rPr lang="ar-IQ" dirty="0" err="1" smtClean="0"/>
              <a:t>الاشغال</a:t>
            </a:r>
            <a:r>
              <a:rPr lang="ar-IQ" dirty="0" smtClean="0"/>
              <a:t> اليدوية / </a:t>
            </a:r>
            <a:r>
              <a:rPr lang="ar-IQ" dirty="0" err="1" smtClean="0"/>
              <a:t>اعمال</a:t>
            </a:r>
            <a:r>
              <a:rPr lang="ar-IQ" dirty="0" smtClean="0"/>
              <a:t> الجلد</a:t>
            </a:r>
            <a:endParaRPr lang="ar-SA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3400" y="3714752"/>
            <a:ext cx="7854696" cy="1266384"/>
          </a:xfrm>
        </p:spPr>
        <p:txBody>
          <a:bodyPr>
            <a:normAutofit/>
          </a:bodyPr>
          <a:lstStyle/>
          <a:p>
            <a:r>
              <a:rPr lang="ar-SA" sz="4000" dirty="0" smtClean="0"/>
              <a:t>تنفيذ </a:t>
            </a:r>
            <a:r>
              <a:rPr lang="ar-IQ" sz="4000" dirty="0" smtClean="0"/>
              <a:t>تكوينات جمالية</a:t>
            </a:r>
            <a:endParaRPr lang="ar-SA" sz="4000" dirty="0"/>
          </a:p>
        </p:txBody>
      </p:sp>
    </p:spTree>
  </p:cSld>
  <p:clrMapOvr>
    <a:masterClrMapping/>
  </p:clrMapOvr>
  <p:transition spd="med" advTm="5000">
    <p:wipe dir="u"/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نتيجة بحث الصور عن اعمال الجلود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71934" y="1571612"/>
            <a:ext cx="4786346" cy="42957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4340" name="Picture 4" descr="نتيجة بحث الصور عن اعمال الجلود"/>
          <p:cNvPicPr>
            <a:picLocks noChangeAspect="1" noChangeArrowheads="1"/>
          </p:cNvPicPr>
          <p:nvPr/>
        </p:nvPicPr>
        <p:blipFill>
          <a:blip r:embed="rId4"/>
          <a:srcRect b="11723"/>
          <a:stretch>
            <a:fillRect/>
          </a:stretch>
        </p:blipFill>
        <p:spPr bwMode="auto">
          <a:xfrm>
            <a:off x="642910" y="928670"/>
            <a:ext cx="2857520" cy="392909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2" name="Picture 2" descr="صورة ذات صلة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428860" y="4429132"/>
            <a:ext cx="1428760" cy="1484426"/>
          </a:xfrm>
          <a:prstGeom prst="rect">
            <a:avLst/>
          </a:prstGeom>
          <a:noFill/>
        </p:spPr>
      </p:pic>
      <p:pic>
        <p:nvPicPr>
          <p:cNvPr id="13" name="Picture 2" descr="صورة ذات صلة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715240" y="642918"/>
            <a:ext cx="1428760" cy="148442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u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محتوى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200000"/>
              </a:lnSpc>
            </a:pPr>
            <a:r>
              <a:rPr lang="ar-SA" b="1" dirty="0" smtClean="0"/>
              <a:t>تعريف الجلد: </a:t>
            </a:r>
            <a:endParaRPr lang="ar-IQ" b="1" dirty="0" smtClean="0"/>
          </a:p>
          <a:p>
            <a:pPr algn="just">
              <a:lnSpc>
                <a:spcPct val="200000"/>
              </a:lnSpc>
              <a:buNone/>
            </a:pPr>
            <a:r>
              <a:rPr lang="ar-SA" b="1" dirty="0" smtClean="0"/>
              <a:t>هو مركب من طبقتين ، طبقة ظاهرة صلبة لا تخرقها الأعصاب ولا الأوعية الدموية وهي البشرة ، وطبقة باطنه لينة مؤلفة من ألياف كثيرة متقاطعة وهي الأدمة ، وهذه الألياف مركبة من مادة غروية تذوب في الماء المغلي كالغراء وتذوب في بعض الحوامض والقلويات</a:t>
            </a:r>
            <a:endParaRPr lang="en-US" dirty="0" smtClean="0"/>
          </a:p>
          <a:p>
            <a:endParaRPr lang="ar-IQ" dirty="0"/>
          </a:p>
        </p:txBody>
      </p:sp>
      <p:sp>
        <p:nvSpPr>
          <p:cNvPr id="22531" name="AutoShape 3" descr="نتيجة بحث الصور عن صور متحركة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IQ"/>
          </a:p>
        </p:txBody>
      </p:sp>
      <p:sp>
        <p:nvSpPr>
          <p:cNvPr id="22533" name="AutoShape 5" descr="نتيجة بحث الصور عن صور متحركة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IQ"/>
          </a:p>
        </p:txBody>
      </p:sp>
      <p:pic>
        <p:nvPicPr>
          <p:cNvPr id="22535" name="Picture 7" descr="نتيجة بحث الصور عن صور متحركة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1071546"/>
            <a:ext cx="1785950" cy="1785950"/>
          </a:xfrm>
          <a:prstGeom prst="rect">
            <a:avLst/>
          </a:prstGeom>
          <a:noFill/>
        </p:spPr>
      </p:pic>
      <p:pic>
        <p:nvPicPr>
          <p:cNvPr id="10" name="Picture 7" descr="نتيجة بحث الصور عن صور متحركة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28860" y="1071546"/>
            <a:ext cx="1785950" cy="1785950"/>
          </a:xfrm>
          <a:prstGeom prst="rect">
            <a:avLst/>
          </a:prstGeom>
          <a:noFill/>
        </p:spPr>
      </p:pic>
      <p:pic>
        <p:nvPicPr>
          <p:cNvPr id="11" name="Picture 7" descr="نتيجة بحث الصور عن صور متحركة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48" y="1071546"/>
            <a:ext cx="1785950" cy="178595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u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/>
          </a:bodyPr>
          <a:lstStyle/>
          <a:p>
            <a:r>
              <a:rPr lang="ar-SA" b="1" dirty="0" smtClean="0"/>
              <a:t>أنواع الجلود:</a:t>
            </a:r>
            <a:endParaRPr lang="en-US" dirty="0" smtClean="0"/>
          </a:p>
          <a:p>
            <a:pPr lvl="0"/>
            <a:r>
              <a:rPr lang="ar-SA" b="1" dirty="0" smtClean="0"/>
              <a:t>جلد التمساح ومنها ( الرمادي والأحمر ).</a:t>
            </a:r>
            <a:endParaRPr lang="en-US" dirty="0" smtClean="0"/>
          </a:p>
          <a:p>
            <a:pPr lvl="0"/>
            <a:r>
              <a:rPr lang="ar-SA" b="1" dirty="0" smtClean="0"/>
              <a:t>جلد البقرة الصغير ( لباني ) .</a:t>
            </a:r>
            <a:endParaRPr lang="en-US" dirty="0" smtClean="0"/>
          </a:p>
          <a:p>
            <a:pPr lvl="0"/>
            <a:r>
              <a:rPr lang="ar-SA" b="1" dirty="0" smtClean="0"/>
              <a:t>جلد البقرة الكبير( </a:t>
            </a:r>
            <a:r>
              <a:rPr lang="ar-SA" b="1" dirty="0" err="1" smtClean="0"/>
              <a:t>كواري</a:t>
            </a:r>
            <a:r>
              <a:rPr lang="ar-SA" b="1" dirty="0" smtClean="0"/>
              <a:t> ) .</a:t>
            </a:r>
            <a:endParaRPr lang="en-US" dirty="0" smtClean="0"/>
          </a:p>
          <a:p>
            <a:pPr lvl="0"/>
            <a:r>
              <a:rPr lang="ar-SA" b="1" dirty="0" smtClean="0"/>
              <a:t>جلد الجمل والماعز والغنم ( الحور).</a:t>
            </a:r>
            <a:endParaRPr lang="en-US" dirty="0" smtClean="0"/>
          </a:p>
          <a:p>
            <a:pPr lvl="0"/>
            <a:r>
              <a:rPr lang="ar-SA" b="1" dirty="0" smtClean="0"/>
              <a:t>جلد الثعبان ( </a:t>
            </a:r>
            <a:r>
              <a:rPr lang="ar-SA" b="1" dirty="0" err="1" smtClean="0"/>
              <a:t>اللازار</a:t>
            </a:r>
            <a:r>
              <a:rPr lang="ar-SA" b="1" dirty="0" smtClean="0"/>
              <a:t> ) .</a:t>
            </a:r>
            <a:endParaRPr lang="en-US" dirty="0" smtClean="0"/>
          </a:p>
          <a:p>
            <a:pPr lvl="0"/>
            <a:r>
              <a:rPr lang="ar-SA" b="1" dirty="0" smtClean="0"/>
              <a:t>جلد النعام.</a:t>
            </a:r>
            <a:endParaRPr lang="en-US" dirty="0" smtClean="0"/>
          </a:p>
          <a:p>
            <a:pPr lvl="0"/>
            <a:r>
              <a:rPr lang="ar-SA" b="1" dirty="0" smtClean="0"/>
              <a:t>جلد الخنزير.</a:t>
            </a:r>
            <a:endParaRPr lang="en-US" dirty="0" smtClean="0"/>
          </a:p>
          <a:p>
            <a:pPr lvl="0"/>
            <a:r>
              <a:rPr lang="ar-SA" b="1" dirty="0" smtClean="0"/>
              <a:t>جلد العجول . </a:t>
            </a:r>
            <a:endParaRPr lang="en-US" dirty="0" smtClean="0"/>
          </a:p>
          <a:p>
            <a:r>
              <a:rPr lang="en-US" b="1" dirty="0" smtClean="0"/>
              <a:t> </a:t>
            </a:r>
            <a:endParaRPr lang="en-US" dirty="0" smtClean="0"/>
          </a:p>
          <a:p>
            <a:endParaRPr lang="ar-IQ" dirty="0"/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ar-SA" b="1" dirty="0" smtClean="0"/>
              <a:t>كما قسمت الجلود إلى نوعين حسب حجمها :</a:t>
            </a:r>
            <a:endParaRPr lang="en-US" dirty="0" smtClean="0"/>
          </a:p>
          <a:p>
            <a:pPr lvl="0"/>
            <a:r>
              <a:rPr lang="ar-SA" b="1" dirty="0" smtClean="0"/>
              <a:t> جلود كبيرة : </a:t>
            </a:r>
            <a:endParaRPr lang="en-US" dirty="0" smtClean="0"/>
          </a:p>
          <a:p>
            <a:r>
              <a:rPr lang="ar-SA" b="1" dirty="0" smtClean="0"/>
              <a:t>    وهي جلود الأبقار والثيران والجاموس وحيوانات الجر</a:t>
            </a:r>
            <a:endParaRPr lang="en-US" dirty="0" smtClean="0"/>
          </a:p>
          <a:p>
            <a:pPr lvl="0"/>
            <a:r>
              <a:rPr lang="ar-SA" b="1" dirty="0" smtClean="0"/>
              <a:t> جلود صغيرة :</a:t>
            </a:r>
            <a:endParaRPr lang="en-US" dirty="0" smtClean="0"/>
          </a:p>
          <a:p>
            <a:r>
              <a:rPr lang="ar-SA" b="1" dirty="0" smtClean="0"/>
              <a:t>    وهي جلود الماعز والضان والأرانب ، وهناك تصنيف يجمع بين نوع الجلد ونوع الدباغة</a:t>
            </a:r>
            <a:endParaRPr lang="en-US" dirty="0" smtClean="0"/>
          </a:p>
          <a:p>
            <a:endParaRPr lang="ar-IQ" dirty="0"/>
          </a:p>
        </p:txBody>
      </p:sp>
      <p:pic>
        <p:nvPicPr>
          <p:cNvPr id="21506" name="Picture 2" descr="نتيجة بحث الصور عن صور متحركة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500042"/>
            <a:ext cx="8143932" cy="19288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wipe dir="u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7" name="عنصر نائب للمحتوى 6"/>
          <p:cNvSpPr>
            <a:spLocks noGrp="1"/>
          </p:cNvSpPr>
          <p:nvPr>
            <p:ph sz="half" idx="2"/>
          </p:nvPr>
        </p:nvSpPr>
        <p:spPr>
          <a:xfrm>
            <a:off x="714348" y="1920085"/>
            <a:ext cx="7972452" cy="443484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ar-SA" b="1" dirty="0" smtClean="0"/>
              <a:t>دباغة الجلد :</a:t>
            </a:r>
            <a:endParaRPr lang="en-US" dirty="0" smtClean="0"/>
          </a:p>
          <a:p>
            <a:pPr algn="just">
              <a:lnSpc>
                <a:spcPct val="250000"/>
              </a:lnSpc>
              <a:buNone/>
            </a:pPr>
            <a:r>
              <a:rPr lang="ar-SA" sz="2800" b="1" dirty="0" smtClean="0">
                <a:solidFill>
                  <a:srgbClr val="FF0000"/>
                </a:solidFill>
                <a:latin typeface="ae_Metal" pitchFamily="18" charset="-78"/>
                <a:cs typeface="ae_Metal" pitchFamily="18" charset="-78"/>
              </a:rPr>
              <a:t>وهي العملية التي يتم </a:t>
            </a:r>
            <a:r>
              <a:rPr lang="ar-SA" sz="2800" b="1" dirty="0" err="1" smtClean="0">
                <a:solidFill>
                  <a:srgbClr val="FF0000"/>
                </a:solidFill>
                <a:latin typeface="ae_Metal" pitchFamily="18" charset="-78"/>
                <a:cs typeface="ae_Metal" pitchFamily="18" charset="-78"/>
              </a:rPr>
              <a:t>بها</a:t>
            </a:r>
            <a:r>
              <a:rPr lang="ar-SA" sz="2800" b="1" dirty="0" smtClean="0">
                <a:solidFill>
                  <a:srgbClr val="FF0000"/>
                </a:solidFill>
                <a:latin typeface="ae_Metal" pitchFamily="18" charset="-78"/>
                <a:cs typeface="ae_Metal" pitchFamily="18" charset="-78"/>
              </a:rPr>
              <a:t> تحويل</a:t>
            </a:r>
            <a:r>
              <a:rPr lang="ar-IQ" sz="2800" b="1" dirty="0" smtClean="0">
                <a:solidFill>
                  <a:srgbClr val="FF0000"/>
                </a:solidFill>
                <a:latin typeface="ae_Metal" pitchFamily="18" charset="-78"/>
                <a:cs typeface="ae_Metal" pitchFamily="18" charset="-78"/>
              </a:rPr>
              <a:t> </a:t>
            </a:r>
            <a:r>
              <a:rPr lang="ar-SA" sz="2800" b="1" dirty="0" smtClean="0">
                <a:solidFill>
                  <a:srgbClr val="FF0000"/>
                </a:solidFill>
                <a:latin typeface="ae_Metal" pitchFamily="18" charset="-78"/>
                <a:cs typeface="ae_Metal" pitchFamily="18" charset="-78"/>
              </a:rPr>
              <a:t>الجلد الخام من حالته الأولى القابلة للفساد والتحلل إلى حالة أخرى غير قابلة لذلك ، مع اكتسابه المظهر والليونة اللازمتين للاستخدام الحرفي والفني والصناعي</a:t>
            </a:r>
            <a:endParaRPr lang="en-US" sz="2800" dirty="0" smtClean="0">
              <a:solidFill>
                <a:srgbClr val="FF0000"/>
              </a:solidFill>
              <a:latin typeface="ae_Metal" pitchFamily="18" charset="-78"/>
              <a:cs typeface="ae_Metal" pitchFamily="18" charset="-78"/>
            </a:endParaRPr>
          </a:p>
          <a:p>
            <a:endParaRPr lang="ar-IQ" dirty="0"/>
          </a:p>
        </p:txBody>
      </p:sp>
      <p:pic>
        <p:nvPicPr>
          <p:cNvPr id="20482" name="Picture 2" descr="نتيجة بحث الصور عن صور متحركة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214290"/>
            <a:ext cx="3981450" cy="2357432"/>
          </a:xfrm>
          <a:prstGeom prst="rect">
            <a:avLst/>
          </a:prstGeom>
          <a:noFill/>
        </p:spPr>
      </p:pic>
      <p:pic>
        <p:nvPicPr>
          <p:cNvPr id="9" name="Picture 2" descr="نتيجة بحث الصور عن صور متحركة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8992" y="1428736"/>
            <a:ext cx="1990740" cy="117872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u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ربع نص 2"/>
          <p:cNvSpPr txBox="1"/>
          <p:nvPr/>
        </p:nvSpPr>
        <p:spPr>
          <a:xfrm>
            <a:off x="571472" y="1071546"/>
            <a:ext cx="8143932" cy="480131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chemeClr val="bg2">
                    <a:lumMod val="50000"/>
                  </a:schemeClr>
                </a:solidFill>
                <a:latin typeface="ae_Metal" pitchFamily="18" charset="-78"/>
                <a:cs typeface="ae_Metal" pitchFamily="18" charset="-78"/>
              </a:rPr>
              <a:t>الأدوات المستخدمة في أشغال الجلد :</a:t>
            </a:r>
            <a:endParaRPr lang="en-US" sz="2400" dirty="0" smtClean="0">
              <a:solidFill>
                <a:schemeClr val="bg2">
                  <a:lumMod val="50000"/>
                </a:schemeClr>
              </a:solidFill>
              <a:latin typeface="ae_Metal" pitchFamily="18" charset="-78"/>
              <a:cs typeface="ae_Metal" pitchFamily="18" charset="-78"/>
            </a:endParaRPr>
          </a:p>
          <a:p>
            <a:pPr algn="just"/>
            <a:r>
              <a:rPr lang="ar-SA" sz="2400" b="1" dirty="0" smtClean="0">
                <a:solidFill>
                  <a:schemeClr val="accent2">
                    <a:lumMod val="75000"/>
                  </a:schemeClr>
                </a:solidFill>
                <a:latin typeface="ae_Metal" pitchFamily="18" charset="-78"/>
                <a:cs typeface="ae_Metal" pitchFamily="18" charset="-78"/>
              </a:rPr>
              <a:t>1- قلم النقل : اسطوانة من الحديد تشبه المسمار تسمى " </a:t>
            </a:r>
            <a:r>
              <a:rPr lang="ar-SA" sz="2400" b="1" dirty="0" err="1" smtClean="0">
                <a:solidFill>
                  <a:schemeClr val="accent2">
                    <a:lumMod val="75000"/>
                  </a:schemeClr>
                </a:solidFill>
                <a:latin typeface="ae_Metal" pitchFamily="18" charset="-78"/>
                <a:cs typeface="ae_Metal" pitchFamily="18" charset="-78"/>
              </a:rPr>
              <a:t>مخراز</a:t>
            </a:r>
            <a:r>
              <a:rPr lang="ar-SA" sz="2400" b="1" dirty="0" smtClean="0">
                <a:solidFill>
                  <a:schemeClr val="accent2">
                    <a:lumMod val="75000"/>
                  </a:schemeClr>
                </a:solidFill>
                <a:latin typeface="ae_Metal" pitchFamily="18" charset="-78"/>
                <a:cs typeface="ae_Metal" pitchFamily="18" charset="-78"/>
              </a:rPr>
              <a:t> " مستديرة الرأس ، ليها يد خشبية ، وتستخدم لنقل الزخارف على سطح الجلد بعد تمرير طرفها المستدير على خطوط الوحدات </a:t>
            </a:r>
            <a:r>
              <a:rPr lang="ar-SA" sz="2400" b="1" dirty="0" err="1" smtClean="0">
                <a:solidFill>
                  <a:schemeClr val="accent2">
                    <a:lumMod val="75000"/>
                  </a:schemeClr>
                </a:solidFill>
                <a:latin typeface="ae_Metal" pitchFamily="18" charset="-78"/>
                <a:cs typeface="ae_Metal" pitchFamily="18" charset="-78"/>
              </a:rPr>
              <a:t>الزخرفية</a:t>
            </a:r>
            <a:r>
              <a:rPr lang="ar-SA" sz="2400" b="1" dirty="0" smtClean="0">
                <a:solidFill>
                  <a:schemeClr val="accent2">
                    <a:lumMod val="75000"/>
                  </a:schemeClr>
                </a:solidFill>
                <a:latin typeface="ae_Metal" pitchFamily="18" charset="-78"/>
                <a:cs typeface="ae_Metal" pitchFamily="18" charset="-78"/>
              </a:rPr>
              <a:t> المرسومة على الورق ، فيحدث ذلك أثرا خطيا على سطح الجلد المبلل .</a:t>
            </a:r>
            <a:endParaRPr lang="en-US" sz="2400" dirty="0" smtClean="0">
              <a:solidFill>
                <a:schemeClr val="accent2">
                  <a:lumMod val="75000"/>
                </a:schemeClr>
              </a:solidFill>
              <a:latin typeface="ae_Metal" pitchFamily="18" charset="-78"/>
              <a:cs typeface="ae_Metal" pitchFamily="18" charset="-78"/>
            </a:endParaRPr>
          </a:p>
          <a:p>
            <a:pPr algn="just"/>
            <a:r>
              <a:rPr lang="ar-SA" sz="2400" b="1" dirty="0" smtClean="0">
                <a:solidFill>
                  <a:schemeClr val="accent2">
                    <a:lumMod val="75000"/>
                  </a:schemeClr>
                </a:solidFill>
                <a:latin typeface="ae_Metal" pitchFamily="18" charset="-78"/>
                <a:cs typeface="ae_Metal" pitchFamily="18" charset="-78"/>
              </a:rPr>
              <a:t>2- سكين </a:t>
            </a:r>
            <a:r>
              <a:rPr lang="ar-SA" sz="2400" b="1" dirty="0" err="1" smtClean="0">
                <a:solidFill>
                  <a:schemeClr val="accent2">
                    <a:lumMod val="75000"/>
                  </a:schemeClr>
                </a:solidFill>
                <a:latin typeface="ae_Metal" pitchFamily="18" charset="-78"/>
                <a:cs typeface="ae_Metal" pitchFamily="18" charset="-78"/>
              </a:rPr>
              <a:t>درسدن</a:t>
            </a:r>
            <a:r>
              <a:rPr lang="ar-SA" sz="2400" b="1" dirty="0" smtClean="0">
                <a:solidFill>
                  <a:schemeClr val="accent2">
                    <a:lumMod val="75000"/>
                  </a:schemeClr>
                </a:solidFill>
                <a:latin typeface="ae_Metal" pitchFamily="18" charset="-78"/>
                <a:cs typeface="ae_Metal" pitchFamily="18" charset="-78"/>
              </a:rPr>
              <a:t> : تستخدم في نقل الزخارف والرسومات مثل قلم النقل . ولها طرفان من الحديد أو النحاس ، أحدهما مدبب للنقل ، ويستخدم الآخر للضغط على سطوح الجلد .</a:t>
            </a:r>
            <a:endParaRPr lang="en-US" sz="2400" dirty="0" smtClean="0">
              <a:solidFill>
                <a:schemeClr val="accent2">
                  <a:lumMod val="75000"/>
                </a:schemeClr>
              </a:solidFill>
              <a:latin typeface="ae_Metal" pitchFamily="18" charset="-78"/>
              <a:cs typeface="ae_Metal" pitchFamily="18" charset="-78"/>
            </a:endParaRPr>
          </a:p>
          <a:p>
            <a:pPr algn="just"/>
            <a:r>
              <a:rPr lang="ar-SA" sz="2400" b="1" dirty="0" smtClean="0">
                <a:solidFill>
                  <a:schemeClr val="accent2">
                    <a:lumMod val="75000"/>
                  </a:schemeClr>
                </a:solidFill>
                <a:latin typeface="ae_Metal" pitchFamily="18" charset="-78"/>
                <a:cs typeface="ae_Metal" pitchFamily="18" charset="-78"/>
              </a:rPr>
              <a:t>3- سكين الحز : قطعة من الصلب بيد خشبية ، تستخدم في شق خطوط الزخارف بعد نقلها على الجلد ، لذلك تستخدم عمودية على الجلد المفرود ، لكي تتأكد الزخارف .</a:t>
            </a:r>
            <a:endParaRPr lang="en-US" dirty="0" smtClean="0">
              <a:solidFill>
                <a:schemeClr val="accent2">
                  <a:lumMod val="75000"/>
                </a:schemeClr>
              </a:solidFill>
              <a:latin typeface="ae_Metal" pitchFamily="18" charset="-78"/>
              <a:cs typeface="ae_Metal" pitchFamily="18" charset="-78"/>
            </a:endParaRPr>
          </a:p>
          <a:p>
            <a:endParaRPr lang="ar-IQ" dirty="0"/>
          </a:p>
        </p:txBody>
      </p:sp>
      <p:pic>
        <p:nvPicPr>
          <p:cNvPr id="19458" name="Picture 2" descr="نتيجة بحث الصور عن صور متحركة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71934" y="5643578"/>
            <a:ext cx="1357322" cy="1214422"/>
          </a:xfrm>
          <a:prstGeom prst="rect">
            <a:avLst/>
          </a:prstGeom>
          <a:noFill/>
        </p:spPr>
      </p:pic>
      <p:pic>
        <p:nvPicPr>
          <p:cNvPr id="5" name="Picture 2" descr="نتيجة بحث الصور عن صور متحركة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214290"/>
            <a:ext cx="1357322" cy="121442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u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عنصر نائب للمحتوى 6"/>
          <p:cNvSpPr>
            <a:spLocks noGrp="1"/>
          </p:cNvSpPr>
          <p:nvPr>
            <p:ph sz="half" idx="2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70000" lnSpcReduction="20000"/>
          </a:bodyPr>
          <a:lstStyle/>
          <a:p>
            <a:pPr algn="just"/>
            <a:r>
              <a:rPr lang="ar-SA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4- </a:t>
            </a:r>
            <a:r>
              <a:rPr lang="ar-SA" b="1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أقلام التفريغ </a:t>
            </a:r>
            <a:r>
              <a:rPr lang="ar-SA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: مجموعة من الأسطوانات المعدنية يتميز بعضها بازدواجية استخدام طرفيها . والبعض الآخر يستخدم طرف واحد منها . ولها أشكال متعددة لتفريغ أشكال </a:t>
            </a:r>
            <a:r>
              <a:rPr lang="ar-SA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زخرفية</a:t>
            </a:r>
            <a:r>
              <a:rPr lang="ar-SA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متنوعة في الجلد ؛ لذا تكون حادة في التفريغ المعدني المقابل للتفريغ المطلوب ، سواء أكان دائريا أم هندسيا ، أم رباعيا ، أم مثلثا . وتستخدم لتفريغ الجزء الذي تم حزه في الوحدات </a:t>
            </a:r>
            <a:r>
              <a:rPr lang="ar-SA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الزخرفية</a:t>
            </a:r>
            <a:r>
              <a:rPr lang="ar-SA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.</a:t>
            </a:r>
            <a:endParaRPr lang="en-US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r>
              <a:rPr lang="ar-SA" b="1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5- أقلام التخريم </a:t>
            </a:r>
            <a:r>
              <a:rPr lang="ar-SA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: مجموعة من الأسطوانات المصنوعة من الحديد الصلب ، مفرّغة ، يشطف من أحد طرفيها ، وتُستخدَم لثقب الجلد أو الوحدات </a:t>
            </a:r>
            <a:r>
              <a:rPr lang="ar-SA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الزخرفية</a:t>
            </a:r>
            <a:r>
              <a:rPr lang="ar-SA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المتكررة ، وهي ذات أشكال مختلفة باختلاف الوحدات </a:t>
            </a:r>
            <a:r>
              <a:rPr lang="ar-SA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الزخرفية</a:t>
            </a:r>
            <a:r>
              <a:rPr lang="ar-SA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المطلوبة .</a:t>
            </a:r>
            <a:endParaRPr lang="en-US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r>
              <a:rPr lang="ar-SA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6- </a:t>
            </a:r>
            <a:r>
              <a:rPr lang="ar-SA" b="1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أقلام التظليل </a:t>
            </a:r>
            <a:r>
              <a:rPr lang="ar-SA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: مجموعة من الأقلام التي تستخدم عن طريق الضغط أو الطرق عليها ، ومنها القلم الذي يتم </a:t>
            </a:r>
            <a:r>
              <a:rPr lang="ar-SA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به</a:t>
            </a:r>
            <a:r>
              <a:rPr lang="ar-SA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التظليل ، وقلم الأرضية ، وقلم الزخرفة . وكلها أقلام تستخدم لعمل تجديدات وزخارف على سطح الجلد .</a:t>
            </a:r>
            <a:endParaRPr lang="en-US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ar-IQ" dirty="0"/>
          </a:p>
        </p:txBody>
      </p:sp>
      <p:sp>
        <p:nvSpPr>
          <p:cNvPr id="8" name="عنصر نائب للمحتوى 7"/>
          <p:cNvSpPr>
            <a:spLocks noGrp="1"/>
          </p:cNvSpPr>
          <p:nvPr>
            <p:ph sz="half"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algn="just"/>
            <a:r>
              <a:rPr lang="ar-SA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7- </a:t>
            </a:r>
            <a:r>
              <a:rPr lang="ar-SA" b="1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قلم التجسيم </a:t>
            </a:r>
            <a:r>
              <a:rPr lang="ar-SA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: قلم بطرفين معدنيين ، أحدهما مائل إلى أسفل ، والآخر مرتفع لأعلى على شكل الملعقة ، لكي يتم </a:t>
            </a:r>
            <a:r>
              <a:rPr lang="ar-SA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به</a:t>
            </a:r>
            <a:r>
              <a:rPr lang="ar-SA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- عن طريق الضغط والحركة - عمل تجسيم للوحدات </a:t>
            </a:r>
            <a:r>
              <a:rPr lang="ar-SA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الزخرفية</a:t>
            </a:r>
            <a:r>
              <a:rPr lang="ar-SA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والرسوم التي يراد جعل مستواها أعلى من مستوى الأرضية . وسن هذا القلم ناعم الملمس لتحقيق عمليات التجسيم .</a:t>
            </a:r>
            <a:endParaRPr lang="en-US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r>
              <a:rPr lang="ar-SA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8- </a:t>
            </a:r>
            <a:r>
              <a:rPr lang="ar-SA" b="1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نماذج تجسيم </a:t>
            </a:r>
            <a:r>
              <a:rPr lang="ar-SA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: حلقات تصنع من جلد النعال الصلب ، مجوفة من الوسط ، يدخل أشكال من ورق الكرتون الصلب بسمك 2سم ، منها الدائري ، والمستطيل ، والبيضاوي . تستخدم لرفع أجزاء الرسم والزخارف المراد تعليتها لتجسيم الأشكال ، عن طريق وضعها تحت الجلد المبلل ، والطرق عليها لتحدث الأثر المطلوب .</a:t>
            </a:r>
            <a:endParaRPr lang="en-US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r>
              <a:rPr lang="ar-SA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9- </a:t>
            </a:r>
            <a:r>
              <a:rPr lang="ar-SA" b="1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العجلة أو </a:t>
            </a:r>
            <a:r>
              <a:rPr lang="ar-SA" b="1" u="sng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الرولت</a:t>
            </a:r>
            <a:r>
              <a:rPr lang="ar-SA" b="1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ar-SA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: عبارة عن أسطوانة من الحديد بيد خشبية . في نهاية الحديد شكل دائري محفور بأشكال </a:t>
            </a:r>
            <a:r>
              <a:rPr lang="ar-SA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زخرفية</a:t>
            </a:r>
            <a:r>
              <a:rPr lang="ar-SA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منتظمة . تستخدم بالضغط على سطح الجلد المبلل بالماء لتعطي تأثيرات خطية عميقة لامعة .</a:t>
            </a:r>
            <a:endParaRPr lang="en-US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ar-IQ" dirty="0"/>
          </a:p>
        </p:txBody>
      </p:sp>
      <p:pic>
        <p:nvPicPr>
          <p:cNvPr id="18434" name="Picture 2" descr="نتيجة بحث الصور عن صور متحركة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43306" y="-214338"/>
            <a:ext cx="2571768" cy="2118594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u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عنصر نائب للمحتوى 6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ar-SA" b="1" dirty="0" smtClean="0"/>
              <a:t>10- </a:t>
            </a:r>
            <a:r>
              <a:rPr lang="ar-SA" b="1" u="sng" dirty="0" smtClean="0"/>
              <a:t>علبة تقطيع الشرائح </a:t>
            </a:r>
            <a:r>
              <a:rPr lang="ar-SA" b="1" dirty="0" smtClean="0"/>
              <a:t>: عبارة عن علبة من المعدن ، تتكون من مجموعة أسلحة حادة جدا ، مرصوصة مع بعضها بمسمار </a:t>
            </a:r>
            <a:r>
              <a:rPr lang="ar-SA" b="1" dirty="0" err="1" smtClean="0"/>
              <a:t>قلاووز</a:t>
            </a:r>
            <a:r>
              <a:rPr lang="ar-SA" b="1" dirty="0" smtClean="0"/>
              <a:t> ، يسهل فكها لإعادة تنظيمها ، تستخدم في عمل شرائح من الجلد منتظمة المسافة في العرض ، في وقت واحد .</a:t>
            </a:r>
            <a:endParaRPr lang="en-US" dirty="0" smtClean="0"/>
          </a:p>
          <a:p>
            <a:r>
              <a:rPr lang="ar-SA" b="1" dirty="0" smtClean="0"/>
              <a:t>11- الخرامة : تستخدم في عمل ثقوب في الجلد ، ومنها الخرامة ذات الثقب الواحد ، وتستخدم عن طريق الطرق بالمطرقة الخشبية ، بوضعها متعامدة فوق سطح الجلد ، حيث إنها قلم من الصلب مفرغ من الطرف بثقب موصول بآخر في جانب القلم ، ليسهل خروج قطعة الجلد الفارغة من الثقب . أما الخرامة الأخرى فهي عبارة عن عجلة معدنية تحمل عدداً من الأقلام الصغيرة في الطول ، متعددة الثقوب ، موصّلة بيدين تتحركان </a:t>
            </a:r>
            <a:r>
              <a:rPr lang="ar-SA" b="1" dirty="0" err="1" smtClean="0"/>
              <a:t>بـ</a:t>
            </a:r>
            <a:r>
              <a:rPr lang="ar-SA" b="1" dirty="0" smtClean="0"/>
              <a:t>( </a:t>
            </a:r>
            <a:r>
              <a:rPr lang="ar-SA" b="1" dirty="0" err="1" smtClean="0"/>
              <a:t>ستوستة</a:t>
            </a:r>
            <a:r>
              <a:rPr lang="ar-SA" b="1" dirty="0" smtClean="0"/>
              <a:t> ) توضع بين راحة اليد . ويوضع الجلد بين فكيها ، ويُضغط بعد ضبط سمك الثقب المطلوب .</a:t>
            </a:r>
            <a:endParaRPr lang="en-US" dirty="0" smtClean="0"/>
          </a:p>
          <a:p>
            <a:endParaRPr lang="ar-IQ" dirty="0"/>
          </a:p>
        </p:txBody>
      </p:sp>
      <p:sp>
        <p:nvSpPr>
          <p:cNvPr id="8" name="عنصر نائب للمحتوى 7"/>
          <p:cNvSpPr>
            <a:spLocks noGrp="1"/>
          </p:cNvSpPr>
          <p:nvPr>
            <p:ph sz="half"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ar-SA" b="1" dirty="0" smtClean="0"/>
              <a:t>12- </a:t>
            </a:r>
            <a:r>
              <a:rPr lang="ar-SA" b="1" u="sng" dirty="0" smtClean="0"/>
              <a:t>ماكينة الحرق </a:t>
            </a:r>
            <a:r>
              <a:rPr lang="ar-SA" b="1" dirty="0" smtClean="0"/>
              <a:t>: جهاز كهربي يعمل على تحويل الطاقة الكهربية إلى طاقة حرارية ، مدرّج بدرجات ، يتصل </a:t>
            </a:r>
            <a:r>
              <a:rPr lang="ar-SA" b="1" dirty="0" err="1" smtClean="0"/>
              <a:t>به</a:t>
            </a:r>
            <a:r>
              <a:rPr lang="ar-SA" b="1" dirty="0" smtClean="0"/>
              <a:t> قلم معدني متعدد الأشكال ، ليعطي خطوطا وزخارف ، ونقاطا متعددة السمك . وهذا القلم يستخدم كالفرشاة في يد الفنان على سطح الجلد . إلا إن الحرق على الجلد يمكن أن يستخدم فيه أدوات متعددة ؛ سواء أكانت أدوات بدائية تساعد على العمل في المساحات الكبيرة ، أم أجهزة أخرى تعطي نفس التأثير ذي اللون المبني المتدرج على سطح الجلد من أثر اللسع .</a:t>
            </a:r>
            <a:endParaRPr lang="en-US" dirty="0" smtClean="0"/>
          </a:p>
          <a:p>
            <a:r>
              <a:rPr lang="ar-SA" b="1" dirty="0" smtClean="0"/>
              <a:t>13- </a:t>
            </a:r>
            <a:r>
              <a:rPr lang="ar-SA" b="1" u="sng" dirty="0" smtClean="0"/>
              <a:t>أدوات التذهيب </a:t>
            </a:r>
            <a:r>
              <a:rPr lang="ar-SA" b="1" dirty="0" smtClean="0"/>
              <a:t>: للتذهيب أدوات خاصة ، كالمخدة : وهي مستطيل من الخشب المغطى بالقماش أو الجلد ، ولها حواف خشبية متحركة ( جوانب ) . وسكينة التذهيب تستخدم لقطع ورق الذهب . ومشط التذهيب لحمل رقاق الذهب . وفرشة </a:t>
            </a:r>
            <a:r>
              <a:rPr lang="ar-SA" b="1" dirty="0" err="1" smtClean="0"/>
              <a:t>السمور</a:t>
            </a:r>
            <a:r>
              <a:rPr lang="ar-SA" b="1" dirty="0" smtClean="0"/>
              <a:t> تستخدم في اللصق والتنظيف .</a:t>
            </a:r>
            <a:endParaRPr lang="en-US" dirty="0" smtClean="0"/>
          </a:p>
          <a:p>
            <a:r>
              <a:rPr lang="ar-SA" b="1" dirty="0" smtClean="0"/>
              <a:t> </a:t>
            </a:r>
            <a:endParaRPr lang="en-US" dirty="0"/>
          </a:p>
        </p:txBody>
      </p:sp>
      <p:pic>
        <p:nvPicPr>
          <p:cNvPr id="9" name="Picture 2" descr="نتيجة بحث الصور عن صور متحركة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43306" y="-214338"/>
            <a:ext cx="2571768" cy="2118594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u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IQ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6385" name="Group 1"/>
          <p:cNvGrpSpPr>
            <a:grpSpLocks/>
          </p:cNvGrpSpPr>
          <p:nvPr/>
        </p:nvGrpSpPr>
        <p:grpSpPr bwMode="auto">
          <a:xfrm>
            <a:off x="1142976" y="1571612"/>
            <a:ext cx="7215238" cy="4500566"/>
            <a:chOff x="1260" y="7868"/>
            <a:chExt cx="8820" cy="6300"/>
          </a:xfrm>
        </p:grpSpPr>
        <p:grpSp>
          <p:nvGrpSpPr>
            <p:cNvPr id="16387" name="Group 3"/>
            <p:cNvGrpSpPr>
              <a:grpSpLocks/>
            </p:cNvGrpSpPr>
            <p:nvPr/>
          </p:nvGrpSpPr>
          <p:grpSpPr bwMode="auto">
            <a:xfrm>
              <a:off x="1260" y="7868"/>
              <a:ext cx="8820" cy="6300"/>
              <a:chOff x="1260" y="7404"/>
              <a:chExt cx="8820" cy="6300"/>
            </a:xfrm>
          </p:grpSpPr>
          <p:pic>
            <p:nvPicPr>
              <p:cNvPr id="16391" name="Picture 7" descr="mso35839"/>
              <p:cNvPicPr>
                <a:picLocks noChangeAspect="1" noChangeArrowheads="1"/>
              </p:cNvPicPr>
              <p:nvPr/>
            </p:nvPicPr>
            <p:blipFill>
              <a:blip r:embed="rId3"/>
              <a:srcRect b="60291"/>
              <a:stretch>
                <a:fillRect/>
              </a:stretch>
            </p:blipFill>
            <p:spPr bwMode="auto">
              <a:xfrm>
                <a:off x="5940" y="7404"/>
                <a:ext cx="4140" cy="2880"/>
              </a:xfrm>
              <a:prstGeom prst="rect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</p:pic>
          <p:pic>
            <p:nvPicPr>
              <p:cNvPr id="16390" name="Picture 6" descr="msoDB337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1260" y="7404"/>
                <a:ext cx="4320" cy="2880"/>
              </a:xfrm>
              <a:prstGeom prst="rect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</p:pic>
          <p:pic>
            <p:nvPicPr>
              <p:cNvPr id="16389" name="Picture 5" descr="msoA3485"/>
              <p:cNvPicPr>
                <a:picLocks noChangeAspect="1"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5980" y="10824"/>
                <a:ext cx="4100" cy="2843"/>
              </a:xfrm>
              <a:prstGeom prst="rect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</p:pic>
          <p:pic>
            <p:nvPicPr>
              <p:cNvPr id="16388" name="Picture 4" descr="mso22FA3"/>
              <p:cNvPicPr>
                <a:picLocks noChangeAspect="1" noChangeArrowheads="1"/>
              </p:cNvPicPr>
              <p:nvPr/>
            </p:nvPicPr>
            <p:blipFill>
              <a:blip r:embed="rId6"/>
              <a:srcRect t="2310" r="2565"/>
              <a:stretch>
                <a:fillRect/>
              </a:stretch>
            </p:blipFill>
            <p:spPr bwMode="auto">
              <a:xfrm>
                <a:off x="1260" y="10824"/>
                <a:ext cx="4320" cy="2880"/>
              </a:xfrm>
              <a:prstGeom prst="rect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</p:pic>
        </p:grpSp>
        <p:pic>
          <p:nvPicPr>
            <p:cNvPr id="16386" name="Picture 2" descr="mso56C11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4140" y="9180"/>
              <a:ext cx="3620" cy="4702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</p:pic>
      </p:grpSp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2150" algn="l"/>
              </a:tabLst>
            </a:pPr>
            <a:r>
              <a:rPr kumimoji="0" lang="ar-SA" altLang="zh-CN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	</a:t>
            </a:r>
            <a:endParaRPr kumimoji="0" lang="en-US" altLang="zh-CN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2150" algn="l"/>
              </a:tabLst>
            </a:pPr>
            <a:endParaRPr kumimoji="0" lang="en-US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wipe dir="u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صر نائب للمحتوى 5"/>
          <p:cNvSpPr>
            <a:spLocks noGrp="1"/>
          </p:cNvSpPr>
          <p:nvPr>
            <p:ph sz="half" idx="2"/>
          </p:nvPr>
        </p:nvSpPr>
        <p:spPr>
          <a:xfrm>
            <a:off x="857224" y="714356"/>
            <a:ext cx="7829576" cy="5640569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pPr algn="just"/>
            <a:r>
              <a:rPr lang="ar-SA" sz="2200" b="1" dirty="0" smtClean="0">
                <a:latin typeface="ae_Metal" pitchFamily="18" charset="-78"/>
                <a:cs typeface="+mj-cs"/>
              </a:rPr>
              <a:t>التقنيات الخاصة بأعمال الجلد :</a:t>
            </a:r>
            <a:endParaRPr lang="en-US" sz="2200" dirty="0" smtClean="0">
              <a:latin typeface="ae_Metal" pitchFamily="18" charset="-78"/>
              <a:cs typeface="+mj-cs"/>
            </a:endParaRPr>
          </a:p>
          <a:p>
            <a:pPr algn="just"/>
            <a:r>
              <a:rPr lang="ar-SA" sz="2200" b="1" dirty="0" smtClean="0">
                <a:latin typeface="ae_Metal" pitchFamily="18" charset="-78"/>
                <a:cs typeface="+mj-cs"/>
              </a:rPr>
              <a:t>1- الحرق : </a:t>
            </a:r>
            <a:endParaRPr lang="en-US" sz="2200" dirty="0" smtClean="0">
              <a:latin typeface="ae_Metal" pitchFamily="18" charset="-78"/>
              <a:cs typeface="+mj-cs"/>
            </a:endParaRPr>
          </a:p>
          <a:p>
            <a:pPr algn="just"/>
            <a:r>
              <a:rPr lang="ar-SA" sz="2200" b="1" dirty="0" smtClean="0">
                <a:latin typeface="ae_Metal" pitchFamily="18" charset="-78"/>
                <a:cs typeface="+mj-cs"/>
              </a:rPr>
              <a:t>يعد استخدام هذه التقنية من أقدم الممارسات التقنية على خامة الجلد . ويستخدم الفنان هذه التقنية بصورة مؤثرة في الأعمال الفنية . وهناك منتجات فنية يستخدم فيها الفنان الحرق بمفرده كتقنية أساس ، أو يضاف إليها تقنيات أخرى .</a:t>
            </a:r>
            <a:endParaRPr lang="en-US" sz="2200" dirty="0" smtClean="0">
              <a:latin typeface="ae_Metal" pitchFamily="18" charset="-78"/>
              <a:cs typeface="+mj-cs"/>
            </a:endParaRPr>
          </a:p>
          <a:p>
            <a:pPr algn="just"/>
            <a:r>
              <a:rPr lang="ar-SA" sz="2200" b="1" dirty="0" smtClean="0">
                <a:latin typeface="ae_Metal" pitchFamily="18" charset="-78"/>
                <a:cs typeface="+mj-cs"/>
              </a:rPr>
              <a:t>وتتم تقنية الحرق على سطح الجلد بأسلوبين :</a:t>
            </a:r>
            <a:endParaRPr lang="en-US" sz="2200" dirty="0" smtClean="0">
              <a:latin typeface="ae_Metal" pitchFamily="18" charset="-78"/>
              <a:cs typeface="+mj-cs"/>
            </a:endParaRPr>
          </a:p>
          <a:p>
            <a:pPr algn="just"/>
            <a:r>
              <a:rPr lang="ar-SA" sz="2200" b="1" dirty="0" smtClean="0">
                <a:latin typeface="ae_Metal" pitchFamily="18" charset="-78"/>
                <a:cs typeface="+mj-cs"/>
              </a:rPr>
              <a:t>أ- الحرق باستخدام القالب المعدني الساخن : هو قالب محفور مصنوع من النحاس الأصفر أو الحديد . وقد يكون بارزا أو غائرا . </a:t>
            </a:r>
            <a:r>
              <a:rPr lang="ar-SA" sz="2200" b="1" dirty="0" err="1" smtClean="0">
                <a:latin typeface="ae_Metal" pitchFamily="18" charset="-78"/>
                <a:cs typeface="+mj-cs"/>
              </a:rPr>
              <a:t>وبه</a:t>
            </a:r>
            <a:r>
              <a:rPr lang="ar-SA" sz="2200" b="1" dirty="0" smtClean="0">
                <a:latin typeface="ae_Metal" pitchFamily="18" charset="-78"/>
                <a:cs typeface="+mj-cs"/>
              </a:rPr>
              <a:t> يستطيع الفنان عمل تكرارات فنية على المشغولة .</a:t>
            </a:r>
            <a:endParaRPr lang="en-US" sz="2200" dirty="0" smtClean="0">
              <a:latin typeface="ae_Metal" pitchFamily="18" charset="-78"/>
              <a:cs typeface="+mj-cs"/>
            </a:endParaRPr>
          </a:p>
          <a:p>
            <a:pPr algn="just"/>
            <a:r>
              <a:rPr lang="ar-SA" sz="2200" b="1" dirty="0" smtClean="0">
                <a:latin typeface="ae_Metal" pitchFamily="18" charset="-78"/>
                <a:cs typeface="+mj-cs"/>
              </a:rPr>
              <a:t> </a:t>
            </a:r>
            <a:endParaRPr lang="en-US" sz="2200" dirty="0" smtClean="0">
              <a:latin typeface="ae_Metal" pitchFamily="18" charset="-78"/>
              <a:cs typeface="+mj-cs"/>
            </a:endParaRPr>
          </a:p>
          <a:p>
            <a:pPr algn="just"/>
            <a:r>
              <a:rPr lang="ar-SA" sz="2200" b="1" dirty="0" smtClean="0">
                <a:latin typeface="ae_Metal" pitchFamily="18" charset="-78"/>
                <a:cs typeface="+mj-cs"/>
              </a:rPr>
              <a:t>وهذه القوالب تعرض للتسخين الحراري حسب الدرجة التي يريدها الفنان ، لكي تعطي التأثير اللوني المطلوب ، حيث يحدد مواصفاته الفنية كمية الضغط على القالب ، وطبيعة نوع الجلد ، والتصميم المسبق .</a:t>
            </a:r>
            <a:endParaRPr lang="en-US" sz="2200" dirty="0" smtClean="0">
              <a:latin typeface="ae_Metal" pitchFamily="18" charset="-78"/>
              <a:cs typeface="+mj-cs"/>
            </a:endParaRPr>
          </a:p>
          <a:p>
            <a:pPr algn="just"/>
            <a:r>
              <a:rPr lang="ar-SA" sz="2200" b="1" dirty="0" smtClean="0">
                <a:latin typeface="ae_Metal" pitchFamily="18" charset="-78"/>
                <a:cs typeface="+mj-cs"/>
              </a:rPr>
              <a:t>ب- الحرق باستخدام القلم المعدني : وتعتمد هذه الطريقة على الأقلام الجاهزة ، أو التي يصنعها الفنان .  </a:t>
            </a:r>
            <a:r>
              <a:rPr lang="ar-SA" sz="2200" b="1" dirty="0" err="1" smtClean="0">
                <a:latin typeface="ae_Metal" pitchFamily="18" charset="-78"/>
                <a:cs typeface="+mj-cs"/>
              </a:rPr>
              <a:t>وبها</a:t>
            </a:r>
            <a:r>
              <a:rPr lang="ar-SA" sz="2200" b="1" dirty="0" smtClean="0">
                <a:latin typeface="ae_Metal" pitchFamily="18" charset="-78"/>
                <a:cs typeface="+mj-cs"/>
              </a:rPr>
              <a:t> يستطيع الفنان إعطاء خطوط أو مساحات محروقة بدرجات مختلفة ، حسب المشغولة الفنية المطلوبة .</a:t>
            </a:r>
            <a:endParaRPr lang="en-US" sz="2200" dirty="0" smtClean="0">
              <a:latin typeface="ae_Metal" pitchFamily="18" charset="-78"/>
              <a:cs typeface="+mj-cs"/>
            </a:endParaRPr>
          </a:p>
          <a:p>
            <a:pPr algn="just"/>
            <a:r>
              <a:rPr lang="ar-SA" sz="2200" b="1" dirty="0" smtClean="0">
                <a:latin typeface="ae_Metal" pitchFamily="18" charset="-78"/>
                <a:cs typeface="+mj-cs"/>
              </a:rPr>
              <a:t>2-التلوين :  يعد التلوين من الممارسات التقنية التي تحتاج إلى كثير من الدقة والمهارة في الأداء . </a:t>
            </a:r>
            <a:endParaRPr lang="en-US" sz="2200" dirty="0" smtClean="0">
              <a:latin typeface="ae_Metal" pitchFamily="18" charset="-78"/>
              <a:cs typeface="+mj-cs"/>
            </a:endParaRPr>
          </a:p>
          <a:p>
            <a:pPr algn="just"/>
            <a:r>
              <a:rPr lang="ar-SA" sz="2200" b="1" dirty="0" smtClean="0">
                <a:latin typeface="ae_Metal" pitchFamily="18" charset="-78"/>
                <a:cs typeface="+mj-cs"/>
              </a:rPr>
              <a:t>    وقد استحدثت تكنولوجيا تصنيع الألوان للتعامل مع الجلود جميعها العديد من أصناف الألوان في صورها السائلة أو الغازية والتي تعطي تأثيرات فنية حسب استخدامها والتي منها ما يطلق عليه ألوان (</a:t>
            </a:r>
            <a:r>
              <a:rPr lang="en-CA" sz="2200" b="1" dirty="0" smtClean="0">
                <a:latin typeface="ae_Metal" pitchFamily="18" charset="-78"/>
                <a:cs typeface="+mj-cs"/>
              </a:rPr>
              <a:t>Air </a:t>
            </a:r>
            <a:r>
              <a:rPr lang="en-CA" sz="2200" b="1" dirty="0" err="1" smtClean="0">
                <a:latin typeface="ae_Metal" pitchFamily="18" charset="-78"/>
                <a:cs typeface="+mj-cs"/>
              </a:rPr>
              <a:t>Presh</a:t>
            </a:r>
            <a:r>
              <a:rPr lang="ar-SA" sz="2200" b="1" dirty="0" smtClean="0">
                <a:latin typeface="ae_Metal" pitchFamily="18" charset="-78"/>
                <a:cs typeface="+mj-cs"/>
              </a:rPr>
              <a:t>) والتي تتميز جميعها بأنها ألوان أو أحبار ملونة ذات خصائص كيميائية ثابتة وألوانها تعيش بنصاعتها فترات طويلة فترات طويلة من الزمن ، على أن هذه الألوان تحتاج إلى مهارات تحمل قدر من خصوصية الممارسة عند كل فنان . </a:t>
            </a:r>
            <a:endParaRPr lang="en-US" sz="2200" dirty="0" smtClean="0">
              <a:latin typeface="ae_Metal" pitchFamily="18" charset="-78"/>
              <a:cs typeface="+mj-cs"/>
            </a:endParaRPr>
          </a:p>
          <a:p>
            <a:endParaRPr lang="ar-IQ" dirty="0"/>
          </a:p>
        </p:txBody>
      </p:sp>
      <p:pic>
        <p:nvPicPr>
          <p:cNvPr id="15362" name="Picture 2" descr="صورة ذات صلة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57356" y="0"/>
            <a:ext cx="1428760" cy="1484426"/>
          </a:xfrm>
          <a:prstGeom prst="rect">
            <a:avLst/>
          </a:prstGeom>
          <a:noFill/>
        </p:spPr>
      </p:pic>
      <p:pic>
        <p:nvPicPr>
          <p:cNvPr id="8" name="Picture 2" descr="صورة ذات صلة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282" y="5715016"/>
            <a:ext cx="919170" cy="95498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u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207</TotalTime>
  <Words>927</Words>
  <Application>Microsoft Office PowerPoint</Application>
  <PresentationFormat>عرض على الشاشة (3:4)‏</PresentationFormat>
  <Paragraphs>48</Paragraphs>
  <Slides>10</Slides>
  <Notes>1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Flow</vt:lpstr>
      <vt:lpstr>المحاضرة الاشغال اليدوية / اعمال الجلد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lolo</dc:creator>
  <cp:lastModifiedBy>العلمي للحاسبات</cp:lastModifiedBy>
  <cp:revision>18</cp:revision>
  <dcterms:created xsi:type="dcterms:W3CDTF">2010-03-20T09:09:57Z</dcterms:created>
  <dcterms:modified xsi:type="dcterms:W3CDTF">2017-03-01T20:31:47Z</dcterms:modified>
</cp:coreProperties>
</file>