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948" r:id="rId1"/>
  </p:sldMasterIdLst>
  <p:sldIdLst>
    <p:sldId id="256" r:id="rId2"/>
    <p:sldId id="257" r:id="rId3"/>
    <p:sldId id="258" r:id="rId4"/>
    <p:sldId id="259" r:id="rId5"/>
    <p:sldId id="261" r:id="rId6"/>
    <p:sldId id="262" r:id="rId7"/>
    <p:sldId id="263" r:id="rId8"/>
    <p:sldId id="264" r:id="rId9"/>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A34B9151-10F3-4B24-9F20-651CEC7331A2}" type="datetimeFigureOut">
              <a:rPr lang="ar-IQ" smtClean="0"/>
              <a:t>14/09/1447</a:t>
            </a:fld>
            <a:endParaRPr lang="ar-IQ"/>
          </a:p>
        </p:txBody>
      </p:sp>
      <p:sp>
        <p:nvSpPr>
          <p:cNvPr id="19" name="Footer Placeholder 18"/>
          <p:cNvSpPr>
            <a:spLocks noGrp="1"/>
          </p:cNvSpPr>
          <p:nvPr>
            <p:ph type="ftr" sz="quarter" idx="11"/>
          </p:nvPr>
        </p:nvSpPr>
        <p:spPr/>
        <p:txBody>
          <a:bodyPr/>
          <a:lstStyle/>
          <a:p>
            <a:endParaRPr lang="ar-IQ"/>
          </a:p>
        </p:txBody>
      </p:sp>
      <p:sp>
        <p:nvSpPr>
          <p:cNvPr id="27" name="Slide Number Placeholder 26"/>
          <p:cNvSpPr>
            <a:spLocks noGrp="1"/>
          </p:cNvSpPr>
          <p:nvPr>
            <p:ph type="sldNum" sz="quarter" idx="12"/>
          </p:nvPr>
        </p:nvSpPr>
        <p:spPr/>
        <p:txBody>
          <a:bodyPr/>
          <a:lstStyle/>
          <a:p>
            <a:fld id="{A4BCC2E3-833C-45E4-B329-04179BC50DA3}"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A34B9151-10F3-4B24-9F20-651CEC7331A2}" type="datetimeFigureOut">
              <a:rPr lang="ar-IQ" smtClean="0"/>
              <a:t>14/09/1447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4BCC2E3-833C-45E4-B329-04179BC50DA3}"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A34B9151-10F3-4B24-9F20-651CEC7331A2}" type="datetimeFigureOut">
              <a:rPr lang="ar-IQ" smtClean="0"/>
              <a:t>14/09/1447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4BCC2E3-833C-45E4-B329-04179BC50DA3}"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A34B9151-10F3-4B24-9F20-651CEC7331A2}" type="datetimeFigureOut">
              <a:rPr lang="ar-IQ" smtClean="0"/>
              <a:t>14/09/1447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4BCC2E3-833C-45E4-B329-04179BC50DA3}"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A34B9151-10F3-4B24-9F20-651CEC7331A2}" type="datetimeFigureOut">
              <a:rPr lang="ar-IQ" smtClean="0"/>
              <a:t>14/09/1447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4BCC2E3-833C-45E4-B329-04179BC50DA3}"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A34B9151-10F3-4B24-9F20-651CEC7331A2}" type="datetimeFigureOut">
              <a:rPr lang="ar-IQ" smtClean="0"/>
              <a:t>14/09/1447</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A4BCC2E3-833C-45E4-B329-04179BC50DA3}"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A34B9151-10F3-4B24-9F20-651CEC7331A2}" type="datetimeFigureOut">
              <a:rPr lang="ar-IQ" smtClean="0"/>
              <a:t>14/09/1447</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A4BCC2E3-833C-45E4-B329-04179BC50DA3}"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A34B9151-10F3-4B24-9F20-651CEC7331A2}" type="datetimeFigureOut">
              <a:rPr lang="ar-IQ" smtClean="0"/>
              <a:t>14/09/1447</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A4BCC2E3-833C-45E4-B329-04179BC50DA3}"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4B9151-10F3-4B24-9F20-651CEC7331A2}" type="datetimeFigureOut">
              <a:rPr lang="ar-IQ" smtClean="0"/>
              <a:t>14/09/1447</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A4BCC2E3-833C-45E4-B329-04179BC50DA3}"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A34B9151-10F3-4B24-9F20-651CEC7331A2}" type="datetimeFigureOut">
              <a:rPr lang="ar-IQ" smtClean="0"/>
              <a:t>14/09/1447</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A4BCC2E3-833C-45E4-B329-04179BC50DA3}"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A34B9151-10F3-4B24-9F20-651CEC7331A2}" type="datetimeFigureOut">
              <a:rPr lang="ar-IQ" smtClean="0"/>
              <a:t>14/09/1447</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a:xfrm>
            <a:off x="8077200" y="6356350"/>
            <a:ext cx="609600" cy="365125"/>
          </a:xfrm>
        </p:spPr>
        <p:txBody>
          <a:bodyPr/>
          <a:lstStyle/>
          <a:p>
            <a:fld id="{A4BCC2E3-833C-45E4-B329-04179BC50DA3}" type="slidenum">
              <a:rPr lang="ar-IQ" smtClean="0"/>
              <a:t>‹#›</a:t>
            </a:fld>
            <a:endParaRPr lang="ar-IQ"/>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34B9151-10F3-4B24-9F20-651CEC7331A2}" type="datetimeFigureOut">
              <a:rPr lang="ar-IQ" smtClean="0"/>
              <a:t>14/09/1447</a:t>
            </a:fld>
            <a:endParaRPr lang="ar-IQ"/>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IQ"/>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4BCC2E3-833C-45E4-B329-04179BC50DA3}" type="slidenum">
              <a:rPr lang="ar-IQ" smtClean="0"/>
              <a:t>‹#›</a:t>
            </a:fld>
            <a:endParaRPr lang="ar-IQ"/>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371600" y="908720"/>
            <a:ext cx="6944816" cy="5184576"/>
          </a:xfrm>
        </p:spPr>
        <p:txBody>
          <a:bodyPr>
            <a:noAutofit/>
          </a:bodyPr>
          <a:lstStyle/>
          <a:p>
            <a:pPr algn="ctr"/>
            <a:r>
              <a:rPr lang="ar-IQ" sz="4000" dirty="0" smtClean="0"/>
              <a:t>قسم العلوم المالية والمصرفية</a:t>
            </a:r>
          </a:p>
          <a:p>
            <a:pPr algn="ctr"/>
            <a:r>
              <a:rPr lang="ar-IQ" sz="4000" dirty="0" smtClean="0"/>
              <a:t>المرحلة الرابعة</a:t>
            </a:r>
          </a:p>
          <a:p>
            <a:pPr algn="ctr"/>
            <a:r>
              <a:rPr lang="ar-IQ" sz="4000" dirty="0" smtClean="0"/>
              <a:t>مادة: الرقابة والتدقيق</a:t>
            </a:r>
          </a:p>
          <a:p>
            <a:pPr algn="ctr"/>
            <a:r>
              <a:rPr lang="ar-IQ" sz="4000" dirty="0" smtClean="0"/>
              <a:t>الفصل الرابع</a:t>
            </a:r>
          </a:p>
          <a:p>
            <a:pPr algn="ctr"/>
            <a:r>
              <a:rPr lang="ar-IQ" sz="4000" dirty="0" smtClean="0"/>
              <a:t>المحاضرة رقم 1 بعنوان..</a:t>
            </a:r>
          </a:p>
          <a:p>
            <a:pPr algn="ctr"/>
            <a:r>
              <a:rPr lang="ar-IQ" sz="4000" dirty="0" smtClean="0">
                <a:solidFill>
                  <a:srgbClr val="FF0000"/>
                </a:solidFill>
              </a:rPr>
              <a:t>ادلة التدقيق</a:t>
            </a:r>
          </a:p>
          <a:p>
            <a:pPr algn="ctr"/>
            <a:endParaRPr lang="ar-IQ" sz="4000" dirty="0"/>
          </a:p>
        </p:txBody>
      </p:sp>
    </p:spTree>
    <p:extLst>
      <p:ext uri="{BB962C8B-B14F-4D97-AF65-F5344CB8AC3E}">
        <p14:creationId xmlns:p14="http://schemas.microsoft.com/office/powerpoint/2010/main" val="3213990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52736"/>
            <a:ext cx="8219256" cy="5271864"/>
          </a:xfrm>
        </p:spPr>
        <p:txBody>
          <a:bodyPr>
            <a:normAutofit/>
          </a:bodyPr>
          <a:lstStyle/>
          <a:p>
            <a:pPr marL="0" indent="0" algn="ctr">
              <a:buNone/>
            </a:pPr>
            <a:endParaRPr lang="en-US" dirty="0"/>
          </a:p>
          <a:p>
            <a:pPr marL="0" indent="0" algn="ctr">
              <a:buNone/>
            </a:pPr>
            <a:r>
              <a:rPr lang="ar-IQ" sz="2800" b="1" dirty="0" smtClean="0"/>
              <a:t>ادلة التدقيق</a:t>
            </a:r>
            <a:endParaRPr lang="ar-IQ" sz="2800" b="1" dirty="0"/>
          </a:p>
          <a:p>
            <a:pPr marL="0" indent="0">
              <a:buNone/>
            </a:pPr>
            <a:r>
              <a:rPr lang="ar-IQ" dirty="0" smtClean="0"/>
              <a:t>مقدمة:</a:t>
            </a:r>
          </a:p>
          <a:p>
            <a:pPr marL="0" indent="0" algn="justLow">
              <a:buNone/>
            </a:pPr>
            <a:r>
              <a:rPr lang="ar-IQ" dirty="0" smtClean="0"/>
              <a:t>	تتكون عملية التدقيق من ثلاث مكونات رئيسية تتمثل في الفحص والتحقق واعداد والتقرير، ويعتبر التقرير العنصر الاساسي في هذه العملية، حيث ان المدقق يضع فيه عصارة افكاره وزبدة عمله، ويكون التقرير موضع اهتمام مستخدمي البيانات المالية. ويتطلب من المدقق بذل العناية المهنية وان يقوم بعملية محكمة في جمع الادلة الكافية وذات المصداقية وتقيمها من اجل الخروج بالنتيجة المناسبة التي ستعرض في تقريره.</a:t>
            </a:r>
            <a:endParaRPr lang="ar-IQ" dirty="0"/>
          </a:p>
        </p:txBody>
      </p:sp>
    </p:spTree>
    <p:extLst>
      <p:ext uri="{BB962C8B-B14F-4D97-AF65-F5344CB8AC3E}">
        <p14:creationId xmlns:p14="http://schemas.microsoft.com/office/powerpoint/2010/main" val="381497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980728"/>
            <a:ext cx="8219256" cy="5343872"/>
          </a:xfrm>
        </p:spPr>
        <p:txBody>
          <a:bodyPr>
            <a:normAutofit/>
          </a:bodyPr>
          <a:lstStyle/>
          <a:p>
            <a:pPr marL="0" indent="0" algn="ctr">
              <a:buNone/>
            </a:pPr>
            <a:endParaRPr lang="ar-IQ" b="1" dirty="0" smtClean="0"/>
          </a:p>
          <a:p>
            <a:pPr marL="0" indent="0">
              <a:buNone/>
            </a:pPr>
            <a:r>
              <a:rPr lang="ar-IQ" b="1" dirty="0" smtClean="0"/>
              <a:t>مفهوم ادلة التدقيق:</a:t>
            </a:r>
          </a:p>
          <a:p>
            <a:pPr marL="0" indent="0" algn="just">
              <a:buNone/>
            </a:pPr>
            <a:endParaRPr lang="ar-IQ" b="1" dirty="0"/>
          </a:p>
          <a:p>
            <a:pPr marL="0" indent="0" algn="just">
              <a:buNone/>
            </a:pPr>
            <a:r>
              <a:rPr lang="ar-IQ" sz="3200" dirty="0" smtClean="0"/>
              <a:t>	بين معيار التدقيق الدولي رقم 500 ان ادلة التدقيق تعني « جميع مايحصل عليه المدقق من معلومات مثل المستندات والتقارير ونتائج الاستفسارات والتقديرات والاستنتاجات وعمليات الاحتساب والتي يبنى عليها المدقق حكمه المهني ليقرر فيما اذا كانت البيانات المالية تعطي صورة حقيقية وعادلة».</a:t>
            </a:r>
            <a:endParaRPr lang="ar-IQ" sz="3200" dirty="0"/>
          </a:p>
        </p:txBody>
      </p:sp>
    </p:spTree>
    <p:extLst>
      <p:ext uri="{BB962C8B-B14F-4D97-AF65-F5344CB8AC3E}">
        <p14:creationId xmlns:p14="http://schemas.microsoft.com/office/powerpoint/2010/main" val="4211811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980728"/>
            <a:ext cx="8291264" cy="5343872"/>
          </a:xfrm>
        </p:spPr>
        <p:txBody>
          <a:bodyPr>
            <a:normAutofit/>
          </a:bodyPr>
          <a:lstStyle/>
          <a:p>
            <a:pPr marL="0" indent="0" algn="r">
              <a:buNone/>
            </a:pPr>
            <a:r>
              <a:rPr lang="ar-IQ" sz="3600" b="1" dirty="0" smtClean="0"/>
              <a:t>مناسبة الادلة:</a:t>
            </a:r>
          </a:p>
          <a:p>
            <a:pPr marL="0" indent="0" algn="just">
              <a:buNone/>
            </a:pPr>
            <a:r>
              <a:rPr lang="ar-IQ" sz="3200" dirty="0" smtClean="0"/>
              <a:t>	هذه الخاصية تتعلق بنوعية ادلة التدقيق، حيث ان الادلة يجب ان تكون ذات صلة بهدف التدقيق، فأذا كان المدقق يهدف الى التحقق من الوجود الفعلي للمخزون مثلا فان الدليل المناسب هو الجرد الفعلي او الملاحظة.</a:t>
            </a:r>
          </a:p>
          <a:p>
            <a:pPr marL="0" indent="0" algn="just">
              <a:buNone/>
            </a:pPr>
            <a:r>
              <a:rPr lang="ar-IQ" sz="3200" dirty="0" smtClean="0"/>
              <a:t>ولهذه الخاصية مكانة مهمة لان عملية جمع الادلة غير المناسبة يؤدي الى الحصول على استنتاجات غير مناسبة، وهذا الامر يؤدي الى بذل تكلفة ووقت غير ضروريينن مما يؤثر على كفاءة وفاعلية عملية التدقيق.</a:t>
            </a:r>
            <a:endParaRPr lang="ar-IQ" sz="3200" dirty="0"/>
          </a:p>
        </p:txBody>
      </p:sp>
    </p:spTree>
    <p:extLst>
      <p:ext uri="{BB962C8B-B14F-4D97-AF65-F5344CB8AC3E}">
        <p14:creationId xmlns:p14="http://schemas.microsoft.com/office/powerpoint/2010/main" val="3615014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908720"/>
            <a:ext cx="8291264" cy="5415880"/>
          </a:xfrm>
        </p:spPr>
        <p:txBody>
          <a:bodyPr>
            <a:normAutofit/>
          </a:bodyPr>
          <a:lstStyle/>
          <a:p>
            <a:pPr marL="0" indent="0" algn="r">
              <a:buNone/>
            </a:pPr>
            <a:r>
              <a:rPr lang="ar-IQ" sz="3200" b="1" dirty="0" smtClean="0"/>
              <a:t>انواع ادلة التدقيق:</a:t>
            </a:r>
          </a:p>
          <a:p>
            <a:pPr marL="0" indent="0" algn="r">
              <a:buNone/>
            </a:pPr>
            <a:r>
              <a:rPr lang="ar-IQ" dirty="0" smtClean="0"/>
              <a:t>	بين معيار التدقيق الدولي ان المدقق يمكن ان يستخدم ثمانية انواع من الادلة، وهي:</a:t>
            </a:r>
          </a:p>
          <a:p>
            <a:pPr marL="514350" indent="-514350" algn="r">
              <a:buFont typeface="+mj-lt"/>
              <a:buAutoNum type="arabicPeriod"/>
            </a:pPr>
            <a:r>
              <a:rPr lang="ar-IQ" dirty="0" smtClean="0"/>
              <a:t>الفحص الفعلي.</a:t>
            </a:r>
          </a:p>
          <a:p>
            <a:pPr marL="514350" indent="-514350" algn="r">
              <a:buFont typeface="+mj-lt"/>
              <a:buAutoNum type="arabicPeriod"/>
            </a:pPr>
            <a:r>
              <a:rPr lang="ar-IQ" dirty="0" smtClean="0"/>
              <a:t>المصادقات.</a:t>
            </a:r>
          </a:p>
          <a:p>
            <a:pPr marL="514350" indent="-514350" algn="r">
              <a:buFont typeface="+mj-lt"/>
              <a:buAutoNum type="arabicPeriod"/>
            </a:pPr>
            <a:r>
              <a:rPr lang="ar-IQ" dirty="0" smtClean="0"/>
              <a:t>التوثيق والفحص المستندي.</a:t>
            </a:r>
          </a:p>
          <a:p>
            <a:pPr marL="514350" indent="-514350" algn="r">
              <a:buFont typeface="+mj-lt"/>
              <a:buAutoNum type="arabicPeriod"/>
            </a:pPr>
            <a:r>
              <a:rPr lang="ar-IQ" dirty="0" smtClean="0"/>
              <a:t>الملاحظة.</a:t>
            </a:r>
          </a:p>
          <a:p>
            <a:pPr marL="514350" indent="-514350" algn="r">
              <a:buFont typeface="+mj-lt"/>
              <a:buAutoNum type="arabicPeriod"/>
            </a:pPr>
            <a:r>
              <a:rPr lang="ar-IQ" dirty="0" smtClean="0"/>
              <a:t>الاستفسارات من العميل.</a:t>
            </a:r>
          </a:p>
          <a:p>
            <a:pPr marL="514350" indent="-514350" algn="r">
              <a:buFont typeface="+mj-lt"/>
              <a:buAutoNum type="arabicPeriod"/>
            </a:pPr>
            <a:r>
              <a:rPr lang="ar-IQ" dirty="0" smtClean="0"/>
              <a:t>اعادة التشغيل.</a:t>
            </a:r>
          </a:p>
          <a:p>
            <a:pPr marL="514350" indent="-514350" algn="r">
              <a:buFont typeface="+mj-lt"/>
              <a:buAutoNum type="arabicPeriod"/>
            </a:pPr>
            <a:r>
              <a:rPr lang="ar-IQ" dirty="0" smtClean="0"/>
              <a:t>اعادة الاحتساب.</a:t>
            </a:r>
          </a:p>
          <a:p>
            <a:pPr marL="514350" indent="-514350" algn="r">
              <a:buFont typeface="+mj-lt"/>
              <a:buAutoNum type="arabicPeriod"/>
            </a:pPr>
            <a:r>
              <a:rPr lang="ar-IQ" dirty="0" smtClean="0"/>
              <a:t>المراجعة التحليلية.</a:t>
            </a:r>
            <a:endParaRPr lang="ar-IQ" dirty="0"/>
          </a:p>
        </p:txBody>
      </p:sp>
    </p:spTree>
    <p:extLst>
      <p:ext uri="{BB962C8B-B14F-4D97-AF65-F5344CB8AC3E}">
        <p14:creationId xmlns:p14="http://schemas.microsoft.com/office/powerpoint/2010/main" val="2187320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196752"/>
            <a:ext cx="8219256" cy="5127848"/>
          </a:xfrm>
        </p:spPr>
        <p:txBody>
          <a:bodyPr/>
          <a:lstStyle/>
          <a:p>
            <a:pPr marL="514350" lvl="0" indent="-514350">
              <a:buClr>
                <a:srgbClr val="0BD0D9"/>
              </a:buClr>
              <a:buFont typeface="+mj-lt"/>
              <a:buAutoNum type="arabicPeriod"/>
            </a:pPr>
            <a:r>
              <a:rPr lang="ar-IQ" dirty="0">
                <a:solidFill>
                  <a:prstClr val="black"/>
                </a:solidFill>
              </a:rPr>
              <a:t>الفحص </a:t>
            </a:r>
            <a:r>
              <a:rPr lang="ar-IQ" dirty="0" smtClean="0">
                <a:solidFill>
                  <a:prstClr val="black"/>
                </a:solidFill>
              </a:rPr>
              <a:t>الفعلي:</a:t>
            </a:r>
          </a:p>
          <a:p>
            <a:pPr marL="0" lvl="0" indent="0">
              <a:buClr>
                <a:srgbClr val="0BD0D9"/>
              </a:buClr>
              <a:buNone/>
            </a:pPr>
            <a:endParaRPr lang="ar-IQ" dirty="0" smtClean="0">
              <a:solidFill>
                <a:prstClr val="black"/>
              </a:solidFill>
            </a:endParaRPr>
          </a:p>
          <a:p>
            <a:pPr marL="0" lvl="0" indent="0" algn="just">
              <a:buClr>
                <a:srgbClr val="0BD0D9"/>
              </a:buClr>
              <a:buNone/>
            </a:pPr>
            <a:r>
              <a:rPr lang="ar-IQ" sz="3200" dirty="0" smtClean="0">
                <a:solidFill>
                  <a:prstClr val="black"/>
                </a:solidFill>
              </a:rPr>
              <a:t>	ويطلق عليه احيانا الجرد ويعتبر من اقوى انواع الادلة على الوجود الفعلي، ويشمل قيام المدقق بفحص او عد الاصول الملموسة مثل المخزون والنقدية والموجودات الثابت، وقد يشمل جرد الاوراق المالية واوراق القبض.</a:t>
            </a:r>
            <a:endParaRPr lang="ar-IQ" sz="3200" dirty="0">
              <a:solidFill>
                <a:prstClr val="black"/>
              </a:solidFill>
            </a:endParaRPr>
          </a:p>
          <a:p>
            <a:pPr marL="0" indent="0">
              <a:buNone/>
            </a:pPr>
            <a:endParaRPr lang="ar-IQ" dirty="0"/>
          </a:p>
        </p:txBody>
      </p:sp>
    </p:spTree>
    <p:extLst>
      <p:ext uri="{BB962C8B-B14F-4D97-AF65-F5344CB8AC3E}">
        <p14:creationId xmlns:p14="http://schemas.microsoft.com/office/powerpoint/2010/main" val="4227125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980728"/>
            <a:ext cx="8291264" cy="5343872"/>
          </a:xfrm>
        </p:spPr>
        <p:txBody>
          <a:bodyPr>
            <a:normAutofit/>
          </a:bodyPr>
          <a:lstStyle/>
          <a:p>
            <a:pPr marL="0" indent="0" rtl="0">
              <a:buNone/>
            </a:pPr>
            <a:r>
              <a:rPr lang="en-US" sz="3600" dirty="0" smtClean="0"/>
              <a:t>:</a:t>
            </a:r>
            <a:r>
              <a:rPr lang="ar-IQ" sz="3600" dirty="0" smtClean="0"/>
              <a:t>2. المصادقات</a:t>
            </a:r>
            <a:endParaRPr lang="ar-IQ" sz="3600" dirty="0"/>
          </a:p>
          <a:p>
            <a:pPr marL="0" indent="0" algn="just">
              <a:buNone/>
            </a:pPr>
            <a:r>
              <a:rPr lang="ar-IQ" dirty="0" smtClean="0"/>
              <a:t>	وهي اجابات مكتوبة او شفهية يحصل عليها المدقق من اطراف خارجية، حيث يتم المصادقة على ارصدة معينة او بيان الارصدة الموجودة لدى الطرف الاخر او الاستفسار عن معلومات اخرى، وغالباما تكون الاستفسارات مكتوبة حيث يقوم العميل بكتابتها على اوراق خاصة بناءا على طلب المدقق وترسل تحت اشراف المدقق حيث يطلب من العميل من الطرف الاخر اعادة الجواب الى المدقق مباشرة،.</a:t>
            </a:r>
          </a:p>
          <a:p>
            <a:pPr marL="0" indent="0" rtl="0">
              <a:buNone/>
            </a:pPr>
            <a:r>
              <a:rPr lang="ar-IQ" dirty="0" smtClean="0"/>
              <a:t>وتنقسم المصادقات الى ثلاثة اقسام:</a:t>
            </a:r>
          </a:p>
          <a:p>
            <a:pPr marL="0" indent="0" rtl="0">
              <a:buNone/>
            </a:pPr>
            <a:r>
              <a:rPr lang="ar-IQ" dirty="0" smtClean="0">
                <a:solidFill>
                  <a:srgbClr val="FF0000"/>
                </a:solidFill>
              </a:rPr>
              <a:t>1.المصادقات الايجابية.</a:t>
            </a:r>
          </a:p>
          <a:p>
            <a:pPr marL="0" indent="0" rtl="0">
              <a:buNone/>
            </a:pPr>
            <a:r>
              <a:rPr lang="ar-IQ" dirty="0" smtClean="0">
                <a:solidFill>
                  <a:srgbClr val="FF0000"/>
                </a:solidFill>
              </a:rPr>
              <a:t>2.المصادقات السلبية.</a:t>
            </a:r>
          </a:p>
          <a:p>
            <a:pPr marL="0" indent="0" rtl="0">
              <a:buNone/>
            </a:pPr>
            <a:r>
              <a:rPr lang="ar-IQ" dirty="0" smtClean="0">
                <a:solidFill>
                  <a:srgbClr val="FF0000"/>
                </a:solidFill>
              </a:rPr>
              <a:t>3.المصادقات العمياء.</a:t>
            </a:r>
            <a:endParaRPr lang="ar-IQ" dirty="0">
              <a:solidFill>
                <a:srgbClr val="FF0000"/>
              </a:solidFill>
            </a:endParaRPr>
          </a:p>
        </p:txBody>
      </p:sp>
    </p:spTree>
    <p:extLst>
      <p:ext uri="{BB962C8B-B14F-4D97-AF65-F5344CB8AC3E}">
        <p14:creationId xmlns:p14="http://schemas.microsoft.com/office/powerpoint/2010/main" val="1669066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980728"/>
            <a:ext cx="8291264" cy="5343872"/>
          </a:xfrm>
        </p:spPr>
        <p:txBody>
          <a:bodyPr>
            <a:normAutofit/>
          </a:bodyPr>
          <a:lstStyle/>
          <a:p>
            <a:pPr marL="0" lvl="0" indent="0" algn="just">
              <a:buClr>
                <a:srgbClr val="0BD0D9"/>
              </a:buClr>
              <a:buNone/>
            </a:pPr>
            <a:r>
              <a:rPr lang="ar-IQ" dirty="0" smtClean="0">
                <a:solidFill>
                  <a:srgbClr val="FF0000"/>
                </a:solidFill>
              </a:rPr>
              <a:t>1.المصادقات الايجابية: </a:t>
            </a:r>
            <a:r>
              <a:rPr lang="ar-IQ" dirty="0" smtClean="0"/>
              <a:t>وفي هذا النوع يتطلب من الطرف الاخر بيان الرصيد لديه او المصادقة على الرصيد المكتوب في الرسالة المرسلة واعادة الجواب الى المدقق في حالة المطابقة او عدم المطابقة، ويفضل استخدام هذا النوع من المصادقات عندما يكون نظام الرقابة الداخلية ضعيف او تكون الارصدة ذات اهمية نسبية حتى يكون هناك ضمان لاستلام الردود.</a:t>
            </a:r>
            <a:endParaRPr lang="ar-IQ" dirty="0">
              <a:solidFill>
                <a:srgbClr val="FF0000"/>
              </a:solidFill>
            </a:endParaRPr>
          </a:p>
          <a:p>
            <a:pPr marL="0" lvl="0" indent="0" algn="just">
              <a:buClr>
                <a:srgbClr val="0BD0D9"/>
              </a:buClr>
              <a:buNone/>
            </a:pPr>
            <a:r>
              <a:rPr lang="ar-IQ" dirty="0" smtClean="0">
                <a:solidFill>
                  <a:srgbClr val="FF0000"/>
                </a:solidFill>
              </a:rPr>
              <a:t>2.المصادقات السلبية: </a:t>
            </a:r>
            <a:r>
              <a:rPr lang="ar-IQ" dirty="0" smtClean="0"/>
              <a:t>يتطلب هذا النوع من المصادقات من الطرف الاخر بيان مدى مطابقة الرصيد المذكور في الرسالة مع الرصيد المذكور في الرسالة مع الرصيد لدى ذلك الطرف، </a:t>
            </a:r>
            <a:r>
              <a:rPr lang="ar-IQ" dirty="0">
                <a:solidFill>
                  <a:prstClr val="black"/>
                </a:solidFill>
              </a:rPr>
              <a:t>ويفضل استخدام هذا النوع من المصادقات عندما يكون نظام الرقابة الداخلية </a:t>
            </a:r>
            <a:r>
              <a:rPr lang="ar-IQ" dirty="0" smtClean="0">
                <a:solidFill>
                  <a:prstClr val="black"/>
                </a:solidFill>
              </a:rPr>
              <a:t>قويا او تكون </a:t>
            </a:r>
            <a:r>
              <a:rPr lang="ar-IQ" dirty="0">
                <a:solidFill>
                  <a:prstClr val="black"/>
                </a:solidFill>
              </a:rPr>
              <a:t>الارصدة </a:t>
            </a:r>
            <a:r>
              <a:rPr lang="ar-IQ" dirty="0" smtClean="0">
                <a:solidFill>
                  <a:prstClr val="black"/>
                </a:solidFill>
              </a:rPr>
              <a:t>اهميتها النسبية قليلة.</a:t>
            </a:r>
            <a:endParaRPr lang="ar-IQ" dirty="0" smtClean="0">
              <a:solidFill>
                <a:srgbClr val="FF0000"/>
              </a:solidFill>
            </a:endParaRPr>
          </a:p>
          <a:p>
            <a:pPr marL="0" lvl="0" indent="0" algn="just">
              <a:buClr>
                <a:srgbClr val="0BD0D9"/>
              </a:buClr>
              <a:buNone/>
            </a:pPr>
            <a:r>
              <a:rPr lang="ar-IQ" dirty="0" smtClean="0">
                <a:solidFill>
                  <a:srgbClr val="FF0000"/>
                </a:solidFill>
              </a:rPr>
              <a:t>3.المصادقات العمياء: </a:t>
            </a:r>
            <a:r>
              <a:rPr lang="ar-IQ" dirty="0" smtClean="0"/>
              <a:t>حيث يتطلب من الطرف الاخر كتابة الرصيد لديه دون ان يكون هذا الرصيد مذكور في الرسالة المرسلة اليهن وغالبا مايستخدم هذا النوع في مصادقات الذمم الدائنة.</a:t>
            </a:r>
          </a:p>
          <a:p>
            <a:pPr marL="0" indent="0" algn="just">
              <a:buNone/>
            </a:pPr>
            <a:endParaRPr lang="ar-IQ" dirty="0"/>
          </a:p>
        </p:txBody>
      </p:sp>
    </p:spTree>
    <p:extLst>
      <p:ext uri="{BB962C8B-B14F-4D97-AF65-F5344CB8AC3E}">
        <p14:creationId xmlns:p14="http://schemas.microsoft.com/office/powerpoint/2010/main" val="24060386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114</TotalTime>
  <Words>176</Words>
  <Application>Microsoft Office PowerPoint</Application>
  <PresentationFormat>عرض على الشاشة (3:4)‏</PresentationFormat>
  <Paragraphs>39</Paragraphs>
  <Slides>8</Slides>
  <Notes>0</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8</vt:i4>
      </vt:variant>
    </vt:vector>
  </HeadingPairs>
  <TitlesOfParts>
    <vt:vector size="14" baseType="lpstr">
      <vt:lpstr>Calibri</vt:lpstr>
      <vt:lpstr>Constantia</vt:lpstr>
      <vt:lpstr>Majalla UI</vt:lpstr>
      <vt:lpstr>Traditional Arabic</vt:lpstr>
      <vt:lpstr>Wingdings 2</vt:lpstr>
      <vt:lpstr>تدفق</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alaa</dc:creator>
  <cp:lastModifiedBy>Microsoft account</cp:lastModifiedBy>
  <cp:revision>20</cp:revision>
  <dcterms:created xsi:type="dcterms:W3CDTF">2020-04-05T20:38:14Z</dcterms:created>
  <dcterms:modified xsi:type="dcterms:W3CDTF">2026-03-02T07:04:58Z</dcterms:modified>
</cp:coreProperties>
</file>