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84380"/>
    <p:restoredTop sz="96625" autoAdjust="0"/>
  </p:normalViewPr>
  <p:slideViewPr>
    <p:cSldViewPr>
      <p:cViewPr varScale="1">
        <p:scale>
          <a:sx n="75" d="100"/>
          <a:sy n="75" d="100"/>
        </p:scale>
        <p:origin x="1686"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1B8ABB09-4A1D-463E-8065-109CC2B7EFAA}" type="datetimeFigureOut">
              <a:rPr lang="ar-SA" smtClean="0"/>
              <a:t>14/09/1447</a:t>
            </a:fld>
            <a:endParaRPr lang="ar-SA"/>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SA"/>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14/09/1447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14/09/1447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1B8ABB09-4A1D-463E-8065-109CC2B7EFAA}" type="datetimeFigureOut">
              <a:rPr lang="ar-SA" smtClean="0"/>
              <a:t>14/09/1447</a:t>
            </a:fld>
            <a:endParaRPr lang="ar-SA"/>
          </a:p>
        </p:txBody>
      </p:sp>
      <p:sp>
        <p:nvSpPr>
          <p:cNvPr id="9" name="عنصر نائب لرقم الشريحة 8"/>
          <p:cNvSpPr>
            <a:spLocks noGrp="1"/>
          </p:cNvSpPr>
          <p:nvPr>
            <p:ph type="sldNum" sz="quarter" idx="15"/>
          </p:nvPr>
        </p:nvSpPr>
        <p:spPr/>
        <p:txBody>
          <a:bodyPr rtlCol="0"/>
          <a:lstStyle/>
          <a:p>
            <a:fld id="{0B34F065-1154-456A-91E3-76DE8E75E17B}" type="slidenum">
              <a:rPr lang="ar-SA" smtClean="0"/>
              <a:t>‹#›</a:t>
            </a:fld>
            <a:endParaRPr lang="ar-SA"/>
          </a:p>
        </p:txBody>
      </p:sp>
      <p:sp>
        <p:nvSpPr>
          <p:cNvPr id="10" name="عنصر نائب للتذييل 9"/>
          <p:cNvSpPr>
            <a:spLocks noGrp="1"/>
          </p:cNvSpPr>
          <p:nvPr>
            <p:ph type="ftr" sz="quarter" idx="16"/>
          </p:nvPr>
        </p:nvSpPr>
        <p:spPr/>
        <p:txBody>
          <a:bodyPr rtlCol="0"/>
          <a:lstStyle/>
          <a:p>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1B8ABB09-4A1D-463E-8065-109CC2B7EFAA}" type="datetimeFigureOut">
              <a:rPr lang="ar-SA" smtClean="0"/>
              <a:t>14/09/1447</a:t>
            </a:fld>
            <a:endParaRPr lang="ar-SA"/>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SA"/>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14/09/1447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14/09/1447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1B8ABB09-4A1D-463E-8065-109CC2B7EFAA}" type="datetimeFigureOut">
              <a:rPr lang="ar-SA" smtClean="0"/>
              <a:t>14/09/1447</a:t>
            </a:fld>
            <a:endParaRPr lang="ar-SA"/>
          </a:p>
        </p:txBody>
      </p:sp>
      <p:sp>
        <p:nvSpPr>
          <p:cNvPr id="7" name="عنصر نائب لرقم الشريحة 6"/>
          <p:cNvSpPr>
            <a:spLocks noGrp="1"/>
          </p:cNvSpPr>
          <p:nvPr>
            <p:ph type="sldNum" sz="quarter" idx="11"/>
          </p:nvPr>
        </p:nvSpPr>
        <p:spPr/>
        <p:txBody>
          <a:bodyPr rtlCol="0"/>
          <a:lstStyle/>
          <a:p>
            <a:fld id="{0B34F065-1154-456A-91E3-76DE8E75E17B}" type="slidenum">
              <a:rPr lang="ar-SA" smtClean="0"/>
              <a:t>‹#›</a:t>
            </a:fld>
            <a:endParaRPr lang="ar-SA"/>
          </a:p>
        </p:txBody>
      </p:sp>
      <p:sp>
        <p:nvSpPr>
          <p:cNvPr id="8" name="عنصر نائب للتذييل 7"/>
          <p:cNvSpPr>
            <a:spLocks noGrp="1"/>
          </p:cNvSpPr>
          <p:nvPr>
            <p:ph type="ftr" sz="quarter" idx="12"/>
          </p:nvPr>
        </p:nvSpPr>
        <p:spPr/>
        <p:txBody>
          <a:bodyPr rtlCol="0"/>
          <a:lstStyle/>
          <a:p>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14/09/1447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1B8ABB09-4A1D-463E-8065-109CC2B7EFAA}" type="datetimeFigureOut">
              <a:rPr lang="ar-SA" smtClean="0"/>
              <a:t>14/09/1447</a:t>
            </a:fld>
            <a:endParaRPr lang="ar-SA"/>
          </a:p>
        </p:txBody>
      </p:sp>
      <p:sp>
        <p:nvSpPr>
          <p:cNvPr id="22" name="عنصر نائب لرقم الشريحة 21"/>
          <p:cNvSpPr>
            <a:spLocks noGrp="1"/>
          </p:cNvSpPr>
          <p:nvPr>
            <p:ph type="sldNum" sz="quarter" idx="15"/>
          </p:nvPr>
        </p:nvSpPr>
        <p:spPr/>
        <p:txBody>
          <a:bodyPr rtlCol="0"/>
          <a:lstStyle/>
          <a:p>
            <a:fld id="{0B34F065-1154-456A-91E3-76DE8E75E17B}" type="slidenum">
              <a:rPr lang="ar-SA" smtClean="0"/>
              <a:t>‹#›</a:t>
            </a:fld>
            <a:endParaRPr lang="ar-SA"/>
          </a:p>
        </p:txBody>
      </p:sp>
      <p:sp>
        <p:nvSpPr>
          <p:cNvPr id="23" name="عنصر نائب للتذييل 22"/>
          <p:cNvSpPr>
            <a:spLocks noGrp="1"/>
          </p:cNvSpPr>
          <p:nvPr>
            <p:ph type="ftr" sz="quarter" idx="16"/>
          </p:nvPr>
        </p:nvSpPr>
        <p:spPr/>
        <p:txBody>
          <a:bodyPr rtlCol="0"/>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1B8ABB09-4A1D-463E-8065-109CC2B7EFAA}" type="datetimeFigureOut">
              <a:rPr lang="ar-SA" smtClean="0"/>
              <a:t>14/09/1447</a:t>
            </a:fld>
            <a:endParaRPr lang="ar-SA"/>
          </a:p>
        </p:txBody>
      </p:sp>
      <p:sp>
        <p:nvSpPr>
          <p:cNvPr id="18" name="عنصر نائب لرقم الشريحة 17"/>
          <p:cNvSpPr>
            <a:spLocks noGrp="1"/>
          </p:cNvSpPr>
          <p:nvPr>
            <p:ph type="sldNum" sz="quarter" idx="11"/>
          </p:nvPr>
        </p:nvSpPr>
        <p:spPr/>
        <p:txBody>
          <a:bodyPr rtlCol="0"/>
          <a:lstStyle/>
          <a:p>
            <a:fld id="{0B34F065-1154-456A-91E3-76DE8E75E17B}" type="slidenum">
              <a:rPr lang="ar-SA" smtClean="0"/>
              <a:t>‹#›</a:t>
            </a:fld>
            <a:endParaRPr lang="ar-SA"/>
          </a:p>
        </p:txBody>
      </p:sp>
      <p:sp>
        <p:nvSpPr>
          <p:cNvPr id="21" name="عنصر نائب للتذييل 20"/>
          <p:cNvSpPr>
            <a:spLocks noGrp="1"/>
          </p:cNvSpPr>
          <p:nvPr>
            <p:ph type="ftr" sz="quarter" idx="12"/>
          </p:nvPr>
        </p:nvSpPr>
        <p:spPr/>
        <p:txBody>
          <a:bodyPr rtlCol="0"/>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B8ABB09-4A1D-463E-8065-109CC2B7EFAA}" type="datetimeFigureOut">
              <a:rPr lang="ar-SA" smtClean="0"/>
              <a:t>14/09/1447</a:t>
            </a:fld>
            <a:endParaRPr lang="ar-SA"/>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media" Target="../media/media8.wma"/><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audio" Target="../media/media8.wm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2411760" y="1484784"/>
            <a:ext cx="6172200" cy="2952328"/>
          </a:xfrm>
          <a:prstGeom prst="rect">
            <a:avLst/>
          </a:prstGeom>
        </p:spPr>
        <p:txBody>
          <a:bodyPr vert="horz" anchor="b">
            <a:noAutofit/>
          </a:bodyPr>
          <a:lstStyle>
            <a:lvl1pPr algn="l" rtl="1" eaLnBrk="1" latinLnBrk="0" hangingPunct="1">
              <a:spcBef>
                <a:spcPct val="0"/>
              </a:spcBef>
              <a:buNone/>
              <a:defRPr kumimoji="0" sz="3000" b="1" kern="1200" cap="small" baseline="0">
                <a:solidFill>
                  <a:schemeClr val="tx2"/>
                </a:solidFill>
                <a:latin typeface="+mj-lt"/>
                <a:ea typeface="+mj-ea"/>
                <a:cs typeface="+mj-cs"/>
              </a:defRPr>
            </a:lvl1pPr>
          </a:lstStyle>
          <a:p>
            <a:pPr algn="r">
              <a:lnSpc>
                <a:spcPct val="150000"/>
              </a:lnSpc>
            </a:pPr>
            <a:r>
              <a:rPr lang="ar-IQ" sz="3200" dirty="0" smtClean="0">
                <a:solidFill>
                  <a:schemeClr val="tx1"/>
                </a:solidFill>
              </a:rPr>
              <a:t>                         الفصـــل الثــــــاني </a:t>
            </a:r>
            <a:br>
              <a:rPr lang="ar-IQ" sz="3200" dirty="0" smtClean="0">
                <a:solidFill>
                  <a:schemeClr val="tx1"/>
                </a:solidFill>
              </a:rPr>
            </a:br>
            <a:r>
              <a:rPr lang="ar-IQ" sz="3200" dirty="0" smtClean="0">
                <a:solidFill>
                  <a:schemeClr val="tx1"/>
                </a:solidFill>
              </a:rPr>
              <a:t>                      صفــــــــات المدقـــــــق</a:t>
            </a:r>
            <a:r>
              <a:rPr lang="ar-IQ" sz="7200" dirty="0" smtClean="0">
                <a:solidFill>
                  <a:schemeClr val="tx1"/>
                </a:solidFill>
              </a:rPr>
              <a:t/>
            </a:r>
            <a:br>
              <a:rPr lang="ar-IQ" sz="7200" dirty="0" smtClean="0">
                <a:solidFill>
                  <a:schemeClr val="tx1"/>
                </a:solidFill>
              </a:rPr>
            </a:br>
            <a:r>
              <a:rPr lang="ar-IQ" sz="1800" dirty="0" smtClean="0">
                <a:solidFill>
                  <a:schemeClr val="tx1"/>
                </a:solidFill>
              </a:rPr>
              <a:t>أولاً: مؤهلات المدقق.</a:t>
            </a:r>
            <a:br>
              <a:rPr lang="ar-IQ" sz="1800" dirty="0" smtClean="0">
                <a:solidFill>
                  <a:schemeClr val="tx1"/>
                </a:solidFill>
              </a:rPr>
            </a:br>
            <a:r>
              <a:rPr lang="ar-IQ" sz="1800" dirty="0" smtClean="0">
                <a:solidFill>
                  <a:schemeClr val="tx1"/>
                </a:solidFill>
              </a:rPr>
              <a:t>ثانياً: العوامل المؤثرة في استقلالية المدقق.</a:t>
            </a:r>
            <a:br>
              <a:rPr lang="ar-IQ" sz="1800" dirty="0" smtClean="0">
                <a:solidFill>
                  <a:schemeClr val="tx1"/>
                </a:solidFill>
              </a:rPr>
            </a:br>
            <a:r>
              <a:rPr lang="ar-IQ" sz="1800" dirty="0" smtClean="0">
                <a:solidFill>
                  <a:schemeClr val="tx1"/>
                </a:solidFill>
              </a:rPr>
              <a:t>ثالثاً: العناية المهنية اللازمة.</a:t>
            </a:r>
            <a:br>
              <a:rPr lang="ar-IQ" sz="1800" dirty="0" smtClean="0">
                <a:solidFill>
                  <a:schemeClr val="tx1"/>
                </a:solidFill>
              </a:rPr>
            </a:br>
            <a:r>
              <a:rPr lang="ar-IQ" sz="1800" dirty="0" smtClean="0">
                <a:solidFill>
                  <a:srgbClr val="FF0000"/>
                </a:solidFill>
              </a:rPr>
              <a:t>رابعاً: قواعد السلوك المهني  ومسؤولية المدقق.</a:t>
            </a:r>
            <a:endParaRPr lang="ar-IQ" sz="6000" dirty="0">
              <a:solidFill>
                <a:srgbClr val="FF0000"/>
              </a:solidFill>
            </a:endParaRPr>
          </a:p>
        </p:txBody>
      </p:sp>
      <p:sp>
        <p:nvSpPr>
          <p:cNvPr id="7" name="عنوان فرعي 2"/>
          <p:cNvSpPr>
            <a:spLocks noGrp="1"/>
          </p:cNvSpPr>
          <p:nvPr>
            <p:ph type="subTitle" idx="1"/>
          </p:nvPr>
        </p:nvSpPr>
        <p:spPr>
          <a:xfrm>
            <a:off x="2483768" y="4797152"/>
            <a:ext cx="2952328" cy="1371600"/>
          </a:xfrm>
        </p:spPr>
        <p:txBody>
          <a:bodyPr>
            <a:normAutofit fontScale="92500"/>
          </a:bodyPr>
          <a:lstStyle/>
          <a:p>
            <a:pPr algn="ctr"/>
            <a:r>
              <a:rPr lang="ar-IQ" sz="2400" dirty="0" smtClean="0"/>
              <a:t>                                                               </a:t>
            </a:r>
            <a:r>
              <a:rPr lang="ar-IQ" sz="2400" dirty="0" smtClean="0">
                <a:solidFill>
                  <a:srgbClr val="002060"/>
                </a:solidFill>
              </a:rPr>
              <a:t>مدرس المادة</a:t>
            </a:r>
          </a:p>
          <a:p>
            <a:pPr algn="r"/>
            <a:r>
              <a:rPr lang="ar-IQ" sz="2400" dirty="0" smtClean="0">
                <a:solidFill>
                  <a:srgbClr val="002060"/>
                </a:solidFill>
              </a:rPr>
              <a:t>    </a:t>
            </a:r>
            <a:r>
              <a:rPr lang="ar-EG" sz="2400" dirty="0" smtClean="0">
                <a:solidFill>
                  <a:srgbClr val="002060"/>
                </a:solidFill>
              </a:rPr>
              <a:t>ا.</a:t>
            </a:r>
            <a:r>
              <a:rPr lang="ar-IQ" sz="2400" dirty="0" smtClean="0">
                <a:solidFill>
                  <a:srgbClr val="002060"/>
                </a:solidFill>
              </a:rPr>
              <a:t>م.</a:t>
            </a:r>
            <a:r>
              <a:rPr lang="ar-EG" sz="2400" smtClean="0">
                <a:solidFill>
                  <a:srgbClr val="002060"/>
                </a:solidFill>
              </a:rPr>
              <a:t> د</a:t>
            </a:r>
            <a:r>
              <a:rPr lang="ar-IQ" sz="2400" smtClean="0">
                <a:solidFill>
                  <a:srgbClr val="002060"/>
                </a:solidFill>
              </a:rPr>
              <a:t> </a:t>
            </a:r>
            <a:r>
              <a:rPr lang="ar-IQ" sz="2400" dirty="0" smtClean="0">
                <a:solidFill>
                  <a:srgbClr val="002060"/>
                </a:solidFill>
              </a:rPr>
              <a:t>حسين علي محيسن</a:t>
            </a:r>
            <a:endParaRPr lang="ar-IQ" sz="2400" dirty="0">
              <a:solidFill>
                <a:srgbClr val="002060"/>
              </a:solidFill>
            </a:endParaRPr>
          </a:p>
        </p:txBody>
      </p:sp>
      <p:pic>
        <p:nvPicPr>
          <p:cNvPr id="2" name="صو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973492352"/>
      </p:ext>
    </p:extLst>
  </p:cSld>
  <p:clrMapOvr>
    <a:masterClrMapping/>
  </p:clrMapOvr>
  <mc:AlternateContent xmlns:mc="http://schemas.openxmlformats.org/markup-compatibility/2006" xmlns:p14="http://schemas.microsoft.com/office/powerpoint/2010/main">
    <mc:Choice Requires="p14">
      <p:transition spd="slow" p14:dur="2000" advTm="46136"/>
    </mc:Choice>
    <mc:Fallback xmlns="">
      <p:transition spd="slow" advTm="461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9592" y="332656"/>
            <a:ext cx="7467600" cy="778098"/>
          </a:xfrm>
        </p:spPr>
        <p:txBody>
          <a:bodyPr/>
          <a:lstStyle/>
          <a:p>
            <a:pPr algn="r"/>
            <a:r>
              <a:rPr lang="ar-IQ" b="1" dirty="0">
                <a:solidFill>
                  <a:srgbClr val="FF0000"/>
                </a:solidFill>
              </a:rPr>
              <a:t>أولاً: مؤهلات المدقق</a:t>
            </a:r>
            <a:endParaRPr lang="ar-IQ" dirty="0">
              <a:solidFill>
                <a:srgbClr val="FF0000"/>
              </a:solidFill>
            </a:endParaRPr>
          </a:p>
        </p:txBody>
      </p:sp>
      <p:sp>
        <p:nvSpPr>
          <p:cNvPr id="3" name="عنصر نائب للمحتوى 2"/>
          <p:cNvSpPr>
            <a:spLocks noGrp="1"/>
          </p:cNvSpPr>
          <p:nvPr>
            <p:ph sz="quarter" idx="1"/>
          </p:nvPr>
        </p:nvSpPr>
        <p:spPr>
          <a:xfrm>
            <a:off x="323528" y="1196752"/>
            <a:ext cx="7931224" cy="5089776"/>
          </a:xfrm>
        </p:spPr>
        <p:txBody>
          <a:bodyPr>
            <a:normAutofit lnSpcReduction="10000"/>
          </a:bodyPr>
          <a:lstStyle/>
          <a:p>
            <a:pPr marL="0" indent="0" algn="justLow">
              <a:buNone/>
            </a:pPr>
            <a:r>
              <a:rPr lang="ar-IQ" dirty="0"/>
              <a:t>يمكن تقسيم هذه المؤهلات إلى المؤهلات الشخصية أو الصفات الشخصية والمؤهلات القانونية:</a:t>
            </a:r>
          </a:p>
          <a:p>
            <a:pPr marL="0" indent="0" algn="justLow">
              <a:buNone/>
            </a:pPr>
            <a:r>
              <a:rPr lang="ar-IQ" b="1" dirty="0" smtClean="0">
                <a:solidFill>
                  <a:srgbClr val="FF0000"/>
                </a:solidFill>
              </a:rPr>
              <a:t>1- الصفات </a:t>
            </a:r>
            <a:r>
              <a:rPr lang="ar-IQ" b="1" dirty="0">
                <a:solidFill>
                  <a:srgbClr val="FF0000"/>
                </a:solidFill>
              </a:rPr>
              <a:t>الشخصية: </a:t>
            </a:r>
          </a:p>
          <a:p>
            <a:pPr marL="0" indent="0" algn="justLow">
              <a:buNone/>
            </a:pPr>
            <a:r>
              <a:rPr lang="ar-IQ" dirty="0"/>
              <a:t>هي مجموعة من السمات يجب إن يتصف بها من يمارس مهنة التدقيق وقد لا توجد هذه الصفات ضمن التشريعات ولكن تتطلبها مهنة التدقيق مثل الدبلوماسية في التعامل مع الاخرين الصبر في أداء الواجبات الروتينية الاستمرارية في التعلم لمواكبة التطورات الحديثة المحافظة على الاسرار والنزاهة وغيرها من الصفات الشخصية الاخرى.</a:t>
            </a:r>
          </a:p>
          <a:p>
            <a:pPr marL="0" indent="0" algn="justLow">
              <a:buNone/>
            </a:pPr>
            <a:r>
              <a:rPr lang="ar-IQ" b="1" dirty="0" smtClean="0">
                <a:solidFill>
                  <a:srgbClr val="FF0000"/>
                </a:solidFill>
              </a:rPr>
              <a:t>2- المؤهلات </a:t>
            </a:r>
            <a:r>
              <a:rPr lang="ar-IQ" b="1" dirty="0">
                <a:solidFill>
                  <a:srgbClr val="FF0000"/>
                </a:solidFill>
              </a:rPr>
              <a:t>القانونية:</a:t>
            </a:r>
          </a:p>
          <a:p>
            <a:pPr marL="0" indent="0" algn="justLow">
              <a:buNone/>
            </a:pPr>
            <a:r>
              <a:rPr lang="ar-IQ" dirty="0"/>
              <a:t>وترتبط هذه المؤهلات بالشهادة والخبرة العملية والتي اكدت عليها معايير التدقيق وترك لكل بلد تنظيمها حسب تشريعاته بالشكل الذي يتناسب مع متطلبات البيئة ومستوى التعليم في العراق صدرت هذه المؤهلات حسب نظام رقم 3 لسنة 1999 (مزاولة مهنة التدقيق والرقابة في العراق) حددت الشهادات بموجب النظام كما يلي:</a:t>
            </a:r>
          </a:p>
          <a:p>
            <a:pPr marL="0" indent="0">
              <a:buNone/>
            </a:pPr>
            <a:endParaRPr lang="ar-IQ" dirty="0"/>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044008090"/>
      </p:ext>
    </p:extLst>
  </p:cSld>
  <p:clrMapOvr>
    <a:masterClrMapping/>
  </p:clrMapOvr>
  <mc:AlternateContent xmlns:mc="http://schemas.openxmlformats.org/markup-compatibility/2006" xmlns:p14="http://schemas.microsoft.com/office/powerpoint/2010/main">
    <mc:Choice Requires="p14">
      <p:transition spd="slow" p14:dur="2000" advTm="62214"/>
    </mc:Choice>
    <mc:Fallback xmlns="">
      <p:transition spd="slow" advTm="622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611560" y="764704"/>
            <a:ext cx="7467600" cy="4873752"/>
          </a:xfrm>
        </p:spPr>
        <p:txBody>
          <a:bodyPr/>
          <a:lstStyle/>
          <a:p>
            <a:pPr algn="justLow">
              <a:buClr>
                <a:schemeClr val="tx1"/>
              </a:buClr>
              <a:buFont typeface="Wingdings" pitchFamily="2" charset="2"/>
              <a:buChar char="§"/>
            </a:pPr>
            <a:r>
              <a:rPr lang="ar-IQ" sz="2800" dirty="0" smtClean="0"/>
              <a:t>شهادة </a:t>
            </a:r>
            <a:r>
              <a:rPr lang="ar-IQ" sz="2800" dirty="0"/>
              <a:t>الدبلوم العالي لمراقبة الحسابات. </a:t>
            </a:r>
          </a:p>
          <a:p>
            <a:pPr algn="justLow">
              <a:buClr>
                <a:schemeClr val="tx1"/>
              </a:buClr>
              <a:buFont typeface="Wingdings" pitchFamily="2" charset="2"/>
              <a:buChar char="§"/>
            </a:pPr>
            <a:r>
              <a:rPr lang="ar-IQ" sz="2800" dirty="0" smtClean="0"/>
              <a:t>حملة </a:t>
            </a:r>
            <a:r>
              <a:rPr lang="ar-IQ" sz="2800" dirty="0"/>
              <a:t>شهادة الماجستير والدكتوراه في المحاسبة بشرط إن يكون لديهم خبرة لممارسة اعمال التدقيق لمدة سنتين في مكتب تدقيق مجاز او لدى ديوان الرقابة المالية وان يجتاز الاختبارات التي يجريها مجلس الاشراف على المهنة.</a:t>
            </a:r>
          </a:p>
          <a:p>
            <a:pPr algn="justLow">
              <a:buClr>
                <a:schemeClr val="tx1"/>
              </a:buClr>
              <a:buFont typeface="Wingdings" pitchFamily="2" charset="2"/>
              <a:buChar char="§"/>
            </a:pPr>
            <a:r>
              <a:rPr lang="ar-IQ" sz="2800" dirty="0" smtClean="0"/>
              <a:t>ما </a:t>
            </a:r>
            <a:r>
              <a:rPr lang="ar-IQ" sz="2800" dirty="0"/>
              <a:t>مقدار الخبرة العملية المطلوبة من حملة الشهادات السابقة في 1 و 2 أن يعمل تحت التمرين لمدة سنتين لدى ديوان الرقابة المالية او مكتب تدقيق مجاز ويرفع عنه تقرير إلى مجلس الاشراف على المهنة بعدها يمنح اجازة لممارسة مهنة التدقيق.</a:t>
            </a:r>
          </a:p>
          <a:p>
            <a:pPr marL="0" indent="0">
              <a:buNone/>
            </a:pPr>
            <a:endParaRPr lang="ar-IQ" dirty="0"/>
          </a:p>
        </p:txBody>
      </p:sp>
      <p:pic>
        <p:nvPicPr>
          <p:cNvPr id="2" name="صو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263953738"/>
      </p:ext>
    </p:extLst>
  </p:cSld>
  <p:clrMapOvr>
    <a:masterClrMapping/>
  </p:clrMapOvr>
  <mc:AlternateContent xmlns:mc="http://schemas.openxmlformats.org/markup-compatibility/2006" xmlns:p14="http://schemas.microsoft.com/office/powerpoint/2010/main">
    <mc:Choice Requires="p14">
      <p:transition spd="slow" p14:dur="2000" advTm="45506"/>
    </mc:Choice>
    <mc:Fallback xmlns="">
      <p:transition spd="slow" advTm="455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48680"/>
            <a:ext cx="7931224" cy="504056"/>
          </a:xfrm>
        </p:spPr>
        <p:txBody>
          <a:bodyPr>
            <a:normAutofit fontScale="90000"/>
          </a:bodyPr>
          <a:lstStyle/>
          <a:p>
            <a:pPr algn="r"/>
            <a:r>
              <a:rPr lang="ar-IQ" b="1" dirty="0">
                <a:solidFill>
                  <a:srgbClr val="FF0000"/>
                </a:solidFill>
              </a:rPr>
              <a:t>ثانياً: العوامل المؤثرة على استقلالية </a:t>
            </a:r>
            <a:r>
              <a:rPr lang="ar-IQ" b="1" dirty="0" smtClean="0">
                <a:solidFill>
                  <a:srgbClr val="FF0000"/>
                </a:solidFill>
              </a:rPr>
              <a:t>المدقق</a:t>
            </a:r>
            <a:endParaRPr lang="ar-IQ" dirty="0">
              <a:solidFill>
                <a:srgbClr val="FF0000"/>
              </a:solidFill>
            </a:endParaRPr>
          </a:p>
        </p:txBody>
      </p:sp>
      <p:sp>
        <p:nvSpPr>
          <p:cNvPr id="3" name="عنصر نائب للمحتوى 2"/>
          <p:cNvSpPr>
            <a:spLocks noGrp="1"/>
          </p:cNvSpPr>
          <p:nvPr>
            <p:ph sz="quarter" idx="1"/>
          </p:nvPr>
        </p:nvSpPr>
        <p:spPr>
          <a:xfrm>
            <a:off x="179512" y="1268760"/>
            <a:ext cx="8064896" cy="5161784"/>
          </a:xfrm>
        </p:spPr>
        <p:txBody>
          <a:bodyPr>
            <a:normAutofit fontScale="92500" lnSpcReduction="10000"/>
          </a:bodyPr>
          <a:lstStyle/>
          <a:p>
            <a:pPr marL="0" indent="0" algn="justLow">
              <a:buNone/>
            </a:pPr>
            <a:r>
              <a:rPr lang="ar-IQ" dirty="0"/>
              <a:t>تعتبر الاستقلالية حجر الاساس لمهنة التدقيق وتؤثر فيها عوامل متعددة منها ما يرتبط بالاستقلالية المظهرية مثل:</a:t>
            </a:r>
          </a:p>
          <a:p>
            <a:pPr marL="0" indent="0">
              <a:buNone/>
            </a:pPr>
            <a:r>
              <a:rPr lang="ar-IQ" dirty="0" smtClean="0">
                <a:solidFill>
                  <a:srgbClr val="FF0000"/>
                </a:solidFill>
              </a:rPr>
              <a:t>1- العلاقات </a:t>
            </a:r>
            <a:r>
              <a:rPr lang="ar-IQ" dirty="0">
                <a:solidFill>
                  <a:srgbClr val="FF0000"/>
                </a:solidFill>
              </a:rPr>
              <a:t>الاجتماعية.</a:t>
            </a:r>
          </a:p>
          <a:p>
            <a:pPr marL="0" indent="0">
              <a:buNone/>
            </a:pPr>
            <a:r>
              <a:rPr lang="ar-IQ" dirty="0" smtClean="0">
                <a:solidFill>
                  <a:srgbClr val="FF0000"/>
                </a:solidFill>
              </a:rPr>
              <a:t>2- العلاقات </a:t>
            </a:r>
            <a:r>
              <a:rPr lang="ar-IQ" dirty="0">
                <a:solidFill>
                  <a:srgbClr val="FF0000"/>
                </a:solidFill>
              </a:rPr>
              <a:t>الوظيفية.</a:t>
            </a:r>
          </a:p>
          <a:p>
            <a:pPr marL="0" indent="0">
              <a:buNone/>
            </a:pPr>
            <a:r>
              <a:rPr lang="ar-IQ" dirty="0" smtClean="0">
                <a:solidFill>
                  <a:srgbClr val="FF0000"/>
                </a:solidFill>
              </a:rPr>
              <a:t>3- المصالح </a:t>
            </a:r>
            <a:r>
              <a:rPr lang="ar-IQ" dirty="0">
                <a:solidFill>
                  <a:srgbClr val="FF0000"/>
                </a:solidFill>
              </a:rPr>
              <a:t>الاقتصادية.</a:t>
            </a:r>
          </a:p>
          <a:p>
            <a:pPr marL="0" indent="0" algn="justLow">
              <a:buNone/>
            </a:pPr>
            <a:r>
              <a:rPr lang="ar-IQ" dirty="0"/>
              <a:t> ومنها ما يرتبط بالاستقلالية الفعلية أو الحقيقة والتي تتعلق بشخصية المدقق وصفاته ومدى حرصه على سمعته ونزاهته وهناك عوامل أخرى يمكن أن تؤثر في الاستقلالية منها</a:t>
            </a:r>
            <a:r>
              <a:rPr lang="ar-IQ" dirty="0" smtClean="0"/>
              <a:t>:</a:t>
            </a:r>
          </a:p>
          <a:p>
            <a:pPr marL="0" indent="0" algn="justLow">
              <a:buNone/>
            </a:pPr>
            <a:r>
              <a:rPr lang="ar-IQ" dirty="0" smtClean="0">
                <a:solidFill>
                  <a:srgbClr val="FF0000"/>
                </a:solidFill>
              </a:rPr>
              <a:t>1- مدة </a:t>
            </a:r>
            <a:r>
              <a:rPr lang="ar-IQ" dirty="0">
                <a:solidFill>
                  <a:srgbClr val="FF0000"/>
                </a:solidFill>
              </a:rPr>
              <a:t>العلاقة مع العميل.</a:t>
            </a:r>
          </a:p>
          <a:p>
            <a:pPr marL="0" indent="0" algn="justLow">
              <a:buNone/>
            </a:pPr>
            <a:r>
              <a:rPr lang="ar-IQ" dirty="0" smtClean="0">
                <a:solidFill>
                  <a:srgbClr val="FF0000"/>
                </a:solidFill>
              </a:rPr>
              <a:t>2- نوعية </a:t>
            </a:r>
            <a:r>
              <a:rPr lang="ar-IQ" dirty="0">
                <a:solidFill>
                  <a:srgbClr val="FF0000"/>
                </a:solidFill>
              </a:rPr>
              <a:t>الخدمات التي يقدمها المدقق.</a:t>
            </a:r>
          </a:p>
          <a:p>
            <a:pPr marL="0" indent="0" algn="justLow">
              <a:buNone/>
            </a:pPr>
            <a:r>
              <a:rPr lang="ar-IQ" dirty="0" smtClean="0">
                <a:solidFill>
                  <a:srgbClr val="FF0000"/>
                </a:solidFill>
              </a:rPr>
              <a:t>3- حجم </a:t>
            </a:r>
            <a:r>
              <a:rPr lang="ar-IQ" dirty="0">
                <a:solidFill>
                  <a:srgbClr val="FF0000"/>
                </a:solidFill>
              </a:rPr>
              <a:t>مكتب التدقيق.</a:t>
            </a:r>
          </a:p>
          <a:p>
            <a:pPr marL="0" indent="0" algn="justLow">
              <a:buNone/>
            </a:pPr>
            <a:r>
              <a:rPr lang="ar-IQ" dirty="0" smtClean="0">
                <a:solidFill>
                  <a:srgbClr val="FF0000"/>
                </a:solidFill>
              </a:rPr>
              <a:t>4- شدة </a:t>
            </a:r>
            <a:r>
              <a:rPr lang="ar-IQ" dirty="0">
                <a:solidFill>
                  <a:srgbClr val="FF0000"/>
                </a:solidFill>
              </a:rPr>
              <a:t>المنافسة.</a:t>
            </a:r>
          </a:p>
          <a:p>
            <a:pPr marL="0" indent="0" algn="justLow">
              <a:buNone/>
            </a:pPr>
            <a:r>
              <a:rPr lang="ar-IQ" dirty="0" smtClean="0">
                <a:solidFill>
                  <a:srgbClr val="FF0000"/>
                </a:solidFill>
              </a:rPr>
              <a:t>5- الطلب </a:t>
            </a:r>
            <a:r>
              <a:rPr lang="ar-IQ" dirty="0">
                <a:solidFill>
                  <a:srgbClr val="FF0000"/>
                </a:solidFill>
              </a:rPr>
              <a:t>على المهنة.</a:t>
            </a:r>
          </a:p>
          <a:p>
            <a:pPr marL="0" indent="0" algn="justLow">
              <a:buNone/>
            </a:pPr>
            <a:r>
              <a:rPr lang="ar-IQ" dirty="0" smtClean="0">
                <a:solidFill>
                  <a:srgbClr val="FF0000"/>
                </a:solidFill>
              </a:rPr>
              <a:t>6- طريقة </a:t>
            </a:r>
            <a:r>
              <a:rPr lang="ar-IQ" dirty="0">
                <a:solidFill>
                  <a:srgbClr val="FF0000"/>
                </a:solidFill>
              </a:rPr>
              <a:t>تحديد الاجور وغيرها من العوامل الاخرى.</a:t>
            </a:r>
          </a:p>
          <a:p>
            <a:pPr marL="0" indent="0" algn="justLow">
              <a:buNone/>
            </a:pPr>
            <a:endParaRPr lang="ar-IQ" dirty="0"/>
          </a:p>
        </p:txBody>
      </p:sp>
      <p:pic>
        <p:nvPicPr>
          <p:cNvPr id="5"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87624" y="5877272"/>
            <a:ext cx="609600" cy="609600"/>
          </a:xfrm>
          <a:prstGeom prst="rect">
            <a:avLst/>
          </a:prstGeom>
        </p:spPr>
      </p:pic>
    </p:spTree>
    <p:extLst>
      <p:ext uri="{BB962C8B-B14F-4D97-AF65-F5344CB8AC3E}">
        <p14:creationId xmlns:p14="http://schemas.microsoft.com/office/powerpoint/2010/main" val="1466139578"/>
      </p:ext>
    </p:extLst>
  </p:cSld>
  <p:clrMapOvr>
    <a:masterClrMapping/>
  </p:clrMapOvr>
  <mc:AlternateContent xmlns:mc="http://schemas.openxmlformats.org/markup-compatibility/2006" xmlns:p14="http://schemas.microsoft.com/office/powerpoint/2010/main">
    <mc:Choice Requires="p14">
      <p:transition spd="slow" p14:dur="2000" advTm="40001"/>
    </mc:Choice>
    <mc:Fallback xmlns="">
      <p:transition spd="slow" advTm="40001"/>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80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931224" cy="706090"/>
          </a:xfrm>
        </p:spPr>
        <p:txBody>
          <a:bodyPr/>
          <a:lstStyle/>
          <a:p>
            <a:pPr algn="justLow"/>
            <a:r>
              <a:rPr lang="ar-IQ" b="1" dirty="0">
                <a:solidFill>
                  <a:srgbClr val="FF0000"/>
                </a:solidFill>
              </a:rPr>
              <a:t>ثالثاً: العناية المهنية </a:t>
            </a:r>
            <a:r>
              <a:rPr lang="ar-IQ" b="1" dirty="0" smtClean="0">
                <a:solidFill>
                  <a:srgbClr val="FF0000"/>
                </a:solidFill>
              </a:rPr>
              <a:t>اللازمة</a:t>
            </a:r>
            <a:endParaRPr lang="ar-IQ" dirty="0">
              <a:solidFill>
                <a:srgbClr val="FF0000"/>
              </a:solidFill>
            </a:endParaRPr>
          </a:p>
        </p:txBody>
      </p:sp>
      <p:sp>
        <p:nvSpPr>
          <p:cNvPr id="3" name="عنصر نائب للمحتوى 2"/>
          <p:cNvSpPr>
            <a:spLocks noGrp="1"/>
          </p:cNvSpPr>
          <p:nvPr>
            <p:ph sz="quarter" idx="1"/>
          </p:nvPr>
        </p:nvSpPr>
        <p:spPr>
          <a:xfrm>
            <a:off x="457200" y="1052736"/>
            <a:ext cx="7715200" cy="5421216"/>
          </a:xfrm>
        </p:spPr>
        <p:txBody>
          <a:bodyPr>
            <a:normAutofit lnSpcReduction="10000"/>
          </a:bodyPr>
          <a:lstStyle/>
          <a:p>
            <a:pPr marL="0" indent="0" algn="justLow">
              <a:buNone/>
            </a:pPr>
            <a:r>
              <a:rPr lang="ar-IQ" sz="3200" dirty="0"/>
              <a:t>وتعني مقدار حرص المدقق في أداء واجبه بشكل صحيح ويطلق عليه قانوناً بعناية الرجل المعتاد في عمله إي يكون حريص على مصالح الاخرين بنفس مستوى الحرص على مصالحة الخاصة وتقاس هذه العناية كمتوسط عام لعناية المدققين ومن مؤشراتها</a:t>
            </a:r>
            <a:r>
              <a:rPr lang="ar-IQ" sz="3200" dirty="0" smtClean="0"/>
              <a:t>:</a:t>
            </a:r>
          </a:p>
          <a:p>
            <a:pPr marL="457200" lvl="0" indent="-457200">
              <a:buClr>
                <a:schemeClr val="tx1"/>
              </a:buClr>
              <a:buFont typeface="+mj-lt"/>
              <a:buAutoNum type="arabicParenR"/>
            </a:pPr>
            <a:r>
              <a:rPr lang="ar-IQ" sz="3200" dirty="0" smtClean="0"/>
              <a:t>لالتزام </a:t>
            </a:r>
            <a:r>
              <a:rPr lang="ar-IQ" sz="3200" dirty="0"/>
              <a:t>بمعايير التدقيق</a:t>
            </a:r>
            <a:r>
              <a:rPr lang="ar-IQ" sz="3200" dirty="0" smtClean="0"/>
              <a:t>:</a:t>
            </a:r>
          </a:p>
          <a:p>
            <a:pPr marL="457200" lvl="0" indent="-457200">
              <a:buClr>
                <a:schemeClr val="tx1"/>
              </a:buClr>
              <a:buFont typeface="+mj-lt"/>
              <a:buAutoNum type="arabicParenR"/>
            </a:pPr>
            <a:r>
              <a:rPr lang="ar-IQ" sz="3200" dirty="0"/>
              <a:t>الالتزام بالتشريعات التي تنظم العمل.</a:t>
            </a:r>
            <a:endParaRPr lang="ar-IQ" sz="3200" dirty="0" smtClean="0"/>
          </a:p>
          <a:p>
            <a:pPr marL="457200" lvl="0" indent="-457200">
              <a:buClr>
                <a:schemeClr val="tx1"/>
              </a:buClr>
              <a:buFont typeface="+mj-lt"/>
              <a:buAutoNum type="arabicParenR"/>
            </a:pPr>
            <a:r>
              <a:rPr lang="ar-IQ" sz="3200" dirty="0" smtClean="0"/>
              <a:t>الالتزام بقواعد السلوك المهني.</a:t>
            </a:r>
          </a:p>
          <a:p>
            <a:pPr marL="0" lvl="0" indent="0">
              <a:buClr>
                <a:schemeClr val="tx1"/>
              </a:buClr>
              <a:buNone/>
            </a:pPr>
            <a:r>
              <a:rPr lang="ar-IQ" sz="3200" dirty="0" smtClean="0"/>
              <a:t>سيتم شرح التشريعات وقواعد السلوك المهني فقط لأنه تم التطرق إلى معايير التدقيق وتتضمن الآتي:</a:t>
            </a:r>
          </a:p>
          <a:p>
            <a:pPr marL="0" lvl="0" indent="0">
              <a:buClr>
                <a:schemeClr val="tx1"/>
              </a:buClr>
              <a:buNone/>
            </a:pPr>
            <a:r>
              <a:rPr lang="ar-IQ" dirty="0" smtClean="0"/>
              <a:t> </a:t>
            </a:r>
            <a:endParaRPr lang="en-US" dirty="0"/>
          </a:p>
          <a:p>
            <a:pPr marL="0" indent="0" algn="justLow">
              <a:buNone/>
            </a:pPr>
            <a:endParaRPr lang="ar-IQ" dirty="0"/>
          </a:p>
        </p:txBody>
      </p:sp>
      <p:pic>
        <p:nvPicPr>
          <p:cNvPr id="5"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68344" y="6021288"/>
            <a:ext cx="609600" cy="609600"/>
          </a:xfrm>
          <a:prstGeom prst="rect">
            <a:avLst/>
          </a:prstGeom>
        </p:spPr>
      </p:pic>
    </p:spTree>
    <p:extLst>
      <p:ext uri="{BB962C8B-B14F-4D97-AF65-F5344CB8AC3E}">
        <p14:creationId xmlns:p14="http://schemas.microsoft.com/office/powerpoint/2010/main" val="3065239927"/>
      </p:ext>
    </p:extLst>
  </p:cSld>
  <p:clrMapOvr>
    <a:masterClrMapping/>
  </p:clrMapOvr>
  <mc:AlternateContent xmlns:mc="http://schemas.openxmlformats.org/markup-compatibility/2006" xmlns:p14="http://schemas.microsoft.com/office/powerpoint/2010/main">
    <mc:Choice Requires="p14">
      <p:transition spd="slow" p14:dur="2000" advTm="43728"/>
    </mc:Choice>
    <mc:Fallback xmlns="">
      <p:transition spd="slow" advTm="43728"/>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00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67544" y="1124744"/>
            <a:ext cx="7467600" cy="5161784"/>
          </a:xfrm>
        </p:spPr>
        <p:txBody>
          <a:bodyPr>
            <a:normAutofit lnSpcReduction="10000"/>
          </a:bodyPr>
          <a:lstStyle/>
          <a:p>
            <a:pPr marL="0" indent="0" algn="justLow">
              <a:buClr>
                <a:srgbClr val="FF0000"/>
              </a:buClr>
              <a:buSzPct val="80000"/>
              <a:buNone/>
            </a:pPr>
            <a:r>
              <a:rPr lang="ar-IQ" dirty="0"/>
              <a:t>حددت هذه الحقوق بموجب نظام رقم 3 لسنة 1999 في العراق وتتضمن</a:t>
            </a:r>
            <a:r>
              <a:rPr lang="ar-IQ" dirty="0" smtClean="0"/>
              <a:t>:</a:t>
            </a:r>
          </a:p>
          <a:p>
            <a:pPr marL="457200" lvl="0" indent="-457200" algn="justLow">
              <a:buClr>
                <a:schemeClr val="tx1"/>
              </a:buClr>
              <a:buSzPct val="90000"/>
              <a:buFont typeface="+mj-lt"/>
              <a:buAutoNum type="arabicParenR"/>
            </a:pPr>
            <a:r>
              <a:rPr lang="ar-IQ" dirty="0" smtClean="0"/>
              <a:t>حق </a:t>
            </a:r>
            <a:r>
              <a:rPr lang="ar-IQ" dirty="0"/>
              <a:t>الاطلاع على كافة المستندات والسجلات والتقارير.</a:t>
            </a:r>
            <a:endParaRPr lang="en-US" dirty="0"/>
          </a:p>
          <a:p>
            <a:pPr marL="457200" lvl="0" indent="-457200" algn="justLow">
              <a:buClr>
                <a:schemeClr val="tx1"/>
              </a:buClr>
              <a:buSzPct val="90000"/>
              <a:buFont typeface="+mj-lt"/>
              <a:buAutoNum type="arabicParenR"/>
            </a:pPr>
            <a:r>
              <a:rPr lang="ar-IQ" dirty="0"/>
              <a:t>حق الحصول على كافة المعلومات والايضاحات اللازمة.</a:t>
            </a:r>
            <a:endParaRPr lang="en-US" dirty="0"/>
          </a:p>
          <a:p>
            <a:pPr marL="457200" lvl="0" indent="-457200" algn="justLow">
              <a:buClr>
                <a:schemeClr val="tx1"/>
              </a:buClr>
              <a:buSzPct val="90000"/>
              <a:buFont typeface="+mj-lt"/>
              <a:buAutoNum type="arabicParenR"/>
            </a:pPr>
            <a:r>
              <a:rPr lang="ar-IQ" dirty="0"/>
              <a:t>حق زيارة إي موقع في المشروع سواء كانت مكاتب أو ورش عمل او مخازن.</a:t>
            </a:r>
            <a:endParaRPr lang="en-US" dirty="0"/>
          </a:p>
          <a:p>
            <a:pPr marL="457200" lvl="0" indent="-457200" algn="justLow">
              <a:buClr>
                <a:schemeClr val="tx1"/>
              </a:buClr>
              <a:buSzPct val="90000"/>
              <a:buFont typeface="+mj-lt"/>
              <a:buAutoNum type="arabicParenR"/>
            </a:pPr>
            <a:r>
              <a:rPr lang="ar-IQ" dirty="0"/>
              <a:t>حق القيام بالجرد لأي أصل من أصول الشركة.</a:t>
            </a:r>
            <a:endParaRPr lang="en-US" dirty="0"/>
          </a:p>
          <a:p>
            <a:pPr marL="457200" lvl="0" indent="-457200" algn="justLow">
              <a:buClr>
                <a:schemeClr val="tx1"/>
              </a:buClr>
              <a:buSzPct val="90000"/>
              <a:buFont typeface="+mj-lt"/>
              <a:buAutoNum type="arabicParenR"/>
            </a:pPr>
            <a:r>
              <a:rPr lang="ar-IQ" dirty="0"/>
              <a:t>حق حضور اجتماعات الهيئة العامة الممثلة للمساهمين وقراءة تقريره عليهم وحق الدعوة إلى اجتماع استثنائي للهيئة العامة للمساهمين في حالة نشوء خلاف بينه وبين الادارة.</a:t>
            </a:r>
            <a:endParaRPr lang="en-US" dirty="0"/>
          </a:p>
          <a:p>
            <a:pPr marL="457200" lvl="0" indent="-457200" algn="justLow">
              <a:buClr>
                <a:schemeClr val="tx1"/>
              </a:buClr>
              <a:buSzPct val="90000"/>
              <a:buFont typeface="+mj-lt"/>
              <a:buAutoNum type="arabicParenR"/>
            </a:pPr>
            <a:r>
              <a:rPr lang="ar-IQ" dirty="0"/>
              <a:t>حق الكتابة الى المدقق الجديد في حالة تغييره بالأسباب التي أدت إلى التغيير.</a:t>
            </a:r>
            <a:endParaRPr lang="en-US" dirty="0"/>
          </a:p>
          <a:p>
            <a:pPr marL="457200" lvl="0" indent="-457200" algn="justLow">
              <a:buClr>
                <a:schemeClr val="tx1"/>
              </a:buClr>
              <a:buSzPct val="90000"/>
              <a:buFont typeface="+mj-lt"/>
              <a:buAutoNum type="arabicParenR"/>
            </a:pPr>
            <a:r>
              <a:rPr lang="ar-IQ" dirty="0"/>
              <a:t>حق الحصول على الأجر مقابل خدماته.</a:t>
            </a:r>
            <a:endParaRPr lang="en-US" dirty="0"/>
          </a:p>
          <a:p>
            <a:pPr marL="457200" indent="-457200" algn="justLow">
              <a:buClr>
                <a:schemeClr val="tx1"/>
              </a:buClr>
              <a:buSzPct val="90000"/>
              <a:buFont typeface="+mj-lt"/>
              <a:buAutoNum type="arabicParenR"/>
            </a:pPr>
            <a:r>
              <a:rPr lang="ar-IQ" dirty="0"/>
              <a:t>حق الاعلان عن خدماته وفقاً لقواعد السلوك المهني. </a:t>
            </a:r>
          </a:p>
        </p:txBody>
      </p:sp>
      <p:sp>
        <p:nvSpPr>
          <p:cNvPr id="4" name="عنوان 1"/>
          <p:cNvSpPr>
            <a:spLocks noGrp="1"/>
          </p:cNvSpPr>
          <p:nvPr>
            <p:ph type="title"/>
          </p:nvPr>
        </p:nvSpPr>
        <p:spPr>
          <a:xfrm>
            <a:off x="899592" y="260648"/>
            <a:ext cx="7467600" cy="706090"/>
          </a:xfrm>
        </p:spPr>
        <p:txBody>
          <a:bodyPr/>
          <a:lstStyle/>
          <a:p>
            <a:pPr algn="justLow"/>
            <a:r>
              <a:rPr lang="ar-IQ" b="1" dirty="0" smtClean="0">
                <a:solidFill>
                  <a:srgbClr val="FF0000"/>
                </a:solidFill>
              </a:rPr>
              <a:t>أ- حقوق المدقق حسب التشريعات</a:t>
            </a:r>
            <a:endParaRPr lang="ar-IQ" dirty="0">
              <a:solidFill>
                <a:srgbClr val="FF0000"/>
              </a:solidFill>
            </a:endParaRPr>
          </a:p>
        </p:txBody>
      </p:sp>
      <p:pic>
        <p:nvPicPr>
          <p:cNvPr id="2"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43608" y="5229200"/>
            <a:ext cx="609600" cy="609600"/>
          </a:xfrm>
          <a:prstGeom prst="rect">
            <a:avLst/>
          </a:prstGeom>
        </p:spPr>
      </p:pic>
    </p:spTree>
    <p:extLst>
      <p:ext uri="{BB962C8B-B14F-4D97-AF65-F5344CB8AC3E}">
        <p14:creationId xmlns:p14="http://schemas.microsoft.com/office/powerpoint/2010/main" val="819798912"/>
      </p:ext>
    </p:extLst>
  </p:cSld>
  <p:clrMapOvr>
    <a:masterClrMapping/>
  </p:clrMapOvr>
  <mc:AlternateContent xmlns:mc="http://schemas.openxmlformats.org/markup-compatibility/2006" xmlns:p14="http://schemas.microsoft.com/office/powerpoint/2010/main">
    <mc:Choice Requires="p14">
      <p:transition spd="slow" p14:dur="2000" advTm="61266"/>
    </mc:Choice>
    <mc:Fallback xmlns="">
      <p:transition spd="slow" advTm="61266"/>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40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9592" y="332656"/>
            <a:ext cx="7467600" cy="648072"/>
          </a:xfrm>
        </p:spPr>
        <p:txBody>
          <a:bodyPr>
            <a:normAutofit/>
          </a:bodyPr>
          <a:lstStyle/>
          <a:p>
            <a:pPr lvl="0" algn="r"/>
            <a:r>
              <a:rPr lang="ar-IQ" b="1" dirty="0" smtClean="0">
                <a:solidFill>
                  <a:srgbClr val="FF0000"/>
                </a:solidFill>
              </a:rPr>
              <a:t>ب- </a:t>
            </a:r>
            <a:r>
              <a:rPr lang="ar-IQ" b="1" dirty="0">
                <a:solidFill>
                  <a:srgbClr val="FF0000"/>
                </a:solidFill>
              </a:rPr>
              <a:t>واجبات </a:t>
            </a:r>
            <a:r>
              <a:rPr lang="ar-IQ" b="1" dirty="0" smtClean="0">
                <a:solidFill>
                  <a:srgbClr val="FF0000"/>
                </a:solidFill>
              </a:rPr>
              <a:t>المدقق</a:t>
            </a:r>
            <a:endParaRPr lang="ar-IQ" dirty="0">
              <a:solidFill>
                <a:srgbClr val="FF0000"/>
              </a:solidFill>
            </a:endParaRPr>
          </a:p>
        </p:txBody>
      </p:sp>
      <p:sp>
        <p:nvSpPr>
          <p:cNvPr id="3" name="عنصر نائب للمحتوى 2"/>
          <p:cNvSpPr>
            <a:spLocks noGrp="1"/>
          </p:cNvSpPr>
          <p:nvPr>
            <p:ph sz="quarter" idx="1"/>
          </p:nvPr>
        </p:nvSpPr>
        <p:spPr>
          <a:xfrm>
            <a:off x="467544" y="1268760"/>
            <a:ext cx="7467600" cy="4873752"/>
          </a:xfrm>
        </p:spPr>
        <p:txBody>
          <a:bodyPr>
            <a:normAutofit lnSpcReduction="10000"/>
          </a:bodyPr>
          <a:lstStyle/>
          <a:p>
            <a:pPr marL="457200" lvl="0" indent="-457200">
              <a:buClr>
                <a:schemeClr val="tx1"/>
              </a:buClr>
              <a:buSzPct val="90000"/>
              <a:buFont typeface="+mj-lt"/>
              <a:buAutoNum type="arabicParenR"/>
            </a:pPr>
            <a:r>
              <a:rPr lang="ar-IQ" dirty="0"/>
              <a:t>إن يقدم التقرير الذي يبين فيه رأيه في الوقت المناسب.</a:t>
            </a:r>
            <a:endParaRPr lang="en-US" dirty="0"/>
          </a:p>
          <a:p>
            <a:pPr marL="457200" lvl="0" indent="-457200">
              <a:buClr>
                <a:schemeClr val="tx1"/>
              </a:buClr>
              <a:buSzPct val="90000"/>
              <a:buFont typeface="+mj-lt"/>
              <a:buAutoNum type="arabicParenR"/>
            </a:pPr>
            <a:r>
              <a:rPr lang="ar-IQ" dirty="0"/>
              <a:t>القيام بفحص الرقابة الداخلية وتحديد حجم العينة.</a:t>
            </a:r>
            <a:endParaRPr lang="en-US" dirty="0"/>
          </a:p>
          <a:p>
            <a:pPr marL="457200" lvl="0" indent="-457200">
              <a:buClr>
                <a:schemeClr val="tx1"/>
              </a:buClr>
              <a:buSzPct val="90000"/>
              <a:buFont typeface="+mj-lt"/>
              <a:buAutoNum type="arabicParenR"/>
            </a:pPr>
            <a:r>
              <a:rPr lang="ar-IQ" dirty="0"/>
              <a:t>القيام بالحصول على ادلة الاثبات الكافية والكفؤة.</a:t>
            </a:r>
            <a:endParaRPr lang="en-US" dirty="0"/>
          </a:p>
          <a:p>
            <a:pPr marL="457200" lvl="0" indent="-457200">
              <a:buClr>
                <a:schemeClr val="tx1"/>
              </a:buClr>
              <a:buSzPct val="90000"/>
              <a:buFont typeface="+mj-lt"/>
              <a:buAutoNum type="arabicParenR"/>
            </a:pPr>
            <a:r>
              <a:rPr lang="ar-IQ" dirty="0"/>
              <a:t>القيام بإجراءات الفحص والتحقق المناسبة.</a:t>
            </a:r>
            <a:endParaRPr lang="en-US" dirty="0"/>
          </a:p>
          <a:p>
            <a:pPr marL="457200" lvl="0" indent="-457200">
              <a:buClr>
                <a:schemeClr val="tx1"/>
              </a:buClr>
              <a:buSzPct val="90000"/>
              <a:buFont typeface="+mj-lt"/>
              <a:buAutoNum type="arabicParenR"/>
            </a:pPr>
            <a:r>
              <a:rPr lang="ar-IQ" dirty="0"/>
              <a:t>المحافظة على اسرار العميل.</a:t>
            </a:r>
            <a:endParaRPr lang="en-US" dirty="0"/>
          </a:p>
          <a:p>
            <a:pPr marL="457200" lvl="0" indent="-457200">
              <a:buClr>
                <a:schemeClr val="tx1"/>
              </a:buClr>
              <a:buSzPct val="90000"/>
              <a:buFont typeface="+mj-lt"/>
              <a:buAutoNum type="arabicParenR"/>
            </a:pPr>
            <a:r>
              <a:rPr lang="ar-IQ" dirty="0"/>
              <a:t>تنظيم اوراق عمله لكل عملية تدقيق.</a:t>
            </a:r>
            <a:endParaRPr lang="en-US" dirty="0"/>
          </a:p>
          <a:p>
            <a:pPr marL="457200" lvl="0" indent="-457200">
              <a:buClr>
                <a:schemeClr val="tx1"/>
              </a:buClr>
              <a:buSzPct val="90000"/>
              <a:buFont typeface="+mj-lt"/>
              <a:buAutoNum type="arabicParenR"/>
            </a:pPr>
            <a:r>
              <a:rPr lang="ar-IQ" dirty="0"/>
              <a:t>الالتزام بمعايير الجودة الصادرة عن النقابات أو وفقاً للمعايير المحلية أو الدولية </a:t>
            </a:r>
            <a:r>
              <a:rPr lang="ar-IQ" dirty="0" smtClean="0"/>
              <a:t>. </a:t>
            </a:r>
          </a:p>
          <a:p>
            <a:pPr marL="0" lvl="0" indent="0">
              <a:buNone/>
            </a:pPr>
            <a:r>
              <a:rPr lang="ar-IQ" b="1" dirty="0" smtClean="0"/>
              <a:t>ويمكن </a:t>
            </a:r>
            <a:r>
              <a:rPr lang="ar-IQ" b="1" dirty="0"/>
              <a:t>اختصار هذه الواجبات ب 3 نقاط هي: </a:t>
            </a:r>
            <a:endParaRPr lang="en-US" dirty="0"/>
          </a:p>
          <a:p>
            <a:pPr marL="457200" lvl="0" indent="-457200">
              <a:buClr>
                <a:schemeClr val="tx1"/>
              </a:buClr>
              <a:buSzPct val="80000"/>
              <a:buFont typeface="+mj-lt"/>
              <a:buAutoNum type="arabicParenR"/>
            </a:pPr>
            <a:r>
              <a:rPr lang="ar-IQ" u="sng" dirty="0">
                <a:solidFill>
                  <a:srgbClr val="FF0000"/>
                </a:solidFill>
              </a:rPr>
              <a:t>الالتزام بمعايير التدقيق.</a:t>
            </a:r>
            <a:endParaRPr lang="en-US" dirty="0">
              <a:solidFill>
                <a:srgbClr val="FF0000"/>
              </a:solidFill>
            </a:endParaRPr>
          </a:p>
          <a:p>
            <a:pPr marL="457200" lvl="0" indent="-457200">
              <a:buClr>
                <a:schemeClr val="tx1"/>
              </a:buClr>
              <a:buSzPct val="80000"/>
              <a:buFont typeface="+mj-lt"/>
              <a:buAutoNum type="arabicParenR"/>
            </a:pPr>
            <a:r>
              <a:rPr lang="ar-IQ" u="sng" dirty="0">
                <a:solidFill>
                  <a:srgbClr val="FF0000"/>
                </a:solidFill>
              </a:rPr>
              <a:t>الالتزام بالتشريعات التي تنظم العمل.</a:t>
            </a:r>
            <a:endParaRPr lang="en-US" dirty="0">
              <a:solidFill>
                <a:srgbClr val="FF0000"/>
              </a:solidFill>
            </a:endParaRPr>
          </a:p>
          <a:p>
            <a:pPr marL="457200" lvl="0" indent="-457200">
              <a:buClr>
                <a:schemeClr val="tx1"/>
              </a:buClr>
              <a:buSzPct val="80000"/>
              <a:buFont typeface="+mj-lt"/>
              <a:buAutoNum type="arabicParenR"/>
            </a:pPr>
            <a:r>
              <a:rPr lang="ar-IQ" u="sng" dirty="0">
                <a:solidFill>
                  <a:srgbClr val="FF0000"/>
                </a:solidFill>
              </a:rPr>
              <a:t>الالتزام بقواعد السلوك المهني (اخلاقيات المهنة).</a:t>
            </a:r>
            <a:endParaRPr lang="en-US" dirty="0">
              <a:solidFill>
                <a:srgbClr val="FF0000"/>
              </a:solidFill>
            </a:endParaRPr>
          </a:p>
          <a:p>
            <a:pPr marL="0" indent="0">
              <a:buNone/>
            </a:pPr>
            <a:endParaRPr lang="ar-IQ" dirty="0"/>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71600" y="4509120"/>
            <a:ext cx="465584" cy="609600"/>
          </a:xfrm>
          <a:prstGeom prst="rect">
            <a:avLst/>
          </a:prstGeom>
        </p:spPr>
      </p:pic>
      <p:pic>
        <p:nvPicPr>
          <p:cNvPr id="5" name="صوت مسجّل">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985743" y="5517232"/>
            <a:ext cx="609600" cy="609600"/>
          </a:xfrm>
          <a:prstGeom prst="rect">
            <a:avLst/>
          </a:prstGeom>
        </p:spPr>
      </p:pic>
    </p:spTree>
    <p:extLst>
      <p:ext uri="{BB962C8B-B14F-4D97-AF65-F5344CB8AC3E}">
        <p14:creationId xmlns:p14="http://schemas.microsoft.com/office/powerpoint/2010/main" val="1104210582"/>
      </p:ext>
    </p:extLst>
  </p:cSld>
  <p:clrMapOvr>
    <a:masterClrMapping/>
  </p:clrMapOvr>
  <mc:AlternateContent xmlns:mc="http://schemas.openxmlformats.org/markup-compatibility/2006" xmlns:p14="http://schemas.microsoft.com/office/powerpoint/2010/main">
    <mc:Choice Requires="p14">
      <p:transition spd="slow" p14:dur="2000" advTm="67459"/>
    </mc:Choice>
    <mc:Fallback xmlns="">
      <p:transition spd="slow" advTm="67459"/>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20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7345"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157</TotalTime>
  <Words>601</Words>
  <Application>Microsoft Office PowerPoint</Application>
  <PresentationFormat>عرض على الشاشة (3:4)‏</PresentationFormat>
  <Paragraphs>53</Paragraphs>
  <Slides>7</Slides>
  <Notes>0</Notes>
  <HiddenSlides>0</HiddenSlides>
  <MMClips>8</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7</vt:i4>
      </vt:variant>
    </vt:vector>
  </HeadingPairs>
  <TitlesOfParts>
    <vt:vector size="12" baseType="lpstr">
      <vt:lpstr>Century Schoolbook</vt:lpstr>
      <vt:lpstr>Times New Roman</vt:lpstr>
      <vt:lpstr>Wingdings</vt:lpstr>
      <vt:lpstr>Wingdings 2</vt:lpstr>
      <vt:lpstr>مشربية</vt:lpstr>
      <vt:lpstr>عرض تقديمي في PowerPoint</vt:lpstr>
      <vt:lpstr>أولاً: مؤهلات المدقق</vt:lpstr>
      <vt:lpstr>عرض تقديمي في PowerPoint</vt:lpstr>
      <vt:lpstr>ثانياً: العوامل المؤثرة على استقلالية المدقق</vt:lpstr>
      <vt:lpstr>ثالثاً: العناية المهنية اللازمة</vt:lpstr>
      <vt:lpstr>أ- حقوق المدقق حسب التشريعات</vt:lpstr>
      <vt:lpstr>ب- واجبات المدقق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الثاني  صفات المدقق</dc:title>
  <dc:creator>DELL</dc:creator>
  <cp:lastModifiedBy>Microsoft account</cp:lastModifiedBy>
  <cp:revision>15</cp:revision>
  <dcterms:created xsi:type="dcterms:W3CDTF">2020-04-09T09:56:54Z</dcterms:created>
  <dcterms:modified xsi:type="dcterms:W3CDTF">2026-03-02T07:10:49Z</dcterms:modified>
</cp:coreProperties>
</file>