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036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06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9879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1910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2272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5916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10502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77044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2262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430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4312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4303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2337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8301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8060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881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4/6/2023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88715728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Identification of the most important early indicators of banks failure or success from the point of view of external auditors by using factor analysis</a:t>
            </a:r>
            <a:r>
              <a:rPr lang="en-US" sz="2200" dirty="0" smtClean="0"/>
              <a:t/>
            </a:r>
            <a:br>
              <a:rPr lang="en-US" sz="2200" dirty="0" smtClean="0"/>
            </a:br>
            <a:r>
              <a:rPr lang="en-US" sz="2200" b="1" dirty="0" smtClean="0"/>
              <a:t>Case study on external audit offices in Iraq</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ctr"/>
            <a:endParaRPr lang="en-US" sz="2000" b="1" dirty="0" smtClean="0"/>
          </a:p>
          <a:p>
            <a:pPr algn="ctr"/>
            <a:endParaRPr lang="en-US" sz="2000" b="1" dirty="0" smtClean="0"/>
          </a:p>
          <a:p>
            <a:pPr algn="ctr"/>
            <a:r>
              <a:rPr lang="en-US" sz="2000" b="1" dirty="0" smtClean="0"/>
              <a:t>Fedaa Abd Almajid Sabbar Alaraji </a:t>
            </a:r>
            <a:r>
              <a:rPr lang="en-US" sz="2000" b="1" dirty="0" smtClean="0"/>
              <a:t>-</a:t>
            </a:r>
            <a:endParaRPr lang="en-US" sz="20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3200" b="1" dirty="0" smtClean="0"/>
              <a:t>Introduction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0" y="762000"/>
            <a:ext cx="9144000" cy="6096000"/>
          </a:xfrm>
        </p:spPr>
        <p:txBody>
          <a:bodyPr>
            <a:normAutofit fontScale="92500" lnSpcReduction="20000"/>
          </a:bodyPr>
          <a:lstStyle/>
          <a:p>
            <a:pPr algn="just"/>
            <a:r>
              <a:rPr lang="en-US" dirty="0" smtClean="0"/>
              <a:t>The continuity in the activity of companies in general and banks in particular has big importance for internal and external parties, represented by the relationship between investors and management, government agencies and other parties. External audit has the role of overseeing this relationship by determining the most important factors and indicators which give an early warning on the continuity of the bank’s activity or its failure over the next period. In recent years, studies and research have focused on determining most factors and indicators which can be used for foreseeing the bank’s continuity or its financial failure. This happened especially after the financial collapses of many international banks without there being any early warning signs from the external audit offices responsible for auditing those banks regarding existing factors and indicators of failure. Over the following period, this caused a trust and credibility crisis in the profession of external auditing.</a:t>
            </a:r>
          </a:p>
          <a:p>
            <a:pPr algn="just"/>
            <a:r>
              <a:rPr lang="en-US" dirty="0" smtClean="0"/>
              <a:t>The purpose of the current study is to highlight the financial failure signs for banking institutions which lead to withdrawal of these institutions from the market, in case failure is not predicted in early stages. The international standard of audit number 570 requires from external audit to perform as many procedure as necessary in order to ensure the financial requirements have been prepared in accordance with the hypothesis of business continuity. The responsibility of the external auditor is to predict the financial failure of the company or its ability to continue its activity. Also, the importance of the present study is to complete the studies and research regarding this topic in the Iraqi environment.</a:t>
            </a:r>
          </a:p>
          <a:p>
            <a:pPr algn="just"/>
            <a:r>
              <a:rPr lang="en-US" dirty="0" smtClean="0"/>
              <a:t>The study includes three sections. The first section covers the theoretical framework which includes five paragraphs as follows: previous studies, the importance of banks’ continuity, responsibility of external auditor, procedures imposed on the external auditor and duties of external auditor.</a:t>
            </a:r>
          </a:p>
          <a:p>
            <a:pPr algn="just"/>
            <a:r>
              <a:rPr lang="en-US" dirty="0" smtClean="0"/>
              <a:t>The second section covers the field study and the third section highlights the conclusions.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143000"/>
          </a:xfrm>
        </p:spPr>
        <p:txBody>
          <a:bodyPr>
            <a:normAutofit fontScale="90000"/>
          </a:bodyPr>
          <a:lstStyle/>
          <a:p>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200" b="1" dirty="0" smtClean="0"/>
              <a:t/>
            </a:r>
            <a:br>
              <a:rPr lang="en-US" sz="2200" b="1" dirty="0" smtClean="0"/>
            </a:br>
            <a:r>
              <a:rPr lang="en-US" sz="2000" b="1" dirty="0" smtClean="0"/>
              <a:t>Procedures imposed on the external auditor to secure their commitment to the </a:t>
            </a:r>
            <a:r>
              <a:rPr lang="en-US" sz="2200" b="1" dirty="0" smtClean="0"/>
              <a:t>work of </a:t>
            </a:r>
            <a:r>
              <a:rPr lang="en-US" sz="2000" b="1" dirty="0" smtClean="0"/>
              <a:t>ensuring the continuity of the banks</a:t>
            </a:r>
            <a:r>
              <a:rPr lang="en-US" dirty="0" smtClean="0"/>
              <a:t/>
            </a:r>
            <a:br>
              <a:rPr lang="en-US" dirty="0" smtClean="0"/>
            </a:br>
            <a:endParaRPr lang="en-US" dirty="0"/>
          </a:p>
        </p:txBody>
      </p:sp>
      <p:sp>
        <p:nvSpPr>
          <p:cNvPr id="3" name="Content Placeholder 2"/>
          <p:cNvSpPr>
            <a:spLocks noGrp="1"/>
          </p:cNvSpPr>
          <p:nvPr>
            <p:ph idx="1"/>
          </p:nvPr>
        </p:nvSpPr>
        <p:spPr>
          <a:xfrm>
            <a:off x="0" y="1524000"/>
            <a:ext cx="9144000" cy="5334000"/>
          </a:xfrm>
        </p:spPr>
        <p:txBody>
          <a:bodyPr>
            <a:normAutofit/>
          </a:bodyPr>
          <a:lstStyle/>
          <a:p>
            <a:pPr algn="just"/>
            <a:r>
              <a:rPr lang="en-US" sz="2400" dirty="0" smtClean="0"/>
              <a:t>There are various factors and indicators that the external auditor should take into consideration in order to be able to evaluate the ability of banks to continue their activity (</a:t>
            </a:r>
            <a:r>
              <a:rPr lang="en-US" sz="2400" dirty="0" err="1" smtClean="0"/>
              <a:t>Thenibat</a:t>
            </a:r>
            <a:r>
              <a:rPr lang="en-US" sz="2400" dirty="0" smtClean="0"/>
              <a:t>, 1991). Numerous academic research and professional studies are interested in their study and applications to determine the importance of the factors and of the financial, operational and legal indicators which can be used as signals about the possibility of continuity or failure. These studies determine the relative importance of those indicators and factors according to international and local environment in which they work. The most important these factors and indicators are included in the following paragraphs.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t>continu</a:t>
            </a:r>
            <a:endParaRPr lang="en-US" sz="4000" dirty="0"/>
          </a:p>
        </p:txBody>
      </p:sp>
      <p:sp>
        <p:nvSpPr>
          <p:cNvPr id="3" name="Content Placeholder 2"/>
          <p:cNvSpPr>
            <a:spLocks noGrp="1"/>
          </p:cNvSpPr>
          <p:nvPr>
            <p:ph idx="1"/>
          </p:nvPr>
        </p:nvSpPr>
        <p:spPr/>
        <p:txBody>
          <a:bodyPr>
            <a:normAutofit fontScale="77500" lnSpcReduction="20000"/>
          </a:bodyPr>
          <a:lstStyle/>
          <a:p>
            <a:pPr algn="just"/>
            <a:r>
              <a:rPr lang="en-US" dirty="0" smtClean="0"/>
              <a:t>According </a:t>
            </a:r>
            <a:r>
              <a:rPr lang="en-US" dirty="0" err="1" smtClean="0"/>
              <a:t>Jrboe</a:t>
            </a:r>
            <a:r>
              <a:rPr lang="en-US" dirty="0" smtClean="0"/>
              <a:t> (2001) the financial indicators are as follows:</a:t>
            </a:r>
          </a:p>
          <a:p>
            <a:pPr algn="just"/>
            <a:r>
              <a:rPr lang="en-US" dirty="0" smtClean="0"/>
              <a:t>- Net liabilities and circulation liabilities: when liabilities are more than assets issues may occur in the ability of banks to meet their obligations.</a:t>
            </a:r>
          </a:p>
          <a:p>
            <a:pPr algn="just"/>
            <a:r>
              <a:rPr lang="en-US" dirty="0" smtClean="0"/>
              <a:t>- The loans and possibility of repayment: banks cannot repay their long-term loans so this will continue in the accumulation of debts. Therefore, the bank is no longer be able to continue its activity.</a:t>
            </a:r>
          </a:p>
          <a:p>
            <a:pPr algn="just"/>
            <a:r>
              <a:rPr lang="en-US" dirty="0" smtClean="0"/>
              <a:t>- Suffering from substantial and recurring losses: recurring of losses that have physical impact on banks, leading to their physical disability and thus weakening the ability of the banks to continue, thus decreasing share prices in the financial markets.</a:t>
            </a:r>
          </a:p>
          <a:p>
            <a:pPr algn="just"/>
            <a:r>
              <a:rPr lang="en-US" dirty="0" smtClean="0"/>
              <a:t>- Profit not distributed: the profit is not distributed to shareholders in the following period, although the exact profit is distributable in the financial statements. The banks distribute stock instead of profits. There will be no justification for the increase of capital by the amount of the distributed stock which will lead to a decline in the confidence of the shareholders of those banks, which also reduces their share prices in the financial markets.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err="1" smtClean="0"/>
              <a:t>continu</a:t>
            </a:r>
            <a:endParaRPr lang="en-US" sz="4000" dirty="0"/>
          </a:p>
        </p:txBody>
      </p:sp>
      <p:sp>
        <p:nvSpPr>
          <p:cNvPr id="3" name="Content Placeholder 2"/>
          <p:cNvSpPr>
            <a:spLocks noGrp="1"/>
          </p:cNvSpPr>
          <p:nvPr>
            <p:ph idx="1"/>
          </p:nvPr>
        </p:nvSpPr>
        <p:spPr>
          <a:xfrm>
            <a:off x="0" y="1600200"/>
            <a:ext cx="9144000" cy="5105400"/>
          </a:xfrm>
        </p:spPr>
        <p:txBody>
          <a:bodyPr>
            <a:normAutofit fontScale="92500" lnSpcReduction="20000"/>
          </a:bodyPr>
          <a:lstStyle/>
          <a:p>
            <a:pPr algn="just"/>
            <a:r>
              <a:rPr lang="en-US" dirty="0" smtClean="0"/>
              <a:t>The operational indicators are detailed below:</a:t>
            </a:r>
          </a:p>
          <a:p>
            <a:pPr algn="just"/>
            <a:r>
              <a:rPr lang="en-US" dirty="0" smtClean="0"/>
              <a:t>- Loss of a major market, concession or license</a:t>
            </a:r>
          </a:p>
          <a:p>
            <a:pPr algn="just"/>
            <a:r>
              <a:rPr lang="en-US" dirty="0" smtClean="0"/>
              <a:t>- Important management positions are empty of leadership and it is not possible to bring alternatives</a:t>
            </a:r>
          </a:p>
          <a:p>
            <a:pPr algn="just"/>
            <a:r>
              <a:rPr lang="en-US" dirty="0" smtClean="0"/>
              <a:t>- The existence of problems and difficulties in dealing with the crises in employment or access to important operating requirements</a:t>
            </a:r>
          </a:p>
          <a:p>
            <a:pPr algn="just"/>
            <a:r>
              <a:rPr lang="en-US" dirty="0" smtClean="0"/>
              <a:t>The following are considered as legal indicators:</a:t>
            </a:r>
          </a:p>
          <a:p>
            <a:pPr algn="just"/>
            <a:r>
              <a:rPr lang="en-US" dirty="0" smtClean="0"/>
              <a:t>- Non-compliance with legal requirements, such as lack of capital adequacy in banks</a:t>
            </a:r>
          </a:p>
          <a:p>
            <a:pPr algn="just"/>
            <a:r>
              <a:rPr lang="en-US" dirty="0" smtClean="0"/>
              <a:t>- Changes in laws and government policies</a:t>
            </a:r>
          </a:p>
          <a:p>
            <a:pPr algn="just"/>
            <a:r>
              <a:rPr lang="en-US" dirty="0" smtClean="0"/>
              <a:t>There also might be taken into account other internal procedures:</a:t>
            </a:r>
          </a:p>
          <a:p>
            <a:pPr algn="just"/>
            <a:r>
              <a:rPr lang="en-US" dirty="0" smtClean="0"/>
              <a:t>- Inefficiency of user accounting system</a:t>
            </a:r>
          </a:p>
          <a:p>
            <a:pPr algn="just"/>
            <a:r>
              <a:rPr lang="en-US" dirty="0" smtClean="0"/>
              <a:t>- Intermittent activity interruptions due to operating difficulties</a:t>
            </a:r>
          </a:p>
          <a:p>
            <a:pPr algn="just"/>
            <a:r>
              <a:rPr lang="en-US" dirty="0" smtClean="0"/>
              <a:t>- Non-economic linked to long-term (Kaplan and </a:t>
            </a:r>
            <a:r>
              <a:rPr lang="en-US" dirty="0" err="1" smtClean="0"/>
              <a:t>Krumvried</a:t>
            </a:r>
            <a:r>
              <a:rPr lang="en-US" dirty="0" smtClean="0"/>
              <a:t>, 2001)</a:t>
            </a:r>
          </a:p>
          <a:p>
            <a:pPr algn="just"/>
            <a:r>
              <a:rPr lang="en-US" dirty="0" smtClean="0"/>
              <a:t>The focus of the current study is on the most important indicators that can give early warning about vulnerability of the banking companies to financial failure or the possibility of continuing working in the coming period.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4000" b="1" dirty="0" smtClean="0"/>
              <a:t/>
            </a:r>
            <a:br>
              <a:rPr lang="en-US" sz="4000" b="1" dirty="0" smtClean="0"/>
            </a:br>
            <a:r>
              <a:rPr lang="en-US" sz="4000" b="1" dirty="0" smtClean="0"/>
              <a:t>Conclusion</a:t>
            </a:r>
            <a:r>
              <a:rPr lang="en-US" dirty="0" smtClean="0"/>
              <a:t/>
            </a:r>
            <a:br>
              <a:rPr lang="en-US" dirty="0" smtClean="0"/>
            </a:br>
            <a:endParaRPr lang="en-US" dirty="0"/>
          </a:p>
        </p:txBody>
      </p:sp>
      <p:sp>
        <p:nvSpPr>
          <p:cNvPr id="3" name="Content Placeholder 2"/>
          <p:cNvSpPr>
            <a:spLocks noGrp="1"/>
          </p:cNvSpPr>
          <p:nvPr>
            <p:ph idx="1"/>
          </p:nvPr>
        </p:nvSpPr>
        <p:spPr>
          <a:xfrm>
            <a:off x="0" y="1143000"/>
            <a:ext cx="9144000" cy="5562600"/>
          </a:xfrm>
        </p:spPr>
        <p:txBody>
          <a:bodyPr>
            <a:normAutofit lnSpcReduction="10000"/>
          </a:bodyPr>
          <a:lstStyle/>
          <a:p>
            <a:pPr algn="just"/>
            <a:r>
              <a:rPr lang="en-US" dirty="0" smtClean="0"/>
              <a:t>Through theoretical study and analysis of the data under study, this paper reached the results detailed below. </a:t>
            </a:r>
          </a:p>
          <a:p>
            <a:pPr algn="just"/>
            <a:r>
              <a:rPr lang="en-US" dirty="0" smtClean="0"/>
              <a:t>External audit profession has an important supervisory role on the active banks by identifying factors and indicators which give an early warning about the banks’ continuity or their potential financial failure in the near future.</a:t>
            </a:r>
          </a:p>
          <a:p>
            <a:pPr algn="just"/>
            <a:r>
              <a:rPr lang="en-US" dirty="0" smtClean="0"/>
              <a:t>There are financial, operational, legal and other factors and indicators which can be used by external auditors to determine the continuity or failure of the bank. Some of these results were reached by means of conventional ordinary tests by external auditors. Some auditors employed extensive effort, testing and costs in order to achieve these results. </a:t>
            </a:r>
          </a:p>
          <a:p>
            <a:pPr algn="just"/>
            <a:r>
              <a:rPr lang="en-US" dirty="0" smtClean="0"/>
              <a:t>The external auditor is considered responsible for evaluating the continuity of the activity of banks or their financial failure; the external auditor is considered careless in case of not taking the necessary professional care in the evaluation. </a:t>
            </a:r>
          </a:p>
          <a:p>
            <a:pPr algn="just"/>
            <a:r>
              <a:rPr lang="en-US" dirty="0" smtClean="0"/>
              <a:t>The positive or inverse correlations between factors and indicators and their impact on financial failure are shown in table 2. </a:t>
            </a:r>
          </a:p>
          <a:p>
            <a:pPr algn="just"/>
            <a:r>
              <a:rPr lang="en-US" dirty="0" smtClean="0"/>
              <a:t>The factors and indicators have various relative importance which is used in evaluating the continuation of the banking activity or financial failure according to the opinion of the external auditor.</a:t>
            </a:r>
            <a:endParaRPr lang="en-US"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Integral</Template>
  <TotalTime>186</TotalTime>
  <Words>1025</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    Identification of the most important early indicators of banks failure or success from the point of view of external auditors by using factor analysis Case study on external audit offices in Iraq </vt:lpstr>
      <vt:lpstr>Introduction  </vt:lpstr>
      <vt:lpstr>                  Procedures imposed on the external auditor to secure their commitment to the work of ensuring the continuity of the banks </vt:lpstr>
      <vt:lpstr>continu</vt:lpstr>
      <vt:lpstr>continu</vt:lpstr>
      <vt:lpstr> 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ابو ميار</cp:lastModifiedBy>
  <cp:revision>24</cp:revision>
  <dcterms:created xsi:type="dcterms:W3CDTF">2006-08-16T00:00:00Z</dcterms:created>
  <dcterms:modified xsi:type="dcterms:W3CDTF">2023-04-05T23:15:02Z</dcterms:modified>
</cp:coreProperties>
</file>