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1139" autoAdjust="0"/>
    <p:restoredTop sz="94660"/>
  </p:normalViewPr>
  <p:slideViewPr>
    <p:cSldViewPr>
      <p:cViewPr>
        <p:scale>
          <a:sx n="66" d="100"/>
          <a:sy n="66" d="100"/>
        </p:scale>
        <p:origin x="1368" y="16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15/09/1444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15/09/1444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15/09/1444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15/09/1444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15/09/1444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15/09/1444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15/09/1444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15/09/1444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15/09/1444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15/09/1444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15/09/1444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15/09/1444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04664"/>
            <a:ext cx="7772400" cy="4392487"/>
          </a:xfrm>
        </p:spPr>
        <p:style>
          <a:lnRef idx="1">
            <a:schemeClr val="accent2"/>
          </a:lnRef>
          <a:fillRef idx="2">
            <a:schemeClr val="accent2"/>
          </a:fillRef>
          <a:effectRef idx="1">
            <a:schemeClr val="accent2"/>
          </a:effectRef>
          <a:fontRef idx="minor">
            <a:schemeClr val="dk1"/>
          </a:fontRef>
        </p:style>
        <p:txBody>
          <a:bodyPr>
            <a:normAutofit/>
          </a:bodyPr>
          <a:lstStyle/>
          <a:p>
            <a:r>
              <a:rPr lang="ar-IQ" smtClean="0">
                <a:solidFill>
                  <a:srgbClr val="8064A2">
                    <a:lumMod val="75000"/>
                  </a:srgbClr>
                </a:solidFill>
                <a:ea typeface="+mn-ea"/>
                <a:cs typeface="Arial"/>
              </a:rPr>
              <a:t> محاسبة كلفة </a:t>
            </a:r>
            <a:r>
              <a:rPr lang="ar-IQ" dirty="0">
                <a:solidFill>
                  <a:srgbClr val="8064A2">
                    <a:lumMod val="75000"/>
                  </a:srgbClr>
                </a:solidFill>
                <a:ea typeface="+mn-ea"/>
                <a:cs typeface="Arial"/>
              </a:rPr>
              <a:t/>
            </a:r>
            <a:br>
              <a:rPr lang="ar-IQ" dirty="0">
                <a:solidFill>
                  <a:srgbClr val="8064A2">
                    <a:lumMod val="75000"/>
                  </a:srgbClr>
                </a:solidFill>
                <a:ea typeface="+mn-ea"/>
                <a:cs typeface="Arial"/>
              </a:rPr>
            </a:br>
            <a:r>
              <a:rPr lang="ar-IQ">
                <a:solidFill>
                  <a:srgbClr val="8064A2">
                    <a:lumMod val="75000"/>
                  </a:srgbClr>
                </a:solidFill>
                <a:ea typeface="+mn-ea"/>
                <a:cs typeface="Arial"/>
              </a:rPr>
              <a:t>مرحلة </a:t>
            </a:r>
            <a:r>
              <a:rPr lang="ar-IQ" smtClean="0">
                <a:solidFill>
                  <a:srgbClr val="8064A2">
                    <a:lumMod val="75000"/>
                  </a:srgbClr>
                </a:solidFill>
                <a:cs typeface="Arial"/>
              </a:rPr>
              <a:t>رابعة</a:t>
            </a:r>
            <a:endParaRPr lang="ar-IQ" dirty="0"/>
          </a:p>
        </p:txBody>
      </p:sp>
    </p:spTree>
    <p:extLst>
      <p:ext uri="{BB962C8B-B14F-4D97-AF65-F5344CB8AC3E}">
        <p14:creationId xmlns:p14="http://schemas.microsoft.com/office/powerpoint/2010/main" val="2375313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620688"/>
            <a:ext cx="7772400" cy="2376264"/>
          </a:xfrm>
        </p:spPr>
        <p:txBody>
          <a:bodyPr>
            <a:normAutofit/>
          </a:bodyPr>
          <a:lstStyle/>
          <a:p>
            <a:pPr algn="r">
              <a:tabLst>
                <a:tab pos="536575" algn="l"/>
              </a:tabLst>
            </a:pPr>
            <a:r>
              <a:rPr lang="ar-IQ" sz="2400" dirty="0"/>
              <a:t>طرق تسعير المخزون   </a:t>
            </a:r>
            <a:br>
              <a:rPr lang="ar-IQ" sz="2400" dirty="0"/>
            </a:br>
            <a:r>
              <a:rPr lang="ar-IQ" sz="2400" dirty="0"/>
              <a:t>هناك ثلاثة طرق لتسعير المخزون وهي : </a:t>
            </a:r>
            <a:br>
              <a:rPr lang="ar-IQ" sz="2400" dirty="0"/>
            </a:br>
            <a:r>
              <a:rPr lang="ar-IQ" sz="2400" dirty="0"/>
              <a:t>1.	طريقة الوارد أولاً صادر أولاً .</a:t>
            </a:r>
            <a:br>
              <a:rPr lang="ar-IQ" sz="2400" dirty="0"/>
            </a:br>
            <a:r>
              <a:rPr lang="ar-IQ" sz="2400" dirty="0"/>
              <a:t>2.	طريقة الوارد أخيراً صادر أولاً .</a:t>
            </a:r>
            <a:br>
              <a:rPr lang="ar-IQ" sz="2400" dirty="0"/>
            </a:br>
            <a:r>
              <a:rPr lang="ar-IQ" sz="2400" dirty="0"/>
              <a:t>3.	طريقة متوسط التكلفة .</a:t>
            </a:r>
            <a:br>
              <a:rPr lang="ar-IQ" sz="2400" dirty="0"/>
            </a:br>
            <a:endParaRPr lang="ar-IQ" sz="2400" dirty="0"/>
          </a:p>
        </p:txBody>
      </p:sp>
      <p:sp>
        <p:nvSpPr>
          <p:cNvPr id="3" name="عنوان فرعي 2"/>
          <p:cNvSpPr>
            <a:spLocks noGrp="1"/>
          </p:cNvSpPr>
          <p:nvPr>
            <p:ph type="subTitle" idx="1"/>
          </p:nvPr>
        </p:nvSpPr>
        <p:spPr>
          <a:xfrm>
            <a:off x="971600" y="2780928"/>
            <a:ext cx="7560840" cy="2857872"/>
          </a:xfrm>
        </p:spPr>
        <p:txBody>
          <a:bodyPr>
            <a:normAutofit/>
          </a:bodyPr>
          <a:lstStyle/>
          <a:p>
            <a:endParaRPr lang="ar-IQ" sz="2000" dirty="0"/>
          </a:p>
          <a:p>
            <a:pPr algn="r">
              <a:tabLst>
                <a:tab pos="363538" algn="l"/>
              </a:tabLst>
            </a:pPr>
            <a:r>
              <a:rPr lang="ar-IQ" sz="2000" dirty="0"/>
              <a:t>1.	طريقة الوارد أولاً صادر أولاً : البضاعة المشتراة أولاً  يتم بيعها أو تصريفها أولاً وهنا يلاحظ تحقيق التوافق بين تدفق تكلفة المخزون والتدفق السلعي للمخزون وهنا تتشابه مع طريقة التمييز المحدد في حساب تكلفة مخزون آخر الفترة ولا تسمح بإمكانية التلاعب في رقم الدخل الخاص بالفترة نظراً لأن المنشأة لا تملك حرية اختيار مفردات التكلفة التي يتم البيع على أساسها أو تقييم مخزون آخر المدة وفقاً لها. </a:t>
            </a:r>
          </a:p>
          <a:p>
            <a:pPr algn="r">
              <a:tabLst>
                <a:tab pos="363538" algn="l"/>
              </a:tabLst>
            </a:pPr>
            <a:endParaRPr lang="ar-IQ" sz="2000" dirty="0"/>
          </a:p>
        </p:txBody>
      </p:sp>
    </p:spTree>
    <p:extLst>
      <p:ext uri="{BB962C8B-B14F-4D97-AF65-F5344CB8AC3E}">
        <p14:creationId xmlns:p14="http://schemas.microsoft.com/office/powerpoint/2010/main" val="618399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77500" lnSpcReduction="20000"/>
          </a:bodyPr>
          <a:lstStyle/>
          <a:p>
            <a:endParaRPr lang="ar-IQ" dirty="0"/>
          </a:p>
          <a:p>
            <a:pPr algn="just"/>
            <a:r>
              <a:rPr lang="ar-IQ" dirty="0"/>
              <a:t>-	تؤدي إلى تقويم مخزون آخر الفترة على أساس أسعار الشراء الحديثة مما يعني ظهور المخزون في الميزانية بقيمة أكثر واقعية. </a:t>
            </a:r>
          </a:p>
          <a:p>
            <a:pPr algn="just"/>
            <a:r>
              <a:rPr lang="ar-IQ" dirty="0"/>
              <a:t>-	يعاب عليها أن تكلفة البضاعة المباعة يتم تقويمها بأقدم الأسعار مما يؤدي إلى عدم إمكانية مقابلة إيرادات جارية بتكاليف جارية مما يؤدي إلى عدم الدقة في قياس مقدار الدخل. </a:t>
            </a:r>
          </a:p>
          <a:p>
            <a:pPr algn="just"/>
            <a:r>
              <a:rPr lang="ar-IQ" dirty="0"/>
              <a:t>2.	طريقة الوارد أخيراً صادر أولاً : البضاعة المشتراة أخيراً يتم بيعها أو تصريفها أولاً، في ظل استخدام نظام المخزون المستمر يتم حساب تكلفة البضاعة المباعة على أساس تكلفة أحدث المشتريات قبل حدوث عملية البيع مباشرة خلال الفترة الأمر الذي سيؤدي إلى اختلاف تكلفة كل من المخزون في نهاية الفترة وتكلفة البضاعة المباعة في ظل نظام المخزون المستمر عنهما في ظل نظام المخزون الدوري.</a:t>
            </a:r>
          </a:p>
          <a:p>
            <a:pPr algn="just"/>
            <a:r>
              <a:rPr lang="ar-IQ" dirty="0"/>
              <a:t>        يرى مؤيدو هذه الطريقة أنه كلما باعت المنشأة بضاعة كانت هناك حاجة إلى إحلالها ببضاعة جديدة          أي أن عملية البيع تتطلب إحلال البضاعة المباعة بغيرها كما أن التحديد السليم للدخل يتطلب مقابلة التكلفة الجارية للبضاعة بالإيرادات الجارية .</a:t>
            </a:r>
          </a:p>
          <a:p>
            <a:endParaRPr lang="ar-IQ" dirty="0"/>
          </a:p>
          <a:p>
            <a:endParaRPr lang="ar-IQ" dirty="0"/>
          </a:p>
        </p:txBody>
      </p:sp>
    </p:spTree>
    <p:extLst>
      <p:ext uri="{BB962C8B-B14F-4D97-AF65-F5344CB8AC3E}">
        <p14:creationId xmlns:p14="http://schemas.microsoft.com/office/powerpoint/2010/main" val="2072920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700808"/>
            <a:ext cx="8229600" cy="2880320"/>
          </a:xfrm>
        </p:spPr>
        <p:txBody>
          <a:bodyPr>
            <a:normAutofit/>
          </a:bodyPr>
          <a:lstStyle/>
          <a:p>
            <a:pPr algn="r">
              <a:tabLst>
                <a:tab pos="363538" algn="l"/>
              </a:tabLst>
            </a:pPr>
            <a:r>
              <a:rPr lang="ar-IQ" sz="2800" dirty="0"/>
              <a:t>3.	</a:t>
            </a:r>
            <a:r>
              <a:rPr lang="ar-IQ" sz="2200" dirty="0"/>
              <a:t>طريقة متوسطة التكلفة : إذا كانت المنشأة تتبع نظام المخزون الدوري فإن متوسط تكلفة الوحدة من المخزون يتم احتسابه فقط في نهاية الفترة وفي هذه الحالة يطلق عليه المتوسط المرجح. </a:t>
            </a:r>
            <a:br>
              <a:rPr lang="ar-IQ" sz="2200" dirty="0"/>
            </a:br>
            <a:r>
              <a:rPr lang="ar-IQ" sz="2200" dirty="0"/>
              <a:t>إذا كانت المنشأة تتبع نظام المخزون المستمر فإن هناك طريقة أخرى لاحتساب متوسط التكلفة تسمى متوسط التكلفة المتحرك أو المتغير حيث يلزم احتسابه كلما وردت كميات جديدة أو تم شراء مشتريات </a:t>
            </a:r>
            <a:br>
              <a:rPr lang="ar-IQ" sz="2200" dirty="0"/>
            </a:br>
            <a:endParaRPr lang="ar-IQ" sz="2200" dirty="0"/>
          </a:p>
        </p:txBody>
      </p:sp>
    </p:spTree>
    <p:extLst>
      <p:ext uri="{BB962C8B-B14F-4D97-AF65-F5344CB8AC3E}">
        <p14:creationId xmlns:p14="http://schemas.microsoft.com/office/powerpoint/2010/main" val="45319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268760"/>
            <a:ext cx="7712108" cy="406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3373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404664"/>
            <a:ext cx="7772400" cy="1470025"/>
          </a:xfrm>
        </p:spPr>
        <p:txBody>
          <a:bodyPr>
            <a:normAutofit/>
          </a:bodyPr>
          <a:lstStyle/>
          <a:p>
            <a:pPr algn="l"/>
            <a:r>
              <a:rPr lang="en-US" sz="2000" dirty="0"/>
              <a:t>Ex1 From the following particulars prepare the stores ledger Account Showing how the value of the issues would be recorded under FIFO method.</a:t>
            </a:r>
            <a:endParaRPr lang="ar-IQ" sz="2000" dirty="0"/>
          </a:p>
        </p:txBody>
      </p:sp>
      <p:graphicFrame>
        <p:nvGraphicFramePr>
          <p:cNvPr id="4" name="جدول 3"/>
          <p:cNvGraphicFramePr>
            <a:graphicFrameLocks noGrp="1"/>
          </p:cNvGraphicFramePr>
          <p:nvPr>
            <p:extLst>
              <p:ext uri="{D42A27DB-BD31-4B8C-83A1-F6EECF244321}">
                <p14:modId xmlns:p14="http://schemas.microsoft.com/office/powerpoint/2010/main" val="2677294469"/>
              </p:ext>
            </p:extLst>
          </p:nvPr>
        </p:nvGraphicFramePr>
        <p:xfrm>
          <a:off x="539552" y="2060848"/>
          <a:ext cx="7272808" cy="3528390"/>
        </p:xfrm>
        <a:graphic>
          <a:graphicData uri="http://schemas.openxmlformats.org/drawingml/2006/table">
            <a:tbl>
              <a:tblPr bandRow="1"/>
              <a:tblGrid>
                <a:gridCol w="1870055"/>
                <a:gridCol w="5402753"/>
              </a:tblGrid>
              <a:tr h="352839">
                <a:tc>
                  <a:txBody>
                    <a:bodyPr/>
                    <a:lstStyle/>
                    <a:p>
                      <a:pPr algn="r" rtl="1">
                        <a:lnSpc>
                          <a:spcPct val="115000"/>
                        </a:lnSpc>
                        <a:spcAft>
                          <a:spcPts val="1000"/>
                        </a:spcAft>
                      </a:pPr>
                      <a:r>
                        <a:rPr lang="en-US" sz="1400">
                          <a:effectLst/>
                          <a:latin typeface="Simplified Arabic"/>
                          <a:ea typeface="Simplified Arabic"/>
                          <a:cs typeface="Calibri"/>
                        </a:rPr>
                        <a:t>01/12/2016</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Opening stock 1000 units at 26 $ each</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839">
                <a:tc>
                  <a:txBody>
                    <a:bodyPr/>
                    <a:lstStyle/>
                    <a:p>
                      <a:pPr algn="r" rtl="1">
                        <a:lnSpc>
                          <a:spcPct val="115000"/>
                        </a:lnSpc>
                        <a:spcAft>
                          <a:spcPts val="1000"/>
                        </a:spcAft>
                      </a:pPr>
                      <a:r>
                        <a:rPr lang="en-US" sz="1400">
                          <a:effectLst/>
                          <a:latin typeface="Simplified Arabic"/>
                          <a:ea typeface="Simplified Arabic"/>
                          <a:cs typeface="Calibri"/>
                        </a:rPr>
                        <a:t>05/12/2016</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Purchased 500  units at 24.50 $ each</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839">
                <a:tc>
                  <a:txBody>
                    <a:bodyPr/>
                    <a:lstStyle/>
                    <a:p>
                      <a:pPr algn="r" rtl="1">
                        <a:lnSpc>
                          <a:spcPct val="115000"/>
                        </a:lnSpc>
                        <a:spcAft>
                          <a:spcPts val="1000"/>
                        </a:spcAft>
                      </a:pPr>
                      <a:r>
                        <a:rPr lang="en-US" sz="1400">
                          <a:effectLst/>
                          <a:latin typeface="Simplified Arabic"/>
                          <a:ea typeface="Simplified Arabic"/>
                          <a:cs typeface="Calibri"/>
                        </a:rPr>
                        <a:t>07/12/2016</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Issued 750 units</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839">
                <a:tc>
                  <a:txBody>
                    <a:bodyPr/>
                    <a:lstStyle/>
                    <a:p>
                      <a:pPr algn="r" rtl="1">
                        <a:lnSpc>
                          <a:spcPct val="115000"/>
                        </a:lnSpc>
                        <a:spcAft>
                          <a:spcPts val="1000"/>
                        </a:spcAft>
                      </a:pPr>
                      <a:r>
                        <a:rPr lang="en-US" sz="1400">
                          <a:effectLst/>
                          <a:latin typeface="Simplified Arabic"/>
                          <a:ea typeface="Simplified Arabic"/>
                          <a:cs typeface="Calibri"/>
                        </a:rPr>
                        <a:t>10/12/2016</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Purchased 1500 units at 24 $ each</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839">
                <a:tc>
                  <a:txBody>
                    <a:bodyPr/>
                    <a:lstStyle/>
                    <a:p>
                      <a:pPr algn="r" rtl="1">
                        <a:lnSpc>
                          <a:spcPct val="115000"/>
                        </a:lnSpc>
                        <a:spcAft>
                          <a:spcPts val="1000"/>
                        </a:spcAft>
                      </a:pPr>
                      <a:r>
                        <a:rPr lang="en-US" sz="1400">
                          <a:effectLst/>
                          <a:latin typeface="Simplified Arabic"/>
                          <a:ea typeface="Simplified Arabic"/>
                          <a:cs typeface="Calibri"/>
                        </a:rPr>
                        <a:t>12/12/2016</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Issued 1000 units</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839">
                <a:tc>
                  <a:txBody>
                    <a:bodyPr/>
                    <a:lstStyle/>
                    <a:p>
                      <a:pPr algn="r" rtl="1">
                        <a:lnSpc>
                          <a:spcPct val="115000"/>
                        </a:lnSpc>
                        <a:spcAft>
                          <a:spcPts val="1000"/>
                        </a:spcAft>
                      </a:pPr>
                      <a:r>
                        <a:rPr lang="en-US" sz="1400">
                          <a:effectLst/>
                          <a:latin typeface="Simplified Arabic"/>
                          <a:ea typeface="Simplified Arabic"/>
                          <a:cs typeface="Calibri"/>
                        </a:rPr>
                        <a:t>15/12/2016</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Purchased 1000 units at 25 $ each</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839">
                <a:tc>
                  <a:txBody>
                    <a:bodyPr/>
                    <a:lstStyle/>
                    <a:p>
                      <a:pPr algn="r" rtl="1">
                        <a:lnSpc>
                          <a:spcPct val="115000"/>
                        </a:lnSpc>
                        <a:spcAft>
                          <a:spcPts val="1000"/>
                        </a:spcAft>
                      </a:pPr>
                      <a:r>
                        <a:rPr lang="en-US" sz="1400">
                          <a:effectLst/>
                          <a:latin typeface="Simplified Arabic"/>
                          <a:ea typeface="Simplified Arabic"/>
                          <a:cs typeface="Calibri"/>
                        </a:rPr>
                        <a:t>17/12/2016</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Issued 500 units</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839">
                <a:tc>
                  <a:txBody>
                    <a:bodyPr/>
                    <a:lstStyle/>
                    <a:p>
                      <a:pPr algn="r" rtl="1">
                        <a:lnSpc>
                          <a:spcPct val="115000"/>
                        </a:lnSpc>
                        <a:spcAft>
                          <a:spcPts val="1000"/>
                        </a:spcAft>
                      </a:pPr>
                      <a:r>
                        <a:rPr lang="en-US" sz="1400">
                          <a:effectLst/>
                          <a:latin typeface="Simplified Arabic"/>
                          <a:ea typeface="Simplified Arabic"/>
                          <a:cs typeface="Calibri"/>
                        </a:rPr>
                        <a:t>18/12/2016</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Issued 300 units</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839">
                <a:tc>
                  <a:txBody>
                    <a:bodyPr/>
                    <a:lstStyle/>
                    <a:p>
                      <a:pPr algn="r" rtl="1">
                        <a:lnSpc>
                          <a:spcPct val="115000"/>
                        </a:lnSpc>
                        <a:spcAft>
                          <a:spcPts val="1000"/>
                        </a:spcAft>
                      </a:pPr>
                      <a:r>
                        <a:rPr lang="en-US" sz="1400">
                          <a:effectLst/>
                          <a:latin typeface="Simplified Arabic"/>
                          <a:ea typeface="Simplified Arabic"/>
                          <a:cs typeface="Calibri"/>
                        </a:rPr>
                        <a:t>25/12/2016</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Purchased 1500 units at 26 $ each</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839">
                <a:tc>
                  <a:txBody>
                    <a:bodyPr/>
                    <a:lstStyle/>
                    <a:p>
                      <a:pPr algn="r" rtl="1">
                        <a:lnSpc>
                          <a:spcPct val="115000"/>
                        </a:lnSpc>
                        <a:spcAft>
                          <a:spcPts val="1000"/>
                        </a:spcAft>
                      </a:pPr>
                      <a:r>
                        <a:rPr lang="en-US" sz="1400">
                          <a:effectLst/>
                          <a:latin typeface="Simplified Arabic"/>
                          <a:ea typeface="Simplified Arabic"/>
                          <a:cs typeface="Calibri"/>
                        </a:rPr>
                        <a:t>29/12/2016</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dirty="0">
                          <a:effectLst/>
                          <a:latin typeface="Simplified Arabic"/>
                          <a:ea typeface="Simplified Arabic"/>
                          <a:cs typeface="Calibri"/>
                        </a:rPr>
                        <a:t>Issued 500 units</a:t>
                      </a:r>
                      <a:endParaRPr lang="en-US" sz="1100" dirty="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09469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l"/>
            <a:r>
              <a:rPr lang="en-US" sz="1800" dirty="0"/>
              <a:t>EX2 From the following details of stores receipts and issues of materials in a manufacturing unit , prepare the stores ledger Account Showing using  LIFO  method of valuing the issues.</a:t>
            </a:r>
            <a:endParaRPr lang="ar-IQ" sz="1800" dirty="0"/>
          </a:p>
        </p:txBody>
      </p:sp>
      <p:graphicFrame>
        <p:nvGraphicFramePr>
          <p:cNvPr id="4" name="جدول 3"/>
          <p:cNvGraphicFramePr>
            <a:graphicFrameLocks noGrp="1"/>
          </p:cNvGraphicFramePr>
          <p:nvPr>
            <p:extLst>
              <p:ext uri="{D42A27DB-BD31-4B8C-83A1-F6EECF244321}">
                <p14:modId xmlns:p14="http://schemas.microsoft.com/office/powerpoint/2010/main" val="4159551617"/>
              </p:ext>
            </p:extLst>
          </p:nvPr>
        </p:nvGraphicFramePr>
        <p:xfrm>
          <a:off x="467544" y="1628800"/>
          <a:ext cx="6840760" cy="3528392"/>
        </p:xfrm>
        <a:graphic>
          <a:graphicData uri="http://schemas.openxmlformats.org/drawingml/2006/table">
            <a:tbl>
              <a:tblPr bandRow="1"/>
              <a:tblGrid>
                <a:gridCol w="1758962"/>
                <a:gridCol w="5081798"/>
              </a:tblGrid>
              <a:tr h="504056">
                <a:tc>
                  <a:txBody>
                    <a:bodyPr/>
                    <a:lstStyle/>
                    <a:p>
                      <a:pPr algn="r" rtl="1">
                        <a:lnSpc>
                          <a:spcPct val="115000"/>
                        </a:lnSpc>
                        <a:spcAft>
                          <a:spcPts val="1000"/>
                        </a:spcAft>
                      </a:pPr>
                      <a:r>
                        <a:rPr lang="en-US" sz="1400">
                          <a:effectLst/>
                          <a:latin typeface="Simplified Arabic"/>
                          <a:ea typeface="Simplified Arabic"/>
                          <a:cs typeface="Calibri"/>
                        </a:rPr>
                        <a:t>01/01/2017</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Purchased 500 units at 2 $</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a:txBody>
                    <a:bodyPr/>
                    <a:lstStyle/>
                    <a:p>
                      <a:pPr algn="r" rtl="1">
                        <a:lnSpc>
                          <a:spcPct val="115000"/>
                        </a:lnSpc>
                        <a:spcAft>
                          <a:spcPts val="1000"/>
                        </a:spcAft>
                      </a:pPr>
                      <a:r>
                        <a:rPr lang="en-US" sz="1400">
                          <a:effectLst/>
                          <a:latin typeface="Simplified Arabic"/>
                          <a:ea typeface="Simplified Arabic"/>
                          <a:cs typeface="Calibri"/>
                        </a:rPr>
                        <a:t>10/01/2017</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Purchased 300 units at 2.10  $</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a:txBody>
                    <a:bodyPr/>
                    <a:lstStyle/>
                    <a:p>
                      <a:pPr algn="r" rtl="1">
                        <a:lnSpc>
                          <a:spcPct val="115000"/>
                        </a:lnSpc>
                        <a:spcAft>
                          <a:spcPts val="1000"/>
                        </a:spcAft>
                      </a:pPr>
                      <a:r>
                        <a:rPr lang="en-US" sz="1400">
                          <a:effectLst/>
                          <a:latin typeface="Simplified Arabic"/>
                          <a:ea typeface="Simplified Arabic"/>
                          <a:cs typeface="Calibri"/>
                        </a:rPr>
                        <a:t>15/01/2017</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Issued 600 units</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a:txBody>
                    <a:bodyPr/>
                    <a:lstStyle/>
                    <a:p>
                      <a:pPr algn="r" rtl="1">
                        <a:lnSpc>
                          <a:spcPct val="115000"/>
                        </a:lnSpc>
                        <a:spcAft>
                          <a:spcPts val="1000"/>
                        </a:spcAft>
                      </a:pPr>
                      <a:r>
                        <a:rPr lang="en-US" sz="1400">
                          <a:effectLst/>
                          <a:latin typeface="Simplified Arabic"/>
                          <a:ea typeface="Simplified Arabic"/>
                          <a:cs typeface="Calibri"/>
                        </a:rPr>
                        <a:t>20/01/2017</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Purchased 400 units at 2.20 $ </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a:txBody>
                    <a:bodyPr/>
                    <a:lstStyle/>
                    <a:p>
                      <a:pPr algn="r" rtl="1">
                        <a:lnSpc>
                          <a:spcPct val="115000"/>
                        </a:lnSpc>
                        <a:spcAft>
                          <a:spcPts val="1000"/>
                        </a:spcAft>
                      </a:pPr>
                      <a:r>
                        <a:rPr lang="en-US" sz="1400">
                          <a:effectLst/>
                          <a:latin typeface="Simplified Arabic"/>
                          <a:ea typeface="Simplified Arabic"/>
                          <a:cs typeface="Calibri"/>
                        </a:rPr>
                        <a:t>25/01/2017</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Issued 300 units</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a:txBody>
                    <a:bodyPr/>
                    <a:lstStyle/>
                    <a:p>
                      <a:pPr algn="r" rtl="1">
                        <a:lnSpc>
                          <a:spcPct val="115000"/>
                        </a:lnSpc>
                        <a:spcAft>
                          <a:spcPts val="1000"/>
                        </a:spcAft>
                      </a:pPr>
                      <a:r>
                        <a:rPr lang="en-US" sz="1400">
                          <a:effectLst/>
                          <a:latin typeface="Simplified Arabic"/>
                          <a:ea typeface="Simplified Arabic"/>
                          <a:cs typeface="Calibri"/>
                        </a:rPr>
                        <a:t>27/01/2017</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Purchased 500 units at 2.10 $ </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a:txBody>
                    <a:bodyPr/>
                    <a:lstStyle/>
                    <a:p>
                      <a:pPr algn="r" rtl="1">
                        <a:lnSpc>
                          <a:spcPct val="115000"/>
                        </a:lnSpc>
                        <a:spcAft>
                          <a:spcPts val="1000"/>
                        </a:spcAft>
                      </a:pPr>
                      <a:r>
                        <a:rPr lang="en-US" sz="1400">
                          <a:effectLst/>
                          <a:latin typeface="Simplified Arabic"/>
                          <a:ea typeface="Simplified Arabic"/>
                          <a:cs typeface="Calibri"/>
                        </a:rPr>
                        <a:t>31/01/2017</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dirty="0">
                          <a:effectLst/>
                          <a:latin typeface="Simplified Arabic"/>
                          <a:ea typeface="Simplified Arabic"/>
                          <a:cs typeface="Calibri"/>
                        </a:rPr>
                        <a:t>Issued 200 units</a:t>
                      </a:r>
                      <a:endParaRPr lang="en-US" sz="1100" dirty="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67543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l"/>
            <a:r>
              <a:rPr lang="en-US" sz="2000" dirty="0"/>
              <a:t>EX3 From the following prepare the stores ledger Account Using Simple Average Method for the month of January 2017:</a:t>
            </a:r>
            <a:endParaRPr lang="ar-IQ" sz="2000" dirty="0"/>
          </a:p>
        </p:txBody>
      </p:sp>
      <p:graphicFrame>
        <p:nvGraphicFramePr>
          <p:cNvPr id="4" name="جدول 3"/>
          <p:cNvGraphicFramePr>
            <a:graphicFrameLocks noGrp="1"/>
          </p:cNvGraphicFramePr>
          <p:nvPr>
            <p:extLst>
              <p:ext uri="{D42A27DB-BD31-4B8C-83A1-F6EECF244321}">
                <p14:modId xmlns:p14="http://schemas.microsoft.com/office/powerpoint/2010/main" val="1819520273"/>
              </p:ext>
            </p:extLst>
          </p:nvPr>
        </p:nvGraphicFramePr>
        <p:xfrm>
          <a:off x="395536" y="1484784"/>
          <a:ext cx="7344816" cy="3189732"/>
        </p:xfrm>
        <a:graphic>
          <a:graphicData uri="http://schemas.openxmlformats.org/drawingml/2006/table">
            <a:tbl>
              <a:tblPr bandRow="1"/>
              <a:tblGrid>
                <a:gridCol w="1720407"/>
                <a:gridCol w="5624409"/>
              </a:tblGrid>
              <a:tr h="0">
                <a:tc>
                  <a:txBody>
                    <a:bodyPr/>
                    <a:lstStyle/>
                    <a:p>
                      <a:pPr algn="ctr" rtl="1">
                        <a:lnSpc>
                          <a:spcPct val="115000"/>
                        </a:lnSpc>
                        <a:spcAft>
                          <a:spcPts val="1000"/>
                        </a:spcAft>
                      </a:pPr>
                      <a:r>
                        <a:rPr lang="en-US" sz="1400">
                          <a:effectLst/>
                          <a:latin typeface="Simplified Arabic"/>
                          <a:ea typeface="Simplified Arabic"/>
                          <a:cs typeface="Calibri"/>
                        </a:rPr>
                        <a:t>January   1</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Opening balance 500 units at 2 $ per unit</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rtl="1">
                        <a:lnSpc>
                          <a:spcPct val="115000"/>
                        </a:lnSpc>
                        <a:spcAft>
                          <a:spcPts val="1000"/>
                        </a:spcAft>
                      </a:pPr>
                      <a:r>
                        <a:rPr lang="en-US" sz="1400">
                          <a:effectLst/>
                          <a:latin typeface="Simplified Arabic"/>
                          <a:ea typeface="Simplified Arabic"/>
                          <a:cs typeface="Calibri"/>
                        </a:rPr>
                        <a:t>3</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Issued 100 units</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rtl="1">
                        <a:lnSpc>
                          <a:spcPct val="115000"/>
                        </a:lnSpc>
                        <a:spcAft>
                          <a:spcPts val="1000"/>
                        </a:spcAft>
                      </a:pPr>
                      <a:r>
                        <a:rPr lang="en-US" sz="1400">
                          <a:effectLst/>
                          <a:latin typeface="Simplified Arabic"/>
                          <a:ea typeface="Simplified Arabic"/>
                          <a:cs typeface="Calibri"/>
                        </a:rPr>
                        <a:t>4</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Issued 100 units</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rtl="1">
                        <a:lnSpc>
                          <a:spcPct val="115000"/>
                        </a:lnSpc>
                        <a:spcAft>
                          <a:spcPts val="1000"/>
                        </a:spcAft>
                      </a:pPr>
                      <a:r>
                        <a:rPr lang="en-US" sz="1400">
                          <a:effectLst/>
                          <a:latin typeface="Simplified Arabic"/>
                          <a:ea typeface="Simplified Arabic"/>
                          <a:cs typeface="Calibri"/>
                        </a:rPr>
                        <a:t>8</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Issued 100 units</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rtl="1">
                        <a:lnSpc>
                          <a:spcPct val="115000"/>
                        </a:lnSpc>
                        <a:spcAft>
                          <a:spcPts val="1000"/>
                        </a:spcAft>
                      </a:pPr>
                      <a:r>
                        <a:rPr lang="en-US" sz="1400">
                          <a:effectLst/>
                          <a:latin typeface="Simplified Arabic"/>
                          <a:ea typeface="Simplified Arabic"/>
                          <a:cs typeface="Calibri"/>
                        </a:rPr>
                        <a:t>13</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Purchased 400 units at 3 $ per unit</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rtl="1">
                        <a:lnSpc>
                          <a:spcPct val="115000"/>
                        </a:lnSpc>
                        <a:spcAft>
                          <a:spcPts val="1000"/>
                        </a:spcAft>
                      </a:pPr>
                      <a:r>
                        <a:rPr lang="en-US" sz="1400">
                          <a:effectLst/>
                          <a:latin typeface="Simplified Arabic"/>
                          <a:ea typeface="Simplified Arabic"/>
                          <a:cs typeface="Calibri"/>
                        </a:rPr>
                        <a:t>14</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Purchased 200 units at 1 $ per unit</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rtl="1">
                        <a:lnSpc>
                          <a:spcPct val="115000"/>
                        </a:lnSpc>
                        <a:spcAft>
                          <a:spcPts val="1000"/>
                        </a:spcAft>
                      </a:pPr>
                      <a:r>
                        <a:rPr lang="en-US" sz="1400">
                          <a:effectLst/>
                          <a:latin typeface="Simplified Arabic"/>
                          <a:ea typeface="Simplified Arabic"/>
                          <a:cs typeface="Calibri"/>
                        </a:rPr>
                        <a:t>16</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Issued 150 units</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rtl="1">
                        <a:lnSpc>
                          <a:spcPct val="115000"/>
                        </a:lnSpc>
                        <a:spcAft>
                          <a:spcPts val="1000"/>
                        </a:spcAft>
                      </a:pPr>
                      <a:r>
                        <a:rPr lang="en-US" sz="1400">
                          <a:effectLst/>
                          <a:latin typeface="Simplified Arabic"/>
                          <a:ea typeface="Simplified Arabic"/>
                          <a:cs typeface="Calibri"/>
                        </a:rPr>
                        <a:t>20</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Purchased 400 units at 4 $ per unit</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rtl="1">
                        <a:lnSpc>
                          <a:spcPct val="115000"/>
                        </a:lnSpc>
                        <a:spcAft>
                          <a:spcPts val="1000"/>
                        </a:spcAft>
                      </a:pPr>
                      <a:r>
                        <a:rPr lang="en-US" sz="1400">
                          <a:effectLst/>
                          <a:latin typeface="Simplified Arabic"/>
                          <a:ea typeface="Simplified Arabic"/>
                          <a:cs typeface="Calibri"/>
                        </a:rPr>
                        <a:t>24</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Issued 250 units</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rtl="1">
                        <a:lnSpc>
                          <a:spcPct val="115000"/>
                        </a:lnSpc>
                        <a:spcAft>
                          <a:spcPts val="1000"/>
                        </a:spcAft>
                      </a:pPr>
                      <a:r>
                        <a:rPr lang="en-US" sz="1400">
                          <a:effectLst/>
                          <a:latin typeface="Simplified Arabic"/>
                          <a:ea typeface="Simplified Arabic"/>
                          <a:cs typeface="Calibri"/>
                        </a:rPr>
                        <a:t>25</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Purchased 500 units at 5 $ per unit</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rtl="1">
                        <a:lnSpc>
                          <a:spcPct val="115000"/>
                        </a:lnSpc>
                        <a:spcAft>
                          <a:spcPts val="1000"/>
                        </a:spcAft>
                      </a:pPr>
                      <a:r>
                        <a:rPr lang="en-US" sz="1400">
                          <a:effectLst/>
                          <a:latin typeface="Simplified Arabic"/>
                          <a:ea typeface="Simplified Arabic"/>
                          <a:cs typeface="Calibri"/>
                        </a:rPr>
                        <a:t>26</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Issued 300 units</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rtl="1">
                        <a:lnSpc>
                          <a:spcPct val="115000"/>
                        </a:lnSpc>
                        <a:spcAft>
                          <a:spcPts val="1000"/>
                        </a:spcAft>
                      </a:pPr>
                      <a:r>
                        <a:rPr lang="en-US" sz="1400">
                          <a:effectLst/>
                          <a:latin typeface="Simplified Arabic"/>
                          <a:ea typeface="Simplified Arabic"/>
                          <a:cs typeface="Calibri"/>
                        </a:rPr>
                        <a:t>28</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Purchased 200 units at 2 $ per unit</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rtl="1">
                        <a:lnSpc>
                          <a:spcPct val="115000"/>
                        </a:lnSpc>
                        <a:spcAft>
                          <a:spcPts val="1000"/>
                        </a:spcAft>
                      </a:pPr>
                      <a:r>
                        <a:rPr lang="en-US" sz="1400">
                          <a:effectLst/>
                          <a:latin typeface="Simplified Arabic"/>
                          <a:ea typeface="Simplified Arabic"/>
                          <a:cs typeface="Calibri"/>
                        </a:rPr>
                        <a:t>31</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dirty="0">
                          <a:effectLst/>
                          <a:latin typeface="Simplified Arabic"/>
                          <a:ea typeface="Simplified Arabic"/>
                          <a:cs typeface="Calibri"/>
                        </a:rPr>
                        <a:t>Purchased 200 units at 4 $ per unit</a:t>
                      </a:r>
                      <a:endParaRPr lang="en-US" sz="1100" dirty="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89194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a:r>
              <a:rPr lang="en-US" sz="2800" dirty="0"/>
              <a:t>EX 4 From the following particulars prepare the stores ledger Account Using Weighted Average Method for the month of March 2017:</a:t>
            </a:r>
            <a:endParaRPr lang="ar-IQ" sz="2800" dirty="0"/>
          </a:p>
        </p:txBody>
      </p:sp>
      <p:graphicFrame>
        <p:nvGraphicFramePr>
          <p:cNvPr id="4" name="جدول 3"/>
          <p:cNvGraphicFramePr>
            <a:graphicFrameLocks noGrp="1"/>
          </p:cNvGraphicFramePr>
          <p:nvPr>
            <p:extLst>
              <p:ext uri="{D42A27DB-BD31-4B8C-83A1-F6EECF244321}">
                <p14:modId xmlns:p14="http://schemas.microsoft.com/office/powerpoint/2010/main" val="3515575373"/>
              </p:ext>
            </p:extLst>
          </p:nvPr>
        </p:nvGraphicFramePr>
        <p:xfrm>
          <a:off x="539552" y="1772810"/>
          <a:ext cx="7488832" cy="3888437"/>
        </p:xfrm>
        <a:graphic>
          <a:graphicData uri="http://schemas.openxmlformats.org/drawingml/2006/table">
            <a:tbl>
              <a:tblPr bandRow="1"/>
              <a:tblGrid>
                <a:gridCol w="1754140"/>
                <a:gridCol w="5734692"/>
              </a:tblGrid>
              <a:tr h="555491">
                <a:tc>
                  <a:txBody>
                    <a:bodyPr/>
                    <a:lstStyle/>
                    <a:p>
                      <a:pPr algn="ctr" rtl="1">
                        <a:lnSpc>
                          <a:spcPct val="115000"/>
                        </a:lnSpc>
                        <a:spcAft>
                          <a:spcPts val="1000"/>
                        </a:spcAft>
                      </a:pPr>
                      <a:r>
                        <a:rPr lang="en-US" sz="1400">
                          <a:effectLst/>
                          <a:latin typeface="Simplified Arabic"/>
                          <a:ea typeface="Simplified Arabic"/>
                          <a:cs typeface="Calibri"/>
                        </a:rPr>
                        <a:t>March   1</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Opening balance 200 units at 2 $ per unit</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5491">
                <a:tc>
                  <a:txBody>
                    <a:bodyPr/>
                    <a:lstStyle/>
                    <a:p>
                      <a:pPr algn="l" rtl="1">
                        <a:lnSpc>
                          <a:spcPct val="115000"/>
                        </a:lnSpc>
                        <a:spcAft>
                          <a:spcPts val="1000"/>
                        </a:spcAft>
                      </a:pPr>
                      <a:r>
                        <a:rPr lang="en-US" sz="1400">
                          <a:effectLst/>
                          <a:latin typeface="Simplified Arabic"/>
                          <a:ea typeface="Simplified Arabic"/>
                          <a:cs typeface="Calibri"/>
                        </a:rPr>
                        <a:t>10</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Purchased 300 units at 2.40 $ per unit</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5491">
                <a:tc>
                  <a:txBody>
                    <a:bodyPr/>
                    <a:lstStyle/>
                    <a:p>
                      <a:pPr algn="l" rtl="1">
                        <a:lnSpc>
                          <a:spcPct val="115000"/>
                        </a:lnSpc>
                        <a:spcAft>
                          <a:spcPts val="1000"/>
                        </a:spcAft>
                      </a:pPr>
                      <a:r>
                        <a:rPr lang="en-US" sz="1400">
                          <a:effectLst/>
                          <a:latin typeface="Simplified Arabic"/>
                          <a:ea typeface="Simplified Arabic"/>
                          <a:cs typeface="Calibri"/>
                        </a:rPr>
                        <a:t>15</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Issued 250 units</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5491">
                <a:tc>
                  <a:txBody>
                    <a:bodyPr/>
                    <a:lstStyle/>
                    <a:p>
                      <a:pPr algn="l" rtl="1">
                        <a:lnSpc>
                          <a:spcPct val="115000"/>
                        </a:lnSpc>
                        <a:spcAft>
                          <a:spcPts val="1000"/>
                        </a:spcAft>
                      </a:pPr>
                      <a:r>
                        <a:rPr lang="en-US" sz="1400">
                          <a:effectLst/>
                          <a:latin typeface="Simplified Arabic"/>
                          <a:ea typeface="Simplified Arabic"/>
                          <a:cs typeface="Calibri"/>
                        </a:rPr>
                        <a:t>18</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Purchased 250 units at 2.60  $ per unit</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5491">
                <a:tc>
                  <a:txBody>
                    <a:bodyPr/>
                    <a:lstStyle/>
                    <a:p>
                      <a:pPr algn="l" rtl="1">
                        <a:lnSpc>
                          <a:spcPct val="115000"/>
                        </a:lnSpc>
                        <a:spcAft>
                          <a:spcPts val="1000"/>
                        </a:spcAft>
                      </a:pPr>
                      <a:r>
                        <a:rPr lang="en-US" sz="1400">
                          <a:effectLst/>
                          <a:latin typeface="Simplified Arabic"/>
                          <a:ea typeface="Simplified Arabic"/>
                          <a:cs typeface="Calibri"/>
                        </a:rPr>
                        <a:t>20</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Issued 200 units</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5491">
                <a:tc>
                  <a:txBody>
                    <a:bodyPr/>
                    <a:lstStyle/>
                    <a:p>
                      <a:pPr algn="l" rtl="1">
                        <a:lnSpc>
                          <a:spcPct val="115000"/>
                        </a:lnSpc>
                        <a:spcAft>
                          <a:spcPts val="1000"/>
                        </a:spcAft>
                      </a:pPr>
                      <a:r>
                        <a:rPr lang="en-US" sz="1400">
                          <a:effectLst/>
                          <a:latin typeface="Simplified Arabic"/>
                          <a:ea typeface="Simplified Arabic"/>
                          <a:cs typeface="Calibri"/>
                        </a:rPr>
                        <a:t>25</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a:effectLst/>
                          <a:latin typeface="Simplified Arabic"/>
                          <a:ea typeface="Simplified Arabic"/>
                          <a:cs typeface="Calibri"/>
                        </a:rPr>
                        <a:t>Purchased 300 units at 2.50  $ per unit</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5491">
                <a:tc>
                  <a:txBody>
                    <a:bodyPr/>
                    <a:lstStyle/>
                    <a:p>
                      <a:pPr algn="l" rtl="1">
                        <a:lnSpc>
                          <a:spcPct val="115000"/>
                        </a:lnSpc>
                        <a:spcAft>
                          <a:spcPts val="1000"/>
                        </a:spcAft>
                      </a:pPr>
                      <a:r>
                        <a:rPr lang="en-US" sz="1400">
                          <a:effectLst/>
                          <a:latin typeface="Simplified Arabic"/>
                          <a:ea typeface="Simplified Arabic"/>
                          <a:cs typeface="Calibri"/>
                        </a:rPr>
                        <a:t>31</a:t>
                      </a:r>
                      <a:endParaRPr lang="en-US" sz="110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en-US" sz="1400" dirty="0">
                          <a:effectLst/>
                          <a:latin typeface="Simplified Arabic"/>
                          <a:ea typeface="Simplified Arabic"/>
                          <a:cs typeface="Calibri"/>
                        </a:rPr>
                        <a:t>Purchased 300 units at 2.50  $ per unit</a:t>
                      </a:r>
                      <a:endParaRPr lang="en-US" sz="1100" dirty="0">
                        <a:effectLst/>
                        <a:latin typeface="Calibri"/>
                        <a:ea typeface="Calibri"/>
                        <a:cs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60707311"/>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353</Words>
  <Application>Microsoft Office PowerPoint</Application>
  <PresentationFormat>On-screen Show (4:3)</PresentationFormat>
  <Paragraphs>88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Simplified Arabic</vt:lpstr>
      <vt:lpstr>Times New Roman</vt:lpstr>
      <vt:lpstr>سمة Office</vt:lpstr>
      <vt:lpstr> محاسبة كلفة  مرحلة رابعة</vt:lpstr>
      <vt:lpstr>طرق تسعير المخزون    هناك ثلاثة طرق لتسعير المخزون وهي :  1. طريقة الوارد أولاً صادر أولاً . 2. طريقة الوارد أخيراً صادر أولاً . 3. طريقة متوسط التكلفة . </vt:lpstr>
      <vt:lpstr>PowerPoint Presentation</vt:lpstr>
      <vt:lpstr>3. طريقة متوسطة التكلفة : إذا كانت المنشأة تتبع نظام المخزون الدوري فإن متوسط تكلفة الوحدة من المخزون يتم احتسابه فقط في نهاية الفترة وفي هذه الحالة يطلق عليه المتوسط المرجح.  إذا كانت المنشأة تتبع نظام المخزون المستمر فإن هناك طريقة أخرى لاحتساب متوسط التكلفة تسمى متوسط التكلفة المتحرك أو المتغير حيث يلزم احتسابه كلما وردت كميات جديدة أو تم شراء مشتريات  </vt:lpstr>
      <vt:lpstr>PowerPoint Presentation</vt:lpstr>
      <vt:lpstr>Ex1 From the following particulars prepare the stores ledger Account Showing how the value of the issues would be recorded under FIFO method.</vt:lpstr>
      <vt:lpstr>EX2 From the following details of stores receipts and issues of materials in a manufacturing unit , prepare the stores ledger Account Showing using  LIFO  method of valuing the issues.</vt:lpstr>
      <vt:lpstr>EX3 From the following prepare the stores ledger Account Using Simple Average Method for the month of January 2017:</vt:lpstr>
      <vt:lpstr>EX 4 From the following particulars prepare the stores ledger Account Using Weighted Average Method for the month of March 2017:</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RAGHAD</dc:creator>
  <cp:lastModifiedBy>ابو ميار</cp:lastModifiedBy>
  <cp:revision>5</cp:revision>
  <dcterms:created xsi:type="dcterms:W3CDTF">2020-11-03T15:58:25Z</dcterms:created>
  <dcterms:modified xsi:type="dcterms:W3CDTF">2023-04-05T17:09:44Z</dcterms:modified>
</cp:coreProperties>
</file>