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4" r:id="rId6"/>
    <p:sldId id="260" r:id="rId7"/>
    <p:sldId id="261" r:id="rId8"/>
    <p:sldId id="262" r:id="rId9"/>
    <p:sldId id="263" r:id="rId10"/>
    <p:sldId id="265" r:id="rId11"/>
    <p:sldId id="266" r:id="rId12"/>
    <p:sldId id="267" r:id="rId13"/>
    <p:sldId id="268" r:id="rId14"/>
    <p:sldId id="269" r:id="rId15"/>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236" y="-58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4/5/2023</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ar.wikipedia.org/wiki/%D9%88%D8%AB%D9%88%D9%82%D9%8A%D8%A9" TargetMode="External"/><Relationship Id="rId2" Type="http://schemas.openxmlformats.org/officeDocument/2006/relationships/hyperlink" Target="https://ar.wikipedia.org/wiki/%D8%A7%D9%84%D8%A3%D8%AF%D8%A7%D8%A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762000"/>
            <a:ext cx="3429000" cy="3416320"/>
          </a:xfrm>
          <a:prstGeom prst="rect">
            <a:avLst/>
          </a:prstGeom>
        </p:spPr>
        <p:txBody>
          <a:bodyPr>
            <a:spAutoFit/>
          </a:bodyPr>
          <a:lstStyle/>
          <a:p>
            <a:pPr algn="ctr" rtl="1"/>
            <a:r>
              <a:rPr lang="ar-IQ" sz="3600" b="1"/>
              <a:t>المحاضرة </a:t>
            </a:r>
            <a:r>
              <a:rPr lang="ar-IQ" sz="3600" b="1" smtClean="0"/>
              <a:t>السادسة</a:t>
            </a:r>
            <a:endParaRPr lang="en-US" sz="3600" dirty="0"/>
          </a:p>
          <a:p>
            <a:pPr algn="ctr" rtl="1"/>
            <a:r>
              <a:rPr lang="ar-IQ" sz="3600" b="1" dirty="0"/>
              <a:t>جودة التدقيق</a:t>
            </a:r>
            <a:endParaRPr lang="en-US" sz="3600" dirty="0"/>
          </a:p>
          <a:p>
            <a:pPr algn="ctr" rtl="1"/>
            <a:r>
              <a:rPr lang="ar-IQ" sz="3600" b="1" dirty="0"/>
              <a:t> </a:t>
            </a:r>
            <a:endParaRPr lang="en-US" sz="3600" dirty="0"/>
          </a:p>
          <a:p>
            <a:pPr algn="ctr" rtl="1"/>
            <a:r>
              <a:rPr lang="ar-IQ" sz="3600" b="1" dirty="0"/>
              <a:t> </a:t>
            </a:r>
            <a:endParaRPr lang="en-US" sz="3600" dirty="0"/>
          </a:p>
          <a:p>
            <a:pPr algn="ctr" rtl="1"/>
            <a:r>
              <a:rPr lang="ar-IQ" sz="3600" b="1" dirty="0"/>
              <a:t> </a:t>
            </a:r>
            <a:endParaRPr lang="en-US" sz="3600" dirty="0"/>
          </a:p>
          <a:p>
            <a:pPr algn="ctr" rtl="1"/>
            <a:r>
              <a:rPr lang="ar-IQ" sz="3600" b="1" dirty="0"/>
              <a:t> </a:t>
            </a:r>
            <a:endParaRPr lang="en-US" sz="3600" dirty="0"/>
          </a:p>
        </p:txBody>
      </p:sp>
      <p:sp>
        <p:nvSpPr>
          <p:cNvPr id="3" name="Rectangle 2"/>
          <p:cNvSpPr/>
          <p:nvPr/>
        </p:nvSpPr>
        <p:spPr bwMode="blackGray">
          <a:xfrm>
            <a:off x="457200" y="4075390"/>
            <a:ext cx="6019800" cy="400110"/>
          </a:xfrm>
          <a:prstGeom prst="rect">
            <a:avLst/>
          </a:prstGeom>
        </p:spPr>
        <p:txBody>
          <a:bodyPr wrap="square">
            <a:spAutoFit/>
          </a:bodyPr>
          <a:lstStyle/>
          <a:p>
            <a:pPr algn="ctr" rtl="1"/>
            <a:r>
              <a:rPr lang="ar-IQ" sz="2000" b="1" dirty="0" smtClean="0"/>
              <a:t>قسم العلوم التجارية محاضرة</a:t>
            </a:r>
            <a:r>
              <a:rPr lang="ar-IQ" sz="2000" b="1" dirty="0" smtClean="0"/>
              <a:t> </a:t>
            </a:r>
            <a:r>
              <a:rPr lang="ar-IQ" sz="2000" b="1" dirty="0"/>
              <a:t>– جودة التدقيق </a:t>
            </a:r>
            <a:r>
              <a:rPr lang="ar-IQ" sz="2000" b="1" dirty="0" smtClean="0"/>
              <a:t>الخارجي ــــ</a:t>
            </a:r>
            <a:endParaRPr lang="en-US" sz="2000" dirty="0"/>
          </a:p>
        </p:txBody>
      </p:sp>
    </p:spTree>
    <p:extLst>
      <p:ext uri="{BB962C8B-B14F-4D97-AF65-F5344CB8AC3E}">
        <p14:creationId xmlns:p14="http://schemas.microsoft.com/office/powerpoint/2010/main" val="3268936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6172200" cy="6034617"/>
          </a:xfrm>
        </p:spPr>
        <p:txBody>
          <a:bodyPr>
            <a:normAutofit fontScale="47500" lnSpcReduction="20000"/>
          </a:bodyPr>
          <a:lstStyle/>
          <a:p>
            <a:pPr algn="r" rtl="1"/>
            <a:r>
              <a:rPr lang="ar-IQ" b="1" u="sng" dirty="0"/>
              <a:t>العوامل المؤثرة في جودة التدقيق </a:t>
            </a:r>
            <a:endParaRPr lang="en-US" dirty="0"/>
          </a:p>
          <a:p>
            <a:pPr algn="r" rtl="1"/>
            <a:r>
              <a:rPr lang="ar-IQ" b="1" dirty="0"/>
              <a:t>ان طبيعة وتوقيت ونطاق سياسات واجراءات رقابة الجودة لمؤسسة التدقيق تعتمد على عدد من العوامل :-</a:t>
            </a:r>
            <a:endParaRPr lang="en-US" dirty="0"/>
          </a:p>
          <a:p>
            <a:pPr algn="r" rtl="1"/>
            <a:r>
              <a:rPr lang="ar-IQ" b="1" dirty="0"/>
              <a:t>كحجم </a:t>
            </a:r>
            <a:endParaRPr lang="en-US" dirty="0"/>
          </a:p>
          <a:p>
            <a:pPr algn="r" rtl="1"/>
            <a:r>
              <a:rPr lang="ar-IQ" b="1" dirty="0"/>
              <a:t>وطبيعة اعمال المؤسسة المهنية </a:t>
            </a:r>
            <a:endParaRPr lang="en-US" dirty="0"/>
          </a:p>
          <a:p>
            <a:pPr algn="r" rtl="1"/>
            <a:r>
              <a:rPr lang="ar-IQ" b="1" dirty="0"/>
              <a:t>واتساع نشاطها الجغرافي </a:t>
            </a:r>
            <a:endParaRPr lang="en-US" dirty="0"/>
          </a:p>
          <a:p>
            <a:pPr algn="r" rtl="1"/>
            <a:r>
              <a:rPr lang="ar-IQ" b="1" dirty="0"/>
              <a:t>وهيكلها التنظيمة </a:t>
            </a:r>
            <a:endParaRPr lang="en-US" dirty="0"/>
          </a:p>
          <a:p>
            <a:pPr algn="r" rtl="1"/>
            <a:r>
              <a:rPr lang="ar-IQ" b="1" dirty="0"/>
              <a:t>والاعتبارات الملائمة المتعلقة ب (الكلفة المنفعة)</a:t>
            </a:r>
            <a:endParaRPr lang="en-US" dirty="0"/>
          </a:p>
          <a:p>
            <a:pPr algn="r" rtl="1"/>
            <a:r>
              <a:rPr lang="ar-IQ" b="1" dirty="0"/>
              <a:t> لذا فأن السياسات والاجراءات التي تتبناها مؤسسات التدقيق الفردية سوف تختلف وكذلك مدى توثيقها (معيار رقم 220). </a:t>
            </a:r>
            <a:endParaRPr lang="en-US" dirty="0"/>
          </a:p>
          <a:p>
            <a:pPr algn="r" rtl="1"/>
            <a:r>
              <a:rPr lang="ar-IQ" b="1" dirty="0"/>
              <a:t>وقد قسم (</a:t>
            </a:r>
            <a:r>
              <a:rPr lang="en-US" b="1" dirty="0" err="1"/>
              <a:t>Reisch</a:t>
            </a:r>
            <a:r>
              <a:rPr lang="ar-IQ" b="1" dirty="0"/>
              <a:t>)  العوامل التي تؤثر في جودة التدقيق إلى مجموعتين ، </a:t>
            </a:r>
            <a:endParaRPr lang="en-US" dirty="0"/>
          </a:p>
          <a:p>
            <a:pPr algn="r" rtl="1"/>
            <a:r>
              <a:rPr lang="ar-IQ" b="1" dirty="0"/>
              <a:t>المجموعة الأولى // عناصر العرض = يركز على العناصر التي تؤثر في قدرة مراقب الحسابات على تقديم تدقيق ذا جودة عالية ،</a:t>
            </a:r>
            <a:endParaRPr lang="en-US" dirty="0"/>
          </a:p>
          <a:p>
            <a:pPr algn="r" rtl="1"/>
            <a:r>
              <a:rPr lang="ar-IQ" b="1" dirty="0"/>
              <a:t>المجموعة الثانية// عناصر الطلب = تركز على العناصر التي تؤثر علــــــــى الزبـــــــون ومستخدمـــــــي تقريـــــــر مراقـــــــب الحســـــــابات ، مثـــــــل المساهمـــــــون والدائـــــــنون وغيـــــــرهم </a:t>
            </a:r>
            <a:endParaRPr lang="en-US" dirty="0"/>
          </a:p>
          <a:p>
            <a:pPr algn="r" rtl="1"/>
            <a:r>
              <a:rPr lang="ar-SA" b="1" dirty="0"/>
              <a:t>اما الدراسات والأبحاث الميدانية التي أجريت حددت العديد من العوامل المؤثرة ومن ابرزها:</a:t>
            </a:r>
            <a:endParaRPr lang="en-US" dirty="0"/>
          </a:p>
          <a:p>
            <a:pPr algn="r" rtl="1"/>
            <a:r>
              <a:rPr lang="ar-SA" b="1" u="sng" dirty="0"/>
              <a:t>أولاً : جودة التدقيق الداخلي :- </a:t>
            </a:r>
            <a:endParaRPr lang="en-US" dirty="0"/>
          </a:p>
          <a:p>
            <a:pPr algn="r" rtl="1"/>
            <a:r>
              <a:rPr lang="ar-SA" b="1" dirty="0"/>
              <a:t>وتتمثل العلاقة بين التدقيق الداخلي والتدقيق الخارجي  </a:t>
            </a:r>
            <a:endParaRPr lang="en-US" dirty="0"/>
          </a:p>
          <a:p>
            <a:pPr algn="r" rtl="1"/>
            <a:r>
              <a:rPr lang="ar-SA" b="1" dirty="0"/>
              <a:t>أن المدقق الخارجي يعتمد في تحديد إجراءاته ووسائله على مدى ضعف أو قوة جودة التدقيق الداخلي ، </a:t>
            </a:r>
            <a:endParaRPr lang="en-US" dirty="0"/>
          </a:p>
          <a:p>
            <a:pPr algn="r" rtl="1"/>
            <a:r>
              <a:rPr lang="ar-SA" b="1" dirty="0"/>
              <a:t>فكلما كان التدقيق الداخلي أكثر جودة ، انعكس ذلك على جودة التدقيق الخارجي.</a:t>
            </a:r>
            <a:endParaRPr lang="en-US" dirty="0"/>
          </a:p>
          <a:p>
            <a:pPr algn="r"/>
            <a:endParaRPr lang="ar-IQ" dirty="0"/>
          </a:p>
        </p:txBody>
      </p:sp>
    </p:spTree>
    <p:extLst>
      <p:ext uri="{BB962C8B-B14F-4D97-AF65-F5344CB8AC3E}">
        <p14:creationId xmlns:p14="http://schemas.microsoft.com/office/powerpoint/2010/main" val="2773028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900" y="838200"/>
            <a:ext cx="6172200" cy="6034617"/>
          </a:xfrm>
        </p:spPr>
        <p:txBody>
          <a:bodyPr>
            <a:normAutofit fontScale="55000" lnSpcReduction="20000"/>
          </a:bodyPr>
          <a:lstStyle/>
          <a:p>
            <a:pPr algn="r" rtl="1"/>
            <a:r>
              <a:rPr lang="ar-IQ" b="1" u="sng" dirty="0"/>
              <a:t>ثانياً </a:t>
            </a:r>
            <a:r>
              <a:rPr lang="ar-SA" b="1" u="sng" dirty="0"/>
              <a:t>: الخبرة مع العميل والمعرفة في مجال النشاط والتخصص فيه:</a:t>
            </a:r>
            <a:endParaRPr lang="en-US" dirty="0"/>
          </a:p>
          <a:p>
            <a:pPr algn="r" rtl="1"/>
            <a:r>
              <a:rPr lang="ar-SA" b="1" dirty="0"/>
              <a:t>أن شركات التدقيق المتخصصة تستثمر الوقت والتكنولوجيا في تطوير خبرات موظفيها  لتحسين جودة التدقيق ، ، فإن المدققين الذين يعملون في هذه الشركات المتخصصة بمجال نشاط ، هم في الحقيقة يملكون فرصا أكثر في تطوير خبراتهم مقارنة بأولئك الذين يعملونَ في شركات غير تخصصية</a:t>
            </a:r>
            <a:r>
              <a:rPr lang="en-US" b="1" dirty="0"/>
              <a:t>.</a:t>
            </a:r>
            <a:endParaRPr lang="en-US" dirty="0"/>
          </a:p>
          <a:p>
            <a:pPr algn="r" rtl="1"/>
            <a:r>
              <a:rPr lang="ar-IQ" b="1" u="sng" dirty="0"/>
              <a:t>ثالثاً : سمعة مراقب الحسابات:</a:t>
            </a:r>
            <a:endParaRPr lang="en-US" dirty="0"/>
          </a:p>
          <a:p>
            <a:pPr algn="r" rtl="1"/>
            <a:r>
              <a:rPr lang="ar-SA" b="1" dirty="0"/>
              <a:t>هناك علاقة بين جودة التدقيق وسمعة شركة التدقيق ، حيث أن سمعة شركة التدقيق ترتبط مع جودة العمل الرقابي ، ورفع جودة الخدمات سوف يؤدي إلى تحسين سمعة شركة التدقيق .</a:t>
            </a:r>
            <a:r>
              <a:rPr lang="ar-IQ" b="1" dirty="0"/>
              <a:t>                                                    </a:t>
            </a:r>
            <a:endParaRPr lang="en-US" dirty="0"/>
          </a:p>
          <a:p>
            <a:pPr algn="r" rtl="1"/>
            <a:r>
              <a:rPr lang="ar-IQ" b="1" u="sng" dirty="0"/>
              <a:t>رابعاً : حجم شركة التدقيق:</a:t>
            </a:r>
            <a:endParaRPr lang="en-US" dirty="0"/>
          </a:p>
          <a:p>
            <a:pPr algn="r" rtl="1"/>
            <a:r>
              <a:rPr lang="ar-SA" b="1" dirty="0"/>
              <a:t>من العوامل المؤثرة في جودة التدقيق حجم شركة تدقيق حتى وان امتلك المدقق الخبرات والتقنيات ذاتها ، خاصة عندما يكون للمدققين عدد كبير من الزبائن ، و هذا يزيد من ضمان جودة التدقيق الذي تقوم به شركات التدقيق الكبيرة . </a:t>
            </a:r>
            <a:endParaRPr lang="en-US" dirty="0"/>
          </a:p>
          <a:p>
            <a:pPr algn="r" rtl="1"/>
            <a:r>
              <a:rPr lang="ar-IQ" b="1" u="sng" dirty="0"/>
              <a:t>خامساً : </a:t>
            </a:r>
            <a:r>
              <a:rPr lang="ar-SA" b="1" u="sng" dirty="0"/>
              <a:t>أجور التدقيق ومخاطر مقاضاة المدققِين :</a:t>
            </a:r>
            <a:endParaRPr lang="en-US" dirty="0"/>
          </a:p>
          <a:p>
            <a:pPr algn="r" rtl="1"/>
            <a:r>
              <a:rPr lang="ar-IQ" b="1" u="sng" dirty="0"/>
              <a:t>اجور تدقيق</a:t>
            </a:r>
            <a:endParaRPr lang="en-US" dirty="0"/>
          </a:p>
          <a:p>
            <a:pPr algn="r" rtl="1"/>
            <a:r>
              <a:rPr lang="ar-SA" b="1" dirty="0"/>
              <a:t>علاقة طردية = زاد الاجر زادت الجهود </a:t>
            </a:r>
            <a:endParaRPr lang="en-US" dirty="0"/>
          </a:p>
          <a:p>
            <a:pPr algn="r" rtl="1"/>
            <a:r>
              <a:rPr lang="ar-SA" b="1" u="sng" dirty="0"/>
              <a:t>مخاطر المقاضاة </a:t>
            </a:r>
            <a:endParaRPr lang="en-US" dirty="0"/>
          </a:p>
          <a:p>
            <a:pPr algn="r" rtl="1"/>
            <a:r>
              <a:rPr lang="ar-SA" b="1" dirty="0"/>
              <a:t>علاقة عكسية بين الجهود التي يبذلها مراقب الحسابات مع انخفاض الخسائر المتوقعة عند احتمال مقاضاته بسبب تقصيره في عمله ، (كلما قلت الخسائر المتوقعة زادت الجهود المبذولة ) </a:t>
            </a:r>
            <a:endParaRPr lang="en-US" dirty="0"/>
          </a:p>
          <a:p>
            <a:pPr algn="r" rtl="1"/>
            <a:r>
              <a:rPr lang="ar-SA" b="1" dirty="0"/>
              <a:t>وكلما زادت هذه الجهود المبذولة  ، زادت إمكانية اكتشاف التحريفات في الكشوفات المالية والالتزام بمعايير التدقيق ، مما ينعكس أيجاباً على جودة التدقيق .</a:t>
            </a:r>
            <a:endParaRPr lang="en-US" dirty="0"/>
          </a:p>
          <a:p>
            <a:pPr algn="r"/>
            <a:endParaRPr lang="ar-IQ" dirty="0"/>
          </a:p>
        </p:txBody>
      </p:sp>
    </p:spTree>
    <p:extLst>
      <p:ext uri="{BB962C8B-B14F-4D97-AF65-F5344CB8AC3E}">
        <p14:creationId xmlns:p14="http://schemas.microsoft.com/office/powerpoint/2010/main" val="2773028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6172200" cy="6034617"/>
          </a:xfrm>
        </p:spPr>
        <p:txBody>
          <a:bodyPr>
            <a:normAutofit fontScale="47500" lnSpcReduction="20000"/>
          </a:bodyPr>
          <a:lstStyle/>
          <a:p>
            <a:pPr algn="r" rtl="1"/>
            <a:r>
              <a:rPr lang="ar-IQ" b="1" u="sng" dirty="0"/>
              <a:t>سادساً : </a:t>
            </a:r>
            <a:r>
              <a:rPr lang="ar-SA" b="1" u="sng" dirty="0"/>
              <a:t>أثر زيادة التعليم:</a:t>
            </a:r>
            <a:endParaRPr lang="en-US" dirty="0"/>
          </a:p>
          <a:p>
            <a:pPr algn="r" rtl="1"/>
            <a:r>
              <a:rPr lang="ar-SA" b="1" dirty="0"/>
              <a:t>كلما ارتفع مستوى التعليم للمدقق كلما زادت خبرته المهنية وقدرته في كشف الأخطاء والتحريفات ، مما ينعكس أيجاباً على جودة التدقيق .</a:t>
            </a:r>
            <a:endParaRPr lang="en-US" dirty="0"/>
          </a:p>
          <a:p>
            <a:pPr algn="r" rtl="1"/>
            <a:r>
              <a:rPr lang="ar-SA" b="1" u="sng" dirty="0"/>
              <a:t>سابعاً : أثر الاستقلالية:</a:t>
            </a:r>
            <a:endParaRPr lang="en-US" dirty="0"/>
          </a:p>
          <a:p>
            <a:pPr algn="r" rtl="1"/>
            <a:r>
              <a:rPr lang="ar-SA" b="1" dirty="0"/>
              <a:t>استقلالية المدقق عن الإدارة وتمتعه بالحياد مهم جدا خاصة لحملة الأسهم أو المالكين ، ولبقية أصحاب المصالح بشكل عام ، و عامل رئيسي لتعزيز نوعية التدقيق وجودته</a:t>
            </a:r>
            <a:endParaRPr lang="en-US" dirty="0"/>
          </a:p>
          <a:p>
            <a:pPr algn="r" rtl="1"/>
            <a:r>
              <a:rPr lang="ar-SA" b="1" dirty="0"/>
              <a:t>لان المطلوب منه أن يفصح في تقريره أن التدقيق تم وفقاً لإجراءات التدقيق المتعارف عليها بين مزاولي المهنة ، وان هذه الإجراءات تستلزم منه موقف مستقل في التفكير الذهني ، فهو يفكر ويعمل ما يراه مناسباً وضرورياً لأداء مهمته.                </a:t>
            </a:r>
            <a:endParaRPr lang="en-US" dirty="0"/>
          </a:p>
          <a:p>
            <a:pPr algn="r" rtl="1"/>
            <a:r>
              <a:rPr lang="ar-SA" b="1" u="sng" dirty="0"/>
              <a:t>المخاطر الناجمة عن عدم تحقيق جودة التدقيق</a:t>
            </a:r>
            <a:r>
              <a:rPr lang="en-US" b="1" u="sng" dirty="0"/>
              <a:t>: </a:t>
            </a:r>
            <a:endParaRPr lang="en-US" dirty="0"/>
          </a:p>
          <a:p>
            <a:pPr algn="r" rtl="1"/>
            <a:r>
              <a:rPr lang="en-US" b="1" dirty="0"/>
              <a:t> </a:t>
            </a:r>
            <a:r>
              <a:rPr lang="ar-SA" b="1" dirty="0"/>
              <a:t>هناك عدة مخاطر يمكن أن تنجم عن عدم تحقيق مستوى عالٍ من الجودة في التدقيق وهي</a:t>
            </a:r>
            <a:r>
              <a:rPr lang="en-US" b="1" dirty="0"/>
              <a:t>:</a:t>
            </a:r>
            <a:endParaRPr lang="en-US" dirty="0"/>
          </a:p>
          <a:p>
            <a:pPr algn="r" rtl="1"/>
            <a:r>
              <a:rPr lang="ar-SA" b="1" u="sng" dirty="0"/>
              <a:t>‌أ</a:t>
            </a:r>
            <a:r>
              <a:rPr lang="en-US" b="1" u="sng" dirty="0"/>
              <a:t>-  </a:t>
            </a:r>
            <a:r>
              <a:rPr lang="ar-SA" b="1" u="sng" dirty="0"/>
              <a:t>مخاطر يتحملها مكتب التدقيق، وأهمها</a:t>
            </a:r>
            <a:r>
              <a:rPr lang="en-US" b="1" u="sng" dirty="0"/>
              <a:t>:</a:t>
            </a:r>
            <a:endParaRPr lang="en-US" dirty="0"/>
          </a:p>
          <a:p>
            <a:pPr lvl="0" algn="r" rtl="1"/>
            <a:r>
              <a:rPr lang="ar-SA" b="1" dirty="0"/>
              <a:t>فَقْدان أو تدني سمعة المكتب لدى عملائه</a:t>
            </a:r>
            <a:r>
              <a:rPr lang="en-US" b="1" dirty="0"/>
              <a:t>.</a:t>
            </a:r>
            <a:endParaRPr lang="en-US" dirty="0"/>
          </a:p>
          <a:p>
            <a:pPr lvl="0" algn="r" rtl="1"/>
            <a:r>
              <a:rPr lang="en-US" b="1" dirty="0"/>
              <a:t> </a:t>
            </a:r>
            <a:r>
              <a:rPr lang="ar-SA" b="1" dirty="0"/>
              <a:t>خسارة في النصيب السوقي للمكتب</a:t>
            </a:r>
            <a:r>
              <a:rPr lang="en-US" b="1" dirty="0"/>
              <a:t>.</a:t>
            </a:r>
            <a:endParaRPr lang="en-US" dirty="0"/>
          </a:p>
          <a:p>
            <a:pPr lvl="0" algn="r" rtl="1"/>
            <a:r>
              <a:rPr lang="ar-SA" b="1" dirty="0"/>
              <a:t>التكاليف الناجمة عن إقامة العملاء دعاوى قضائية ومطالبتهم بتعويضات وهو ما يدعى بالمسؤولية القانونية تجاه الغير</a:t>
            </a:r>
            <a:r>
              <a:rPr lang="en-US" b="1" dirty="0"/>
              <a:t>.</a:t>
            </a:r>
            <a:endParaRPr lang="en-US" dirty="0"/>
          </a:p>
          <a:p>
            <a:pPr lvl="0" algn="r" rtl="1"/>
            <a:r>
              <a:rPr lang="en-US" b="1" dirty="0"/>
              <a:t> </a:t>
            </a:r>
            <a:r>
              <a:rPr lang="ar-SA" b="1" dirty="0"/>
              <a:t>إهدار موارد مالية وبشرية في محاولة تدارك القصور وتصحيح الانحرافات وهو ما يعرف بتكاليف الفشل الداخلي وتكاليف الفشل الخارجي</a:t>
            </a:r>
            <a:r>
              <a:rPr lang="en-US" b="1" dirty="0"/>
              <a:t>.</a:t>
            </a:r>
            <a:endParaRPr lang="en-US" dirty="0"/>
          </a:p>
          <a:p>
            <a:pPr lvl="0" algn="r" rtl="1"/>
            <a:r>
              <a:rPr lang="ar-SA" b="1" dirty="0"/>
              <a:t>زيادة التهديد بالتدخل الحكومي في تنظيم مهنة المراجعة</a:t>
            </a:r>
            <a:r>
              <a:rPr lang="en-US" b="1" dirty="0"/>
              <a:t>.</a:t>
            </a:r>
            <a:endParaRPr lang="en-US" dirty="0"/>
          </a:p>
          <a:p>
            <a:pPr algn="r" rtl="1"/>
            <a:r>
              <a:rPr lang="ar-SA" b="1" u="sng" dirty="0"/>
              <a:t>‌ب</a:t>
            </a:r>
            <a:r>
              <a:rPr lang="en-US" b="1" u="sng" dirty="0"/>
              <a:t>-  </a:t>
            </a:r>
            <a:r>
              <a:rPr lang="ar-SA" b="1" u="sng" dirty="0"/>
              <a:t>مخاطر يتحملها المجتمع </a:t>
            </a:r>
            <a:endParaRPr lang="en-US" dirty="0"/>
          </a:p>
          <a:p>
            <a:pPr algn="r"/>
            <a:r>
              <a:rPr lang="ar-SA" b="1" dirty="0"/>
              <a:t>هي الخسائر التي يتعرض لها العملاء نتيجة اتخاذهم لقرارات اعتماداً على تقارير المدقق ذو الجودة المتدنية </a:t>
            </a:r>
            <a:endParaRPr lang="ar-IQ" dirty="0"/>
          </a:p>
        </p:txBody>
      </p:sp>
    </p:spTree>
    <p:extLst>
      <p:ext uri="{BB962C8B-B14F-4D97-AF65-F5344CB8AC3E}">
        <p14:creationId xmlns:p14="http://schemas.microsoft.com/office/powerpoint/2010/main" val="27730288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6172200" cy="6034617"/>
          </a:xfrm>
        </p:spPr>
        <p:txBody>
          <a:bodyPr>
            <a:normAutofit fontScale="47500" lnSpcReduction="20000"/>
          </a:bodyPr>
          <a:lstStyle/>
          <a:p>
            <a:pPr algn="r" rtl="1"/>
            <a:r>
              <a:rPr lang="ar-SA" b="1" dirty="0"/>
              <a:t>(حالة تطبيقية عن مدى تطبيق رقابة الجودة في العراق) </a:t>
            </a:r>
            <a:endParaRPr lang="en-US" dirty="0"/>
          </a:p>
          <a:p>
            <a:pPr lvl="0" algn="r" rtl="1"/>
            <a:r>
              <a:rPr lang="ar-SA" b="1" u="sng" dirty="0"/>
              <a:t>مجلس مهنة مراقبة وتدقيق الحسابات </a:t>
            </a:r>
            <a:r>
              <a:rPr lang="ar-SA" b="1" dirty="0"/>
              <a:t>:</a:t>
            </a:r>
            <a:endParaRPr lang="en-US" dirty="0"/>
          </a:p>
          <a:p>
            <a:pPr algn="r" rtl="1"/>
            <a:r>
              <a:rPr lang="ar-SA" b="1" dirty="0"/>
              <a:t>أ- يقوم المجلس بأختيار عينة من التقارير المالية المدققة من قبل مكاتب مراقبي الحسابات المنتمين الى نقابة المحاسبين والذين لديهم مكاتب رسمية وتستلمها منهم </a:t>
            </a:r>
            <a:endParaRPr lang="en-US" dirty="0"/>
          </a:p>
          <a:p>
            <a:pPr algn="r" rtl="1"/>
            <a:r>
              <a:rPr lang="ar-SA" b="1" dirty="0"/>
              <a:t>ب - يتم توزيع هذه التقارير على محاسبين قانونيين يعملون في ديوان الرقابة المالية ممن لديهم الخدمة والخبرة العلمية والعملية لدراسة تلك التقارير المالية وابداء الرأي الفني بما ورد فيها </a:t>
            </a:r>
            <a:endParaRPr lang="en-US" dirty="0"/>
          </a:p>
          <a:p>
            <a:pPr algn="r" rtl="1"/>
            <a:r>
              <a:rPr lang="ar-SA" b="1" dirty="0"/>
              <a:t>جـ - يتم مناقشتها لاحقا بما ثبت بشأنها من ملاحظات في اجتماعات مجلس المهنة </a:t>
            </a:r>
            <a:endParaRPr lang="en-US" dirty="0"/>
          </a:p>
          <a:p>
            <a:pPr algn="r" rtl="1"/>
            <a:r>
              <a:rPr lang="ar-SA" b="1" dirty="0"/>
              <a:t>د - هناك لجنة متابعة تشكلت حديثاً من قبل مجلس المهنة بالتنسيق مع نقابة المحاسبين والمدققين  في العراق مسؤوليتها الاشراف الميداني على اعمال مراقبي الحسابات في مكاتبهم اذ تقوم بفحص كل ما يتعلق بما يعده مراقب الحسابات في مكتبه </a:t>
            </a:r>
            <a:endParaRPr lang="en-US" dirty="0"/>
          </a:p>
          <a:p>
            <a:pPr algn="r" rtl="1"/>
            <a:r>
              <a:rPr lang="ar-SA" b="1" dirty="0"/>
              <a:t>ه - لهيئة الاوراق المالية دور مهم في دراسة التقارير المالية التي دققت من قبل مكاتب مراقبي الحسابات على الشركات وتكتب الملاحظات المهمة والجوهرية وترفعها الى مجلس مهنة مراقبة وتدقيق الحسابات </a:t>
            </a:r>
            <a:endParaRPr lang="en-US" dirty="0"/>
          </a:p>
          <a:p>
            <a:pPr algn="r" rtl="1"/>
            <a:r>
              <a:rPr lang="ar-SA" b="1" dirty="0"/>
              <a:t>و - ان الصلاحيات التي منحت للمجلس بموجب النظام رقم (3) لسنة 1999 تشير الى الدور الكبير الذي يؤديه المجلس في التنظيم والاشراف على مهنة مراقبة وتدقيق الحسابات.</a:t>
            </a:r>
            <a:endParaRPr lang="en-US" dirty="0"/>
          </a:p>
          <a:p>
            <a:pPr lvl="0" algn="r" rtl="1"/>
            <a:r>
              <a:rPr lang="ar-SA" b="1" u="sng" dirty="0"/>
              <a:t>تجربة ديوان الرقابة المالية الاتحادي في رقابة الجودة وفقاً لمعايير الانتوساي</a:t>
            </a:r>
            <a:r>
              <a:rPr lang="ar-SA" b="1" dirty="0"/>
              <a:t>  </a:t>
            </a:r>
            <a:endParaRPr lang="en-US" dirty="0"/>
          </a:p>
          <a:p>
            <a:pPr algn="r"/>
            <a:r>
              <a:rPr lang="ar-SA" b="1" dirty="0"/>
              <a:t>يمكن إستعراض تجربة ديوان الرقابة المالية في جمهورية العراق،بتطبيق المعيار الدولي للأجهزة العليا للرقابة والمحاسبة (40)  رقابة الجودة للأجهزة العليا للرقابة والمحاسبة والصادر عن المنظمة الدولية للأجهزة العليا للرقابة المالية والمحاسبة (الإنتوساي </a:t>
            </a:r>
            <a:r>
              <a:rPr lang="en-US" b="1" dirty="0"/>
              <a:t>ISSAI</a:t>
            </a:r>
            <a:r>
              <a:rPr lang="ar-SA" b="1" dirty="0"/>
              <a:t>)  في مجال رقابة الجودة ومدى توافر العناصر المطبقة في ديوان الرقابة المالية ، المتمثلة في :</a:t>
            </a:r>
            <a:endParaRPr lang="ar-IQ" dirty="0"/>
          </a:p>
        </p:txBody>
      </p:sp>
    </p:spTree>
    <p:extLst>
      <p:ext uri="{BB962C8B-B14F-4D97-AF65-F5344CB8AC3E}">
        <p14:creationId xmlns:p14="http://schemas.microsoft.com/office/powerpoint/2010/main" val="2773028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6172200" cy="8001000"/>
          </a:xfrm>
        </p:spPr>
        <p:txBody>
          <a:bodyPr>
            <a:noAutofit/>
          </a:bodyPr>
          <a:lstStyle/>
          <a:p>
            <a:pPr algn="r" rtl="1"/>
            <a:r>
              <a:rPr lang="ar-SA" sz="1300" b="1" dirty="0"/>
              <a:t>ا. إجراءات التوظيف والترقية والتطوير .</a:t>
            </a:r>
            <a:endParaRPr lang="en-US" sz="1300" dirty="0"/>
          </a:p>
          <a:p>
            <a:pPr algn="r" rtl="1"/>
            <a:r>
              <a:rPr lang="ar-SA" sz="1300" b="1" dirty="0"/>
              <a:t> ب. إجراءات التخطيط للعمل الرقابي .</a:t>
            </a:r>
            <a:endParaRPr lang="en-US" sz="1300" dirty="0"/>
          </a:p>
          <a:p>
            <a:pPr algn="r" rtl="1"/>
            <a:r>
              <a:rPr lang="ar-SA" sz="1300" b="1" dirty="0"/>
              <a:t>ج. إجراءات الإشراف على العمل الرقابي .</a:t>
            </a:r>
            <a:endParaRPr lang="en-US" sz="1300" dirty="0"/>
          </a:p>
          <a:p>
            <a:pPr algn="r" rtl="1"/>
            <a:r>
              <a:rPr lang="ar-SA" sz="1300" b="1" dirty="0"/>
              <a:t>د . رقابة جودة التقارير المالية.</a:t>
            </a:r>
            <a:endParaRPr lang="en-US" sz="1300" dirty="0"/>
          </a:p>
          <a:p>
            <a:pPr algn="r" rtl="1"/>
            <a:r>
              <a:rPr lang="ar-SA" sz="1300" b="1" u="sng" dirty="0"/>
              <a:t>أ- إجراءات التوظيف والترقية والتطوير: </a:t>
            </a:r>
            <a:endParaRPr lang="en-US" sz="1300" dirty="0"/>
          </a:p>
          <a:p>
            <a:pPr algn="r" rtl="1"/>
            <a:r>
              <a:rPr lang="ar-SA" sz="1300" b="1" dirty="0"/>
              <a:t>يعتمد الديوان في التوظيف على تقدير الحاجة الفعلية سواء أكانت رقابية أم إدارية أم متخصصة ذات علاقة مباشرة بعمل الديوان، ويسترشد التوظيف بدليل التوصيف الوظيفي لكل وظيفة  (مدير عام، معاون مدير عام، خبير، رئيس هيئة أقدم، رئيس هيئة، معاون رئيس هيئة، رقيب مالي أقدم ...الخ) .</a:t>
            </a:r>
            <a:endParaRPr lang="en-US" sz="1300" dirty="0"/>
          </a:p>
          <a:p>
            <a:pPr algn="r" rtl="1"/>
            <a:r>
              <a:rPr lang="ar-SA" sz="1300" b="1" u="sng" dirty="0"/>
              <a:t>ب. إجراءات التخطيط للعمل الرقابي: </a:t>
            </a:r>
            <a:endParaRPr lang="en-US" sz="1300" dirty="0"/>
          </a:p>
          <a:p>
            <a:pPr algn="r" rtl="1"/>
            <a:r>
              <a:rPr lang="ar-SA" sz="1300" b="1" dirty="0"/>
              <a:t>ينفذ الديوان أعماله على وفق خطة عمل رقابي تعد مسبقا قبل بدء السنة المالية الجديدة، ويتم إعداد الخطط على وفق سياق منطقي متسلسل .</a:t>
            </a:r>
            <a:endParaRPr lang="en-US" sz="1300" dirty="0"/>
          </a:p>
          <a:p>
            <a:pPr algn="r" rtl="1"/>
            <a:r>
              <a:rPr lang="ar-SA" sz="1300" b="1" u="sng" dirty="0"/>
              <a:t>ج. إجراءات الإشراف على العمل الرقابي </a:t>
            </a:r>
            <a:endParaRPr lang="en-US" sz="1300" dirty="0"/>
          </a:p>
          <a:p>
            <a:pPr algn="r" rtl="1"/>
            <a:r>
              <a:rPr lang="en-US" sz="1300" b="1" dirty="0"/>
              <a:t> </a:t>
            </a:r>
            <a:r>
              <a:rPr lang="ar-SA" sz="1300" b="1" dirty="0"/>
              <a:t>يتم الإشراف على أعمال هيئة الرقابة المالية على مستويين:</a:t>
            </a:r>
            <a:endParaRPr lang="en-US" sz="1300" dirty="0"/>
          </a:p>
          <a:p>
            <a:pPr algn="r" rtl="1"/>
            <a:r>
              <a:rPr lang="ar-SA" sz="1300" b="1" dirty="0"/>
              <a:t> المستوى الأول// إشراف وتوجيه رئيس هيئة الرقابة المالية بشكل مستمر ميدانيا، ويتضمن متابعة تنفيذ فقرات التدقيق، وتوجيه الإستفسارات المطلوبة، وفحص أوراق عمل أعضاء الهيئة، ومتابعة تنظيم الملف الجاري، وفحص أدلة الإثبات المطلوبة</a:t>
            </a:r>
            <a:r>
              <a:rPr lang="en-US" sz="1300" b="1" dirty="0"/>
              <a:t>.</a:t>
            </a:r>
            <a:r>
              <a:rPr lang="en-US" sz="1300" b="1" u="sng" dirty="0"/>
              <a:t> </a:t>
            </a:r>
            <a:endParaRPr lang="en-US" sz="1300" dirty="0"/>
          </a:p>
          <a:p>
            <a:pPr algn="r" rtl="1"/>
            <a:r>
              <a:rPr lang="ar-SA" sz="1300" b="1" dirty="0"/>
              <a:t>المستوى الثاني // ويتم الإشراف من قبل معاون المدير العام وخبير دائرة التدقيق ومدير عام دائرة التدقيق، على وفق تقدم العمل من خلل متابعة تنفيذ فقرات التدقيق المثبتة في برنامج التدقيق، والتحليل المالي (الفحص الأنتقادي) للبيانات المالية، والمتابعة الميدانية.</a:t>
            </a:r>
            <a:endParaRPr lang="en-US" sz="1300" dirty="0"/>
          </a:p>
          <a:p>
            <a:pPr algn="r" rtl="1"/>
            <a:r>
              <a:rPr lang="ar-SA" sz="1300" b="1" dirty="0"/>
              <a:t>د. </a:t>
            </a:r>
            <a:r>
              <a:rPr lang="ar-SA" sz="1300" b="1" u="sng" dirty="0"/>
              <a:t>رقابة جودة التقارير المالية</a:t>
            </a:r>
            <a:endParaRPr lang="en-US" sz="1300" dirty="0"/>
          </a:p>
          <a:p>
            <a:pPr algn="r" rtl="1"/>
            <a:r>
              <a:rPr lang="en-US" sz="1300" b="1" dirty="0"/>
              <a:t>: </a:t>
            </a:r>
            <a:r>
              <a:rPr lang="ar-SA" sz="1300" b="1" dirty="0"/>
              <a:t>لحرص ديوان الرقابة المالية على رفع مستوى جودة التقارير الرقابية الصادرة من الديوان وتوفير متطلبات النهوض بتلك التقارير، فقد تم إصدار تعليمات رقم (3 ) لسنة   2009 والخاصة بالرقابة وجودة التقارير الرقابية،حيث يقوم فريق رقابة الجودة بإصدار تقرير فصلي عن نتائج فحص جودة التقارير ويعرض على رئيس ديوان الرقابة والذي يقوم بدوره بتحويله إلى مجلس الرقابة لأطلاع أعضاء المجلس .</a:t>
            </a:r>
            <a:endParaRPr lang="en-US" sz="1300" dirty="0"/>
          </a:p>
          <a:p>
            <a:pPr lvl="0" algn="r" rtl="1"/>
            <a:r>
              <a:rPr lang="ar-SA" sz="1300" b="1" u="sng" dirty="0"/>
              <a:t>مراجعة النظير لتدقيق الاداء لديوان الرقابة المالية الاتحادي:</a:t>
            </a:r>
            <a:r>
              <a:rPr lang="ar-SA" sz="1300" b="1" dirty="0"/>
              <a:t> </a:t>
            </a:r>
            <a:endParaRPr lang="en-US" sz="1300" dirty="0"/>
          </a:p>
          <a:p>
            <a:pPr algn="r" rtl="1"/>
            <a:r>
              <a:rPr lang="ar-SA" sz="1300" b="1" dirty="0"/>
              <a:t>راجعت محكمة التدقیق الهولندیة في النصف الأول من عام ٢٠١٣ عملیة تدقیق الاداء لدیوان الرقابة المالیة الاتحادي وتمثل الاستنتاج الرئيسي بالاتي (ان عملیة تدقیق الأداء لدیوان الرقابة المالیة الاتحادي تستوفي معظم المعاییر الدولیة لأجهزة الرقابة العلیا) حيث لاحظ فریق مراجعة النظیر وجود عدد من نقاط القوة في منهج تدقیق الأداء الحالي الخاص بديوان الرقابة المالية الاتحادي ومن اهمها ما يلي</a:t>
            </a:r>
            <a:r>
              <a:rPr lang="en-US" sz="1300" b="1" dirty="0"/>
              <a:t>:</a:t>
            </a:r>
            <a:endParaRPr lang="en-US" sz="1300" dirty="0"/>
          </a:p>
          <a:p>
            <a:pPr lvl="0" algn="r" rtl="1"/>
            <a:r>
              <a:rPr lang="ar-SA" sz="1300" b="1" dirty="0"/>
              <a:t>تضمن المعلومات المصنفة في الملفات الدائمة لدیوان الرقابة المالیة الاتحادي والتي تتضمن مهام الاداء(بالاستناد على مؤشرات ) معرفة واسعة طويلة الامد بالمنظمات الفردية.</a:t>
            </a:r>
            <a:endParaRPr lang="en-US" sz="1300" dirty="0"/>
          </a:p>
          <a:p>
            <a:pPr lvl="0" algn="r" rtl="1"/>
            <a:r>
              <a:rPr lang="ar-SA" sz="1300" b="1" dirty="0"/>
              <a:t>تسمح الطریقة الحالیة لتخطیط تدقیق الأداء والموارد المالیة المتاحة بتغطیة تدقیق كاملة لأداء المنظمات الفردیة في دورة سنویة (3-5).</a:t>
            </a:r>
            <a:endParaRPr lang="en-US" sz="1300" dirty="0"/>
          </a:p>
          <a:p>
            <a:pPr lvl="0" algn="r" rtl="1"/>
            <a:r>
              <a:rPr lang="ar-SA" sz="1300" b="1" dirty="0"/>
              <a:t>تبين تقارير التدقيق ان عملية تدقيق تؤدي الى نواتج وثيقة الصلة تتعلق بتنفيذ المنظمات الفردية للمهام.</a:t>
            </a:r>
            <a:endParaRPr lang="en-US" sz="1300" dirty="0"/>
          </a:p>
          <a:p>
            <a:pPr lvl="0" algn="r" rtl="1"/>
            <a:r>
              <a:rPr lang="ar-SA" sz="1300" b="1" dirty="0"/>
              <a:t>توجد هناك اتصالات مباشرة ومتكررة بين المدققين والجهات الخاضعة للرقابة حيث ان معظم عمل التدقيق ينجز موقعياً.</a:t>
            </a:r>
            <a:endParaRPr lang="en-US" sz="1300" dirty="0"/>
          </a:p>
          <a:p>
            <a:pPr lvl="0" algn="r" rtl="1"/>
            <a:r>
              <a:rPr lang="ar-SA" sz="1300" b="1" dirty="0"/>
              <a:t>يمنح الكثير من الاهتمام لمصداقية المعلومات وصلاحيتها ...الخ في تقارير التدقيق اضافة الى جودتها الفنية ليس من قبل المدققين فحسب ولكن من قبل زملاء رقابة الجودة والتأكيد ايضاً.</a:t>
            </a:r>
            <a:endParaRPr lang="en-US" sz="1300" dirty="0"/>
          </a:p>
          <a:p>
            <a:pPr algn="r"/>
            <a:endParaRPr lang="ar-IQ" sz="1300" dirty="0"/>
          </a:p>
        </p:txBody>
      </p:sp>
    </p:spTree>
    <p:extLst>
      <p:ext uri="{BB962C8B-B14F-4D97-AF65-F5344CB8AC3E}">
        <p14:creationId xmlns:p14="http://schemas.microsoft.com/office/powerpoint/2010/main" val="27730288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2720" y="1066800"/>
            <a:ext cx="6248400" cy="6186309"/>
          </a:xfrm>
          <a:prstGeom prst="rect">
            <a:avLst/>
          </a:prstGeom>
          <a:noFill/>
        </p:spPr>
        <p:txBody>
          <a:bodyPr wrap="square" rtlCol="1">
            <a:spAutoFit/>
          </a:bodyPr>
          <a:lstStyle/>
          <a:p>
            <a:pPr algn="r"/>
            <a:r>
              <a:rPr lang="ar-IQ" dirty="0"/>
              <a:t>المقدمة</a:t>
            </a:r>
          </a:p>
          <a:p>
            <a:pPr algn="r"/>
            <a:r>
              <a:rPr lang="ar-IQ" dirty="0"/>
              <a:t>برزت الحاجة إلى وجود إجراءات لضمان جودة أعمال التدقيق بسبب :-</a:t>
            </a:r>
          </a:p>
          <a:p>
            <a:pPr algn="r"/>
            <a:r>
              <a:rPr lang="ar-IQ" dirty="0"/>
              <a:t>1- مستخدمي القوائم المالية زاد اعتمادهم على البيانات المالية المدققة كمصدر للمعلومات الملائمة لاتخاذ القرارات</a:t>
            </a:r>
          </a:p>
          <a:p>
            <a:pPr algn="r"/>
            <a:r>
              <a:rPr lang="ar-IQ" dirty="0"/>
              <a:t>2- ازدادت مسؤولية مراجع الحسابات أمام الغير</a:t>
            </a:r>
          </a:p>
          <a:p>
            <a:pPr algn="r"/>
            <a:r>
              <a:rPr lang="ar-IQ" dirty="0"/>
              <a:t>3- خدمة تدقيق الحسابات ،مستندة اصلا على الثقة المتبادلة بين (عضو المهنة ) </a:t>
            </a:r>
          </a:p>
          <a:p>
            <a:pPr algn="r"/>
            <a:r>
              <a:rPr lang="ar-IQ" dirty="0"/>
              <a:t>( والأطراف ذات العلاقة )</a:t>
            </a:r>
          </a:p>
          <a:p>
            <a:pPr algn="r"/>
            <a:r>
              <a:rPr lang="ar-IQ" dirty="0"/>
              <a:t>تتضح اهمية إجراءات ضمان جودة أعمال التدقيق بانها تؤدي :-</a:t>
            </a:r>
          </a:p>
          <a:p>
            <a:pPr algn="r"/>
            <a:r>
              <a:rPr lang="ar-IQ" dirty="0"/>
              <a:t>1- توفير القناعة المعقولة (لمدقق الحسابات ) و( للأطراف المعنية ) </a:t>
            </a:r>
          </a:p>
          <a:p>
            <a:pPr algn="r"/>
            <a:r>
              <a:rPr lang="ar-IQ" dirty="0"/>
              <a:t>بأنَّ أعمال التدقيق قد نفذت بدرجة عالية من الكفاءة والسرعة والاقتصاد</a:t>
            </a:r>
          </a:p>
          <a:p>
            <a:pPr algn="r"/>
            <a:r>
              <a:rPr lang="ar-IQ" dirty="0"/>
              <a:t> 2- تخدم الأهداف العامة للمجتمع </a:t>
            </a:r>
          </a:p>
          <a:p>
            <a:pPr algn="r"/>
            <a:r>
              <a:rPr lang="ar-IQ" dirty="0"/>
              <a:t>3- توفر مزيداً من الثقة والمصداقية والاعتماد على عمل المدقق.</a:t>
            </a:r>
          </a:p>
          <a:p>
            <a:pPr algn="r"/>
            <a:r>
              <a:rPr lang="ar-IQ" dirty="0"/>
              <a:t>4- التأكد من فاعلية ودقة العمل الذي تقوم به أي جهة مهنية تتولى أعمال التدقيق.</a:t>
            </a:r>
          </a:p>
          <a:p>
            <a:pPr algn="r"/>
            <a:r>
              <a:rPr lang="ar-IQ" dirty="0"/>
              <a:t>5- أنَّ مفهوم جودة التدقيق من المفاهيم الحديثة نسبياً، و لابد من التركيز عليه كأحد المفاهيم المعاصرة في التدقيق، </a:t>
            </a:r>
          </a:p>
          <a:p>
            <a:pPr algn="r"/>
            <a:r>
              <a:rPr lang="ar-IQ" dirty="0"/>
              <a:t>6- أنَّ عدم تطبيق مفهوم الجودة الشاملة على أعمال التدقيق يترتب عليه نتائج خطيرة ومضللة للمستفيدين من تقارير التدقيق وبالأخص (متخذي القرارات وراسمي السياسات وكذلك المستثمرين) </a:t>
            </a:r>
          </a:p>
          <a:p>
            <a:pPr algn="r"/>
            <a:r>
              <a:rPr lang="ar-IQ" dirty="0"/>
              <a:t>وقد تحملت كبرى مكاتب التدقيق الأمريكية اللوم أما بسبب </a:t>
            </a:r>
          </a:p>
          <a:p>
            <a:pPr algn="r"/>
            <a:r>
              <a:rPr lang="ar-IQ" dirty="0"/>
              <a:t>- المشاركة في عمليات الغش وارتكاب الأخطاء </a:t>
            </a:r>
          </a:p>
          <a:p>
            <a:pPr algn="r"/>
            <a:r>
              <a:rPr lang="ar-IQ" dirty="0"/>
              <a:t>أو لتقصيرها في الكشف عنها </a:t>
            </a:r>
          </a:p>
          <a:p>
            <a:pPr algn="r" rtl="1"/>
            <a:endParaRPr lang="ar-IQ" dirty="0"/>
          </a:p>
        </p:txBody>
      </p:sp>
    </p:spTree>
    <p:extLst>
      <p:ext uri="{BB962C8B-B14F-4D97-AF65-F5344CB8AC3E}">
        <p14:creationId xmlns:p14="http://schemas.microsoft.com/office/powerpoint/2010/main" val="4220797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bwMode="blackGray">
          <a:xfrm>
            <a:off x="228600" y="851943"/>
            <a:ext cx="6248400" cy="6615657"/>
          </a:xfrm>
          <a:prstGeom prst="rect">
            <a:avLst/>
          </a:prstGeom>
        </p:spPr>
        <p:txBody>
          <a:bodyPr wrap="square">
            <a:spAutoFit/>
          </a:bodyPr>
          <a:lstStyle/>
          <a:p>
            <a:pPr algn="just" rtl="1">
              <a:spcAft>
                <a:spcPts val="0"/>
              </a:spcAft>
            </a:pPr>
            <a:r>
              <a:rPr lang="ar-SA" b="1" dirty="0">
                <a:solidFill>
                  <a:srgbClr val="0D0D0D"/>
                </a:solidFill>
                <a:latin typeface="Times New Roman"/>
                <a:ea typeface="Times New Roman"/>
                <a:cs typeface="Traditional Arabic"/>
              </a:rPr>
              <a:t>وظهرت تساؤلات عن مدى فاعلية المعايير المحاسبية والإجراءات المطبقة في تلك الشركات وعلاقة ذلك بالمدقق الخارجي حيث انصبت اهتمامات كبيرة بطريقة عمل وأداء المدقق الخارجي ومدى مسؤوليته عن انهيار الشركات.</a:t>
            </a:r>
            <a:endParaRPr lang="en-US" sz="1100" dirty="0">
              <a:latin typeface="Times New Roman"/>
              <a:ea typeface="Times New Roman"/>
            </a:endParaRPr>
          </a:p>
          <a:p>
            <a:pPr algn="just" rtl="1">
              <a:spcAft>
                <a:spcPts val="0"/>
              </a:spcAft>
            </a:pPr>
            <a:r>
              <a:rPr lang="ar-IQ" dirty="0"/>
              <a:t>مفهوم رقابة الجودة:</a:t>
            </a:r>
            <a:endParaRPr lang="en-US" dirty="0"/>
          </a:p>
          <a:p>
            <a:pPr algn="just" rtl="1">
              <a:lnSpc>
                <a:spcPct val="115000"/>
              </a:lnSpc>
              <a:spcAft>
                <a:spcPts val="0"/>
              </a:spcAft>
            </a:pPr>
            <a:r>
              <a:rPr lang="ar-SA" b="1" dirty="0">
                <a:solidFill>
                  <a:srgbClr val="0D0D0D"/>
                </a:solidFill>
                <a:ea typeface="Times New Roman"/>
                <a:cs typeface="Traditional Arabic"/>
              </a:rPr>
              <a:t>ظهر في مجال التدقيق العديد من المصطلحات التي تستخدم لوصف جودة عملية التدقيق، منها </a:t>
            </a:r>
            <a:endParaRPr lang="en-US" sz="1050" dirty="0">
              <a:ea typeface="Times New Roman"/>
              <a:cs typeface="Arial"/>
            </a:endParaRPr>
          </a:p>
          <a:p>
            <a:pPr algn="just" rtl="1">
              <a:lnSpc>
                <a:spcPct val="115000"/>
              </a:lnSpc>
              <a:spcAft>
                <a:spcPts val="0"/>
              </a:spcAft>
            </a:pPr>
            <a:r>
              <a:rPr lang="ar-SA" b="1" dirty="0">
                <a:solidFill>
                  <a:srgbClr val="0D0D0D"/>
                </a:solidFill>
                <a:ea typeface="Times New Roman"/>
                <a:cs typeface="Traditional Arabic"/>
              </a:rPr>
              <a:t>1- جودة التدقيق، </a:t>
            </a:r>
            <a:endParaRPr lang="en-US" sz="1050" dirty="0">
              <a:ea typeface="Times New Roman"/>
              <a:cs typeface="Arial"/>
            </a:endParaRPr>
          </a:p>
          <a:p>
            <a:pPr algn="just" rtl="1">
              <a:lnSpc>
                <a:spcPct val="115000"/>
              </a:lnSpc>
              <a:spcAft>
                <a:spcPts val="0"/>
              </a:spcAft>
            </a:pPr>
            <a:r>
              <a:rPr lang="ar-SA" b="1" dirty="0">
                <a:solidFill>
                  <a:srgbClr val="0D0D0D"/>
                </a:solidFill>
                <a:ea typeface="Times New Roman"/>
                <a:cs typeface="Traditional Arabic"/>
              </a:rPr>
              <a:t>2- رقابة الجودة، </a:t>
            </a:r>
            <a:endParaRPr lang="en-US" sz="1050" dirty="0">
              <a:ea typeface="Times New Roman"/>
              <a:cs typeface="Arial"/>
            </a:endParaRPr>
          </a:p>
          <a:p>
            <a:pPr algn="just" rtl="1">
              <a:lnSpc>
                <a:spcPct val="115000"/>
              </a:lnSpc>
              <a:spcAft>
                <a:spcPts val="0"/>
              </a:spcAft>
            </a:pPr>
            <a:r>
              <a:rPr lang="ar-SA" b="1" dirty="0">
                <a:solidFill>
                  <a:srgbClr val="0D0D0D"/>
                </a:solidFill>
                <a:ea typeface="Times New Roman"/>
                <a:cs typeface="Traditional Arabic"/>
              </a:rPr>
              <a:t>3- تأكيد (ضمان) الجودة، </a:t>
            </a:r>
            <a:endParaRPr lang="en-US" sz="1050" dirty="0">
              <a:ea typeface="Times New Roman"/>
              <a:cs typeface="Arial"/>
            </a:endParaRPr>
          </a:p>
          <a:p>
            <a:pPr algn="just" rtl="1">
              <a:lnSpc>
                <a:spcPct val="115000"/>
              </a:lnSpc>
              <a:spcAft>
                <a:spcPts val="0"/>
              </a:spcAft>
            </a:pPr>
            <a:r>
              <a:rPr lang="ar-SA" b="1" dirty="0">
                <a:solidFill>
                  <a:srgbClr val="0D0D0D"/>
                </a:solidFill>
                <a:ea typeface="Times New Roman"/>
                <a:cs typeface="Traditional Arabic"/>
              </a:rPr>
              <a:t>ولكل من هذه المصطلحات تفسير خاص،</a:t>
            </a:r>
            <a:r>
              <a:rPr lang="ar-SA" b="1" u="sng" dirty="0">
                <a:solidFill>
                  <a:srgbClr val="0D0D0D"/>
                </a:solidFill>
                <a:ea typeface="Times New Roman"/>
                <a:cs typeface="Traditional Arabic"/>
              </a:rPr>
              <a:t> </a:t>
            </a:r>
            <a:r>
              <a:rPr lang="ar-SA" b="1" dirty="0">
                <a:solidFill>
                  <a:srgbClr val="0D0D0D"/>
                </a:solidFill>
                <a:ea typeface="Times New Roman"/>
                <a:cs typeface="Traditional Arabic"/>
              </a:rPr>
              <a:t>وقد </a:t>
            </a:r>
            <a:r>
              <a:rPr lang="ar-SA" dirty="0"/>
              <a:t>خلصت جمعية المحاسبين </a:t>
            </a:r>
            <a:r>
              <a:rPr lang="ar-SA" b="1" dirty="0">
                <a:solidFill>
                  <a:srgbClr val="0D0D0D"/>
                </a:solidFill>
                <a:ea typeface="Times New Roman"/>
                <a:cs typeface="Traditional Arabic"/>
              </a:rPr>
              <a:t>الى الاتي :-</a:t>
            </a:r>
            <a:endParaRPr lang="en-US" sz="1050" dirty="0">
              <a:ea typeface="Times New Roman"/>
              <a:cs typeface="Arial"/>
            </a:endParaRPr>
          </a:p>
          <a:p>
            <a:pPr algn="just" rtl="1">
              <a:lnSpc>
                <a:spcPct val="115000"/>
              </a:lnSpc>
              <a:spcAft>
                <a:spcPts val="0"/>
              </a:spcAft>
            </a:pPr>
            <a:r>
              <a:rPr lang="ar-SA" b="1" dirty="0">
                <a:solidFill>
                  <a:srgbClr val="0D0D0D"/>
                </a:solidFill>
                <a:ea typeface="Times New Roman"/>
                <a:cs typeface="Traditional Arabic"/>
              </a:rPr>
              <a:t>تأكيد الجودة // الفحص الداخلي على جـــودة التدقيق التي يــــقوم بها المكتب نفسه، </a:t>
            </a:r>
            <a:endParaRPr lang="en-US" sz="1050" dirty="0">
              <a:ea typeface="Times New Roman"/>
              <a:cs typeface="Arial"/>
            </a:endParaRPr>
          </a:p>
          <a:p>
            <a:pPr algn="just" rtl="1">
              <a:lnSpc>
                <a:spcPct val="115000"/>
              </a:lnSpc>
              <a:spcAft>
                <a:spcPts val="0"/>
              </a:spcAft>
            </a:pPr>
            <a:r>
              <a:rPr lang="ar-SA" b="1" dirty="0">
                <a:solidFill>
                  <a:srgbClr val="0D0D0D"/>
                </a:solidFill>
                <a:ea typeface="Times New Roman"/>
                <a:cs typeface="Traditional Arabic"/>
              </a:rPr>
              <a:t>رقابة الجودة// الفحص الخارجي من قبل جهة خارجية محايدة , </a:t>
            </a:r>
            <a:endParaRPr lang="en-US" sz="1050" dirty="0">
              <a:ea typeface="Times New Roman"/>
              <a:cs typeface="Arial"/>
            </a:endParaRPr>
          </a:p>
          <a:p>
            <a:pPr algn="just" rtl="1">
              <a:lnSpc>
                <a:spcPct val="115000"/>
              </a:lnSpc>
              <a:spcAft>
                <a:spcPts val="0"/>
              </a:spcAft>
            </a:pPr>
            <a:r>
              <a:rPr lang="ar-SA" b="1" dirty="0">
                <a:solidFill>
                  <a:srgbClr val="0D0D0D"/>
                </a:solidFill>
                <a:ea typeface="Times New Roman"/>
                <a:cs typeface="Traditional Arabic"/>
              </a:rPr>
              <a:t>جودةالتدقيق //  هو جودة كل صفات الشيء أو النظام، أو العملية يعني شامل</a:t>
            </a:r>
            <a:endParaRPr lang="en-US" sz="1050" dirty="0">
              <a:ea typeface="Times New Roman"/>
              <a:cs typeface="Arial"/>
            </a:endParaRPr>
          </a:p>
          <a:p>
            <a:pPr algn="just" rtl="1">
              <a:lnSpc>
                <a:spcPct val="115000"/>
              </a:lnSpc>
              <a:spcAft>
                <a:spcPts val="0"/>
              </a:spcAft>
            </a:pPr>
            <a:r>
              <a:rPr lang="ar-SA" b="1" dirty="0">
                <a:solidFill>
                  <a:srgbClr val="0D0D0D"/>
                </a:solidFill>
                <a:ea typeface="Times New Roman"/>
                <a:cs typeface="Traditional Arabic"/>
              </a:rPr>
              <a:t>ومن الصعب وضع مفهوم محدد لجودة التدقيق لعدة اسباب  منها  :-</a:t>
            </a:r>
            <a:endParaRPr lang="en-US" sz="1050" dirty="0">
              <a:ea typeface="Times New Roman"/>
              <a:cs typeface="Arial"/>
            </a:endParaRPr>
          </a:p>
          <a:p>
            <a:pPr algn="just" rtl="1">
              <a:lnSpc>
                <a:spcPct val="115000"/>
              </a:lnSpc>
              <a:spcAft>
                <a:spcPts val="0"/>
              </a:spcAft>
            </a:pPr>
            <a:r>
              <a:rPr lang="ar-SA" b="1" dirty="0">
                <a:solidFill>
                  <a:srgbClr val="0D0D0D"/>
                </a:solidFill>
                <a:ea typeface="Times New Roman"/>
                <a:cs typeface="Traditional Arabic"/>
              </a:rPr>
              <a:t>1- الخدمات لا يمكن إختبارها مقدما، بعكس السلع المادية </a:t>
            </a:r>
            <a:endParaRPr lang="en-US" sz="1050" dirty="0">
              <a:ea typeface="Times New Roman"/>
              <a:cs typeface="Arial"/>
            </a:endParaRPr>
          </a:p>
          <a:p>
            <a:pPr algn="just" rtl="1">
              <a:lnSpc>
                <a:spcPct val="115000"/>
              </a:lnSpc>
              <a:spcAft>
                <a:spcPts val="0"/>
              </a:spcAft>
            </a:pPr>
            <a:r>
              <a:rPr lang="ar-SA" b="1" dirty="0">
                <a:solidFill>
                  <a:srgbClr val="0D0D0D"/>
                </a:solidFill>
                <a:ea typeface="Times New Roman"/>
                <a:cs typeface="Traditional Arabic"/>
              </a:rPr>
              <a:t>2-  صعوبة قياس جودة التدقيق بعد إتمام عملية التدقيق وذلك :-</a:t>
            </a:r>
            <a:endParaRPr lang="en-US" sz="1050" dirty="0">
              <a:ea typeface="Times New Roman"/>
              <a:cs typeface="Arial"/>
            </a:endParaRPr>
          </a:p>
          <a:p>
            <a:pPr algn="just" rtl="1">
              <a:lnSpc>
                <a:spcPct val="115000"/>
              </a:lnSpc>
              <a:spcAft>
                <a:spcPts val="0"/>
              </a:spcAft>
            </a:pPr>
            <a:r>
              <a:rPr lang="ar-SA" b="1" dirty="0">
                <a:solidFill>
                  <a:srgbClr val="0D0D0D"/>
                </a:solidFill>
                <a:ea typeface="Times New Roman"/>
                <a:cs typeface="Traditional Arabic"/>
              </a:rPr>
              <a:t>أ- لعدم وجود مقاييس محددة لها </a:t>
            </a:r>
            <a:endParaRPr lang="en-US" sz="1050" dirty="0">
              <a:ea typeface="Times New Roman"/>
              <a:cs typeface="Arial"/>
            </a:endParaRPr>
          </a:p>
          <a:p>
            <a:pPr algn="just" rtl="1">
              <a:lnSpc>
                <a:spcPct val="115000"/>
              </a:lnSpc>
              <a:spcAft>
                <a:spcPts val="0"/>
              </a:spcAft>
            </a:pPr>
            <a:r>
              <a:rPr lang="ar-SA" b="1" dirty="0">
                <a:solidFill>
                  <a:srgbClr val="0D0D0D"/>
                </a:solidFill>
                <a:ea typeface="Times New Roman"/>
                <a:cs typeface="Traditional Arabic"/>
              </a:rPr>
              <a:t>ب - عدم توافر الخبرة عند المستفيدين من هذه الخدمة ، </a:t>
            </a:r>
            <a:endParaRPr lang="en-US" sz="1050" dirty="0">
              <a:ea typeface="Times New Roman"/>
              <a:cs typeface="Arial"/>
            </a:endParaRPr>
          </a:p>
          <a:p>
            <a:pPr algn="just" rtl="1">
              <a:lnSpc>
                <a:spcPct val="115000"/>
              </a:lnSpc>
              <a:spcAft>
                <a:spcPts val="0"/>
              </a:spcAft>
            </a:pPr>
            <a:r>
              <a:rPr lang="ar-SA" b="1" dirty="0">
                <a:solidFill>
                  <a:srgbClr val="0D0D0D"/>
                </a:solidFill>
                <a:ea typeface="Times New Roman"/>
                <a:cs typeface="Traditional Arabic"/>
              </a:rPr>
              <a:t>مع ذلك فإن هذه الأطراف جميعهم لديهم رغبة مشتركة، وهي بلوغ تدقيق عالي الجودة .</a:t>
            </a:r>
            <a:endParaRPr lang="en-US" sz="1050" dirty="0">
              <a:ea typeface="Times New Roman"/>
              <a:cs typeface="Arial"/>
            </a:endParaRPr>
          </a:p>
          <a:p>
            <a:pPr algn="just" rtl="1">
              <a:lnSpc>
                <a:spcPct val="115000"/>
              </a:lnSpc>
              <a:spcAft>
                <a:spcPts val="0"/>
              </a:spcAft>
            </a:pPr>
            <a:r>
              <a:rPr lang="ar-SA" b="1" dirty="0">
                <a:solidFill>
                  <a:srgbClr val="0D0D0D"/>
                </a:solidFill>
                <a:ea typeface="Times New Roman"/>
                <a:cs typeface="Traditional Arabic"/>
              </a:rPr>
              <a:t>وعرفت جودة التدقيق وفق المعيار الدولي (220 ) بأنها :- </a:t>
            </a:r>
            <a:endParaRPr lang="en-US" sz="1050" dirty="0">
              <a:ea typeface="Times New Roman"/>
              <a:cs typeface="Arial"/>
            </a:endParaRPr>
          </a:p>
          <a:p>
            <a:pPr algn="just" rtl="1">
              <a:lnSpc>
                <a:spcPct val="115000"/>
              </a:lnSpc>
              <a:spcAft>
                <a:spcPts val="0"/>
              </a:spcAft>
            </a:pPr>
            <a:r>
              <a:rPr lang="ar-SA" b="1" dirty="0">
                <a:solidFill>
                  <a:srgbClr val="0D0D0D"/>
                </a:solidFill>
                <a:ea typeface="Times New Roman"/>
                <a:cs typeface="Traditional Arabic"/>
              </a:rPr>
              <a:t>(( السياسات والإجراءات المطبقة في شركة التدقيق للتحقق من إن أعمال التدقيق المنفذة قد تم أداؤها على وفق معايير التدقيق المتعارف عليها ))</a:t>
            </a:r>
            <a:endParaRPr lang="en-US" sz="1050" dirty="0">
              <a:ea typeface="Times New Roman"/>
              <a:cs typeface="Arial"/>
            </a:endParaRPr>
          </a:p>
        </p:txBody>
      </p:sp>
    </p:spTree>
    <p:extLst>
      <p:ext uri="{BB962C8B-B14F-4D97-AF65-F5344CB8AC3E}">
        <p14:creationId xmlns:p14="http://schemas.microsoft.com/office/powerpoint/2010/main" val="42207974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47800"/>
            <a:ext cx="6172200" cy="6034617"/>
          </a:xfrm>
        </p:spPr>
        <p:txBody>
          <a:bodyPr>
            <a:normAutofit fontScale="47500" lnSpcReduction="20000"/>
          </a:bodyPr>
          <a:lstStyle/>
          <a:p>
            <a:pPr algn="r" rtl="1"/>
            <a:r>
              <a:rPr lang="ar-SA" b="1" dirty="0"/>
              <a:t>وظهرت تساؤلات عن مدى فاعلية المعايير المحاسبية والإجراءات المطبقة في تلك الشركات وعلاقة ذلك بالمدقق الخارجي حيث انصبت اهتمامات كبيرة بطريقة عمل وأداء المدقق الخارجي ومدى مسؤوليته عن انهيار الشركات.</a:t>
            </a:r>
            <a:endParaRPr lang="en-US" dirty="0"/>
          </a:p>
          <a:p>
            <a:pPr algn="r" rtl="1"/>
            <a:r>
              <a:rPr lang="ar-IQ" b="1" u="sng" dirty="0"/>
              <a:t>مفهوم رقابة الجودة:</a:t>
            </a:r>
            <a:endParaRPr lang="en-US" dirty="0"/>
          </a:p>
          <a:p>
            <a:pPr algn="r" rtl="1"/>
            <a:r>
              <a:rPr lang="ar-SA" b="1" dirty="0"/>
              <a:t>ظهر في مجال التدقيق العديد من المصطلحات التي تستخدم لوصف جودة عملية التدقيق، منها </a:t>
            </a:r>
            <a:endParaRPr lang="en-US" dirty="0"/>
          </a:p>
          <a:p>
            <a:pPr algn="r" rtl="1"/>
            <a:r>
              <a:rPr lang="ar-SA" b="1" dirty="0"/>
              <a:t>1- جودة التدقيق، </a:t>
            </a:r>
            <a:endParaRPr lang="en-US" dirty="0"/>
          </a:p>
          <a:p>
            <a:pPr algn="r" rtl="1"/>
            <a:r>
              <a:rPr lang="ar-SA" b="1" dirty="0"/>
              <a:t>2- رقابة الجودة، </a:t>
            </a:r>
            <a:endParaRPr lang="en-US" dirty="0"/>
          </a:p>
          <a:p>
            <a:pPr algn="r" rtl="1"/>
            <a:r>
              <a:rPr lang="ar-SA" b="1" dirty="0"/>
              <a:t>3- تأكيد (ضمان) الجودة، </a:t>
            </a:r>
            <a:endParaRPr lang="en-US" dirty="0"/>
          </a:p>
          <a:p>
            <a:pPr algn="r" rtl="1"/>
            <a:r>
              <a:rPr lang="ar-SA" b="1" dirty="0"/>
              <a:t>ولكل من هذه المصطلحات تفسير خاص،</a:t>
            </a:r>
            <a:r>
              <a:rPr lang="ar-SA" b="1" u="sng" dirty="0"/>
              <a:t> </a:t>
            </a:r>
            <a:r>
              <a:rPr lang="ar-SA" b="1" dirty="0"/>
              <a:t>وقد خلصت جمعية المحاسبين الى الاتي :-</a:t>
            </a:r>
            <a:endParaRPr lang="en-US" dirty="0"/>
          </a:p>
          <a:p>
            <a:pPr algn="r" rtl="1"/>
            <a:r>
              <a:rPr lang="ar-SA" b="1" dirty="0"/>
              <a:t>تأكيد الجودة // الفحص الداخلي على جـــودة التدقيق التي يــــقوم بها المكتب نفسه، </a:t>
            </a:r>
            <a:endParaRPr lang="en-US" dirty="0"/>
          </a:p>
          <a:p>
            <a:pPr algn="r" rtl="1"/>
            <a:r>
              <a:rPr lang="ar-SA" b="1" dirty="0"/>
              <a:t>رقابة الجودة// الفحص الخارجي من قبل جهة خارجية محايدة , </a:t>
            </a:r>
            <a:endParaRPr lang="en-US" dirty="0"/>
          </a:p>
          <a:p>
            <a:pPr algn="r" rtl="1"/>
            <a:r>
              <a:rPr lang="ar-SA" b="1" dirty="0"/>
              <a:t>جودةالتدقيق //  هو جودة كل صفات الشيء أو النظام، أو العملية يعني شامل</a:t>
            </a:r>
            <a:endParaRPr lang="en-US" dirty="0"/>
          </a:p>
          <a:p>
            <a:pPr algn="r" rtl="1"/>
            <a:r>
              <a:rPr lang="ar-SA" b="1" dirty="0"/>
              <a:t>ومن الصعب وضع مفهوم محدد لجودة التدقيق لعدة اسباب  منها  :-</a:t>
            </a:r>
            <a:endParaRPr lang="en-US" dirty="0"/>
          </a:p>
          <a:p>
            <a:pPr algn="r" rtl="1"/>
            <a:r>
              <a:rPr lang="ar-SA" b="1" dirty="0"/>
              <a:t>1- الخدمات لا يمكن إختبارها مقدما، بعكس السلع المادية </a:t>
            </a:r>
            <a:endParaRPr lang="en-US" dirty="0"/>
          </a:p>
          <a:p>
            <a:pPr algn="r" rtl="1"/>
            <a:r>
              <a:rPr lang="ar-SA" b="1" dirty="0"/>
              <a:t>2-  صعوبة قياس جودة التدقيق بعد إتمام عملية التدقيق وذلك :-</a:t>
            </a:r>
            <a:endParaRPr lang="en-US" dirty="0"/>
          </a:p>
          <a:p>
            <a:pPr algn="r" rtl="1"/>
            <a:r>
              <a:rPr lang="ar-SA" b="1" dirty="0"/>
              <a:t>أ- لعدم وجود مقاييس محددة لها </a:t>
            </a:r>
            <a:endParaRPr lang="en-US" dirty="0"/>
          </a:p>
          <a:p>
            <a:pPr algn="r" rtl="1"/>
            <a:r>
              <a:rPr lang="ar-SA" b="1" dirty="0"/>
              <a:t>ب - عدم توافر الخبرة عند المستفيدين من هذه الخدمة ، </a:t>
            </a:r>
            <a:endParaRPr lang="en-US" dirty="0"/>
          </a:p>
          <a:p>
            <a:pPr algn="r" rtl="1"/>
            <a:r>
              <a:rPr lang="ar-SA" b="1" dirty="0"/>
              <a:t>مع ذلك فإن هذه الأطراف جميعهم لديهم رغبة مشتركة، وهي بلوغ تدقيق عالي الجودة .</a:t>
            </a:r>
            <a:endParaRPr lang="en-US" dirty="0"/>
          </a:p>
          <a:p>
            <a:pPr algn="r" rtl="1"/>
            <a:r>
              <a:rPr lang="ar-SA" b="1" dirty="0"/>
              <a:t>وعرفت جودة التدقيق وفق المعيار الدولي (220 ) بأنها :- </a:t>
            </a:r>
            <a:endParaRPr lang="en-US" dirty="0"/>
          </a:p>
          <a:p>
            <a:pPr algn="r" rtl="1"/>
            <a:r>
              <a:rPr lang="ar-SA" b="1" dirty="0"/>
              <a:t>(( السياسات والإجراءات المطبقة في شركة التدقيق للتحقق من إن أعمال التدقيق المنفذة قد تم أداؤها على وفق معايير التدقيق المتعارف عليها ))</a:t>
            </a:r>
            <a:endParaRPr lang="en-US" dirty="0"/>
          </a:p>
          <a:p>
            <a:pPr algn="r"/>
            <a:endParaRPr lang="ar-IQ" dirty="0"/>
          </a:p>
        </p:txBody>
      </p:sp>
    </p:spTree>
    <p:extLst>
      <p:ext uri="{BB962C8B-B14F-4D97-AF65-F5344CB8AC3E}">
        <p14:creationId xmlns:p14="http://schemas.microsoft.com/office/powerpoint/2010/main" val="1429127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r" rtl="1"/>
            <a:r>
              <a:rPr lang="ar-SA" b="1" dirty="0"/>
              <a:t> </a:t>
            </a:r>
            <a:endParaRPr lang="en-US" dirty="0"/>
          </a:p>
          <a:p>
            <a:pPr algn="r" rtl="1"/>
            <a:r>
              <a:rPr lang="ar-SA" b="1" dirty="0"/>
              <a:t>اما معيار التدقيق الدولي رقم ( 1) لرقابة الجودة ، فقد ذكر أنه من أهم المبادئ التي تحكم عملية التدقيق ، هي </a:t>
            </a:r>
            <a:endParaRPr lang="en-US" dirty="0"/>
          </a:p>
          <a:p>
            <a:pPr algn="r" rtl="1"/>
            <a:r>
              <a:rPr lang="ar-SA" b="1" dirty="0"/>
              <a:t>1-  مبدأ العناية المهنية الواجبة </a:t>
            </a:r>
            <a:endParaRPr lang="en-US" dirty="0"/>
          </a:p>
          <a:p>
            <a:pPr algn="r" rtl="1"/>
            <a:r>
              <a:rPr lang="ar-SA" b="1" dirty="0"/>
              <a:t>2- و توافر (المهارة والكفاءة ) للمدقق وارتباط ذلك بمفهوم الجودة، </a:t>
            </a:r>
            <a:endParaRPr lang="en-US" dirty="0"/>
          </a:p>
          <a:p>
            <a:pPr algn="r" rtl="1"/>
            <a:r>
              <a:rPr lang="ar-SA" b="1" dirty="0"/>
              <a:t>حيث نص على أن يستعين المدقق بأشخاص تتوافر لديهم الخبرة والكفاءة المقبولة والتدريب اللازم والكفاءة العلمية والمهارة المتخصصة و يشمل أيظاً مصطلح جودة التدقيق العناصر الرئيسية التي تسهم في تهيئة البيئة التي تزيد من إحتمالية إجراء عمليات التدقيق ذات الجودة العالية بشكل مستمر</a:t>
            </a:r>
            <a:r>
              <a:rPr lang="en-US" b="1" dirty="0"/>
              <a:t>.</a:t>
            </a:r>
            <a:endParaRPr lang="en-US" dirty="0"/>
          </a:p>
          <a:p>
            <a:pPr algn="r" rtl="1"/>
            <a:r>
              <a:rPr lang="ar-IQ" b="1" u="sng" dirty="0"/>
              <a:t>مصطلحات فحص جودة التدقيق:</a:t>
            </a:r>
            <a:endParaRPr lang="en-US" dirty="0"/>
          </a:p>
          <a:p>
            <a:pPr algn="r" rtl="1"/>
            <a:r>
              <a:rPr lang="ar-IQ" b="1" dirty="0"/>
              <a:t>ظهرت العديد من المصطلحات التي يتم تداولها على المستويين الأكاديمي والعملي والتي قد تستخدم لوصف عملية التقييم أو التحقق من جودة عملية التدقيق ومن هذه المصطلحات ما يلي :</a:t>
            </a:r>
            <a:endParaRPr lang="en-US" dirty="0"/>
          </a:p>
          <a:p>
            <a:pPr algn="r"/>
            <a:endParaRPr lang="ar-IQ" dirty="0"/>
          </a:p>
        </p:txBody>
      </p:sp>
      <p:pic>
        <p:nvPicPr>
          <p:cNvPr id="4" name="Picture 3"/>
          <p:cNvPicPr/>
          <p:nvPr/>
        </p:nvPicPr>
        <p:blipFill>
          <a:blip r:embed="rId2" cstate="print"/>
          <a:srcRect/>
          <a:stretch>
            <a:fillRect/>
          </a:stretch>
        </p:blipFill>
        <p:spPr bwMode="auto">
          <a:xfrm>
            <a:off x="228600" y="152400"/>
            <a:ext cx="6102350" cy="2158365"/>
          </a:xfrm>
          <a:prstGeom prst="rect">
            <a:avLst/>
          </a:prstGeom>
          <a:noFill/>
          <a:ln w="9525">
            <a:noFill/>
            <a:miter lim="800000"/>
            <a:headEnd/>
            <a:tailEnd/>
          </a:ln>
        </p:spPr>
      </p:pic>
    </p:spTree>
    <p:extLst>
      <p:ext uri="{BB962C8B-B14F-4D97-AF65-F5344CB8AC3E}">
        <p14:creationId xmlns:p14="http://schemas.microsoft.com/office/powerpoint/2010/main" val="578420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6172200" cy="6034617"/>
          </a:xfrm>
        </p:spPr>
        <p:txBody>
          <a:bodyPr>
            <a:normAutofit fontScale="55000" lnSpcReduction="20000"/>
          </a:bodyPr>
          <a:lstStyle/>
          <a:p>
            <a:pPr algn="r" rtl="1"/>
            <a:r>
              <a:rPr lang="ar-IQ" b="1" dirty="0"/>
              <a:t>	</a:t>
            </a:r>
            <a:endParaRPr lang="en-US" dirty="0"/>
          </a:p>
          <a:p>
            <a:pPr algn="r" rtl="1"/>
            <a:r>
              <a:rPr lang="ar-IQ" b="1" u="sng" dirty="0"/>
              <a:t>1- تدقيق الجودة </a:t>
            </a:r>
            <a:r>
              <a:rPr lang="en-US" b="1" u="sng" dirty="0"/>
              <a:t>Quality Audit </a:t>
            </a:r>
            <a:r>
              <a:rPr lang="ar-IQ" b="1" u="sng" dirty="0"/>
              <a:t>:</a:t>
            </a:r>
            <a:endParaRPr lang="en-US" dirty="0"/>
          </a:p>
          <a:p>
            <a:pPr algn="r" rtl="1"/>
            <a:r>
              <a:rPr lang="ar-IQ" b="1" dirty="0"/>
              <a:t>يشار لهذا المصطلح فيما يخص (الرأي المهني) للمدقق الخارجي الذي يؤدي الى إشباع حاجات مستخدمي القوائم المالية في حدود بيئة التدقيق </a:t>
            </a:r>
            <a:endParaRPr lang="en-US" dirty="0"/>
          </a:p>
          <a:p>
            <a:pPr algn="r" rtl="1"/>
            <a:r>
              <a:rPr lang="ar-IQ" b="1" dirty="0"/>
              <a:t>لذلك فان التركيز على إشباع حاجات مستخدمي القوائم يكون  :-</a:t>
            </a:r>
            <a:endParaRPr lang="en-US" dirty="0"/>
          </a:p>
          <a:p>
            <a:pPr algn="r" rtl="1"/>
            <a:r>
              <a:rPr lang="ar-IQ" b="1" dirty="0"/>
              <a:t>1- هدفا للجودة </a:t>
            </a:r>
            <a:endParaRPr lang="en-US" dirty="0"/>
          </a:p>
          <a:p>
            <a:pPr algn="r" rtl="1"/>
            <a:r>
              <a:rPr lang="ar-IQ" b="1" dirty="0"/>
              <a:t>2- مرشد اساسي لتطوير وتحسين الرأي المهني </a:t>
            </a:r>
            <a:endParaRPr lang="en-US" dirty="0"/>
          </a:p>
          <a:p>
            <a:pPr algn="r" rtl="1"/>
            <a:r>
              <a:rPr lang="ar-IQ" b="1" dirty="0"/>
              <a:t>3- يجعل مهنة التدقيق تتلمس احتياجات مستخدمي القوائم</a:t>
            </a:r>
            <a:endParaRPr lang="en-US" dirty="0"/>
          </a:p>
          <a:p>
            <a:pPr algn="r" rtl="1"/>
            <a:r>
              <a:rPr lang="ar-IQ" b="1" dirty="0"/>
              <a:t>4-  يعمل على تعديل المعايير المهنية باستمرار لتلبية تلك الاحتياجات .</a:t>
            </a:r>
            <a:endParaRPr lang="en-US" dirty="0"/>
          </a:p>
          <a:p>
            <a:pPr algn="r" rtl="1"/>
            <a:r>
              <a:rPr lang="ar-IQ" b="1" u="sng" dirty="0"/>
              <a:t>2- رقابة الجودة    </a:t>
            </a:r>
            <a:r>
              <a:rPr lang="en-US" b="1" u="sng" dirty="0"/>
              <a:t>Quality Control</a:t>
            </a:r>
            <a:r>
              <a:rPr lang="ar-IQ" b="1" u="sng" dirty="0"/>
              <a:t>:</a:t>
            </a:r>
            <a:endParaRPr lang="en-US" dirty="0"/>
          </a:p>
          <a:p>
            <a:pPr algn="r" rtl="1"/>
            <a:r>
              <a:rPr lang="ar-SA" b="1" dirty="0"/>
              <a:t>تتمثل في الاجراءات التي يقوم بيها مكتب التدقيق لمساعدة المدقق في تنفيذ معايير التدقيق بشكل ثابت في كل عملية تدقيق </a:t>
            </a:r>
            <a:endParaRPr lang="en-US" dirty="0"/>
          </a:p>
          <a:p>
            <a:pPr algn="r" rtl="1"/>
            <a:r>
              <a:rPr lang="ar-SA" b="1" dirty="0"/>
              <a:t>وبالتالي (تصميم اساليب رقابة الجودة) لمكتب التدقيق ككل </a:t>
            </a:r>
            <a:endParaRPr lang="en-US" dirty="0"/>
          </a:p>
          <a:p>
            <a:pPr algn="r" rtl="1"/>
            <a:r>
              <a:rPr lang="ar-SA" b="1" dirty="0"/>
              <a:t>وبذلك يمكن ان يوفر نظام رقابة الجودة تأكيداً مناسباً وليس ضماناً مطلقاً بإتباع معايير التدقيق المعتمدة .</a:t>
            </a:r>
            <a:endParaRPr lang="en-US" dirty="0"/>
          </a:p>
          <a:p>
            <a:pPr algn="r" rtl="1"/>
            <a:r>
              <a:rPr lang="ar-IQ" b="1" u="sng" dirty="0"/>
              <a:t>3- تأكيد الجودة </a:t>
            </a:r>
            <a:r>
              <a:rPr lang="en-US" b="1" u="sng" dirty="0"/>
              <a:t>Quality Assurance  </a:t>
            </a:r>
            <a:r>
              <a:rPr lang="ar-IQ" b="1" u="sng" dirty="0"/>
              <a:t>:</a:t>
            </a:r>
            <a:endParaRPr lang="en-US" dirty="0"/>
          </a:p>
          <a:p>
            <a:pPr algn="r" rtl="1"/>
            <a:r>
              <a:rPr lang="ar-SA" b="1" dirty="0"/>
              <a:t>يشير هذا المصطلح الى (ضمان الجودة ) من إجراءات الفحص والإشراف الداخلي على الجودة والتي يقوم بها مكتب التدقيق نفسه .</a:t>
            </a:r>
            <a:endParaRPr lang="en-US" dirty="0"/>
          </a:p>
          <a:p>
            <a:pPr algn="r" rtl="1"/>
            <a:r>
              <a:rPr lang="ar-IQ" b="1" u="sng" dirty="0"/>
              <a:t>4- مراجعة النظير</a:t>
            </a:r>
            <a:r>
              <a:rPr lang="en-US" b="1" u="sng" dirty="0"/>
              <a:t>:Peer </a:t>
            </a:r>
            <a:r>
              <a:rPr lang="en-US" b="1" u="sng" dirty="0" err="1"/>
              <a:t>Revie</a:t>
            </a:r>
            <a:endParaRPr lang="en-US" dirty="0"/>
          </a:p>
          <a:p>
            <a:pPr algn="r" rtl="1"/>
            <a:r>
              <a:rPr lang="ar-SA" b="1" dirty="0"/>
              <a:t>او ما يسمى بمراجعة الزميل وتتم  بواسطة مكتب تدقيق لبيان مدى التزام مكتب تدقيق اخر بنظم رقابة الجودة الموضوعة بهدف تحديد عما اذا كان مكتب التدقيق قد صمم سياسات واجراءات لتنفيذ عناصر رقابة الجودة والتي سيتم الإشارة إليها لاحقاً.</a:t>
            </a:r>
            <a:endParaRPr lang="en-US" dirty="0"/>
          </a:p>
          <a:p>
            <a:pPr algn="r"/>
            <a:endParaRPr lang="ar-IQ" dirty="0"/>
          </a:p>
        </p:txBody>
      </p:sp>
    </p:spTree>
    <p:extLst>
      <p:ext uri="{BB962C8B-B14F-4D97-AF65-F5344CB8AC3E}">
        <p14:creationId xmlns:p14="http://schemas.microsoft.com/office/powerpoint/2010/main" val="578420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6172200" cy="6034617"/>
          </a:xfrm>
        </p:spPr>
        <p:txBody>
          <a:bodyPr>
            <a:normAutofit fontScale="55000" lnSpcReduction="20000"/>
          </a:bodyPr>
          <a:lstStyle/>
          <a:p>
            <a:pPr algn="r" rtl="1"/>
            <a:r>
              <a:rPr lang="ar-SA" b="1" dirty="0"/>
              <a:t>حيث اصدر المعهد الامريكي للمحاسبين القانونيين عام 1989 برنامج اطلق عليه برنامج مراجعة الزميل وقد تم تعديله في عام 2001 حيث يشمل ثلاث انواع من المراجعة للتحقق من جودة عملية التدقيق :</a:t>
            </a:r>
            <a:endParaRPr lang="en-US" dirty="0"/>
          </a:p>
          <a:p>
            <a:pPr algn="r" rtl="1"/>
            <a:r>
              <a:rPr lang="ar-IQ" b="1" u="sng" dirty="0"/>
              <a:t>1- مراجعة النظام </a:t>
            </a:r>
            <a:r>
              <a:rPr lang="en-US" b="1" u="sng" dirty="0"/>
              <a:t>System Review</a:t>
            </a:r>
            <a:r>
              <a:rPr lang="ar-IQ" b="1" u="sng" dirty="0"/>
              <a:t>:</a:t>
            </a:r>
            <a:r>
              <a:rPr lang="ar-IQ" b="1" dirty="0"/>
              <a:t> </a:t>
            </a:r>
            <a:endParaRPr lang="en-US" dirty="0"/>
          </a:p>
          <a:p>
            <a:pPr algn="r" rtl="1"/>
            <a:r>
              <a:rPr lang="ar-SA" b="1" dirty="0"/>
              <a:t>التأكد من ان (نظام رقابة الجودة ) على عمليات المحاسبة والتدقيق</a:t>
            </a:r>
            <a:r>
              <a:rPr lang="ar-IQ" b="1" dirty="0"/>
              <a:t> في مكتب التدقيق قد صمم طبقا (لمعايير رقابة الجودة ) وان هذه الاجراءات والسياسات للرقابة على الجودة قد طبقت كما هو مخطط لها.</a:t>
            </a:r>
            <a:endParaRPr lang="en-US" dirty="0"/>
          </a:p>
          <a:p>
            <a:pPr algn="r" rtl="1"/>
            <a:r>
              <a:rPr lang="ar-IQ" b="1" u="sng" dirty="0"/>
              <a:t>2- مراجعة التكليف </a:t>
            </a:r>
            <a:r>
              <a:rPr lang="en-US" b="1" u="sng" dirty="0"/>
              <a:t>Engagement Review  </a:t>
            </a:r>
            <a:r>
              <a:rPr lang="ar-IQ" b="1" dirty="0"/>
              <a:t>:</a:t>
            </a:r>
            <a:endParaRPr lang="en-US" dirty="0"/>
          </a:p>
          <a:p>
            <a:pPr algn="r" rtl="1"/>
            <a:r>
              <a:rPr lang="ar-IQ" b="1" dirty="0"/>
              <a:t> بيان الاساس الذي يستند عليه المدقق والوصول الى تأكيد محدود  (</a:t>
            </a:r>
            <a:r>
              <a:rPr lang="en-US" b="1" dirty="0"/>
              <a:t> (Limited </a:t>
            </a:r>
            <a:r>
              <a:rPr lang="ar-IQ" b="1" dirty="0"/>
              <a:t>عن مراعاة المدقق الخارجي ذلك عند ارتباطه مع الزبون لتقديم خدمه التدقيق للمعايير المهنية الصادرة في هذا الشأن.</a:t>
            </a:r>
            <a:endParaRPr lang="en-US" dirty="0"/>
          </a:p>
          <a:p>
            <a:pPr algn="r" rtl="1"/>
            <a:r>
              <a:rPr lang="ar-IQ" b="1" u="sng" dirty="0"/>
              <a:t>3- مراجعة التقرير </a:t>
            </a:r>
            <a:r>
              <a:rPr lang="en-US" b="1" u="sng" dirty="0"/>
              <a:t>Report Review</a:t>
            </a:r>
            <a:r>
              <a:rPr lang="ar-IQ" b="1" u="sng" dirty="0"/>
              <a:t>:</a:t>
            </a:r>
            <a:r>
              <a:rPr lang="ar-IQ" b="1" dirty="0"/>
              <a:t> </a:t>
            </a:r>
            <a:endParaRPr lang="en-US" dirty="0"/>
          </a:p>
          <a:p>
            <a:pPr algn="r" rtl="1"/>
            <a:r>
              <a:rPr lang="ar-IQ" b="1" dirty="0"/>
              <a:t>وتهدف الى مساعدة المدقق الخارجي لتقديم خدماته بأعلى مستوى من الخدمة.</a:t>
            </a:r>
            <a:endParaRPr lang="en-US" dirty="0"/>
          </a:p>
          <a:p>
            <a:pPr algn="r" rtl="1"/>
            <a:r>
              <a:rPr lang="ar-IQ" b="1" dirty="0"/>
              <a:t>لان الحكم على جودة التدقيق ليس فقط مدى التزام المدقق الخارجي بالمعايير بل يجب ان تشمل حماية للاطراف المختلفة المستفيده التي تعتمد على تقريره </a:t>
            </a:r>
            <a:endParaRPr lang="en-US" dirty="0"/>
          </a:p>
          <a:p>
            <a:pPr algn="r" rtl="1"/>
            <a:r>
              <a:rPr lang="ar-IQ" b="1" dirty="0"/>
              <a:t>وبالتالي يمكن القول ان جودة التدقيق هي ضمان قيام المدقق الخارجي بعمله وفق الاهداف المتوقعة للاطراف ذات الصلة من :- </a:t>
            </a:r>
            <a:endParaRPr lang="en-US" dirty="0"/>
          </a:p>
          <a:p>
            <a:pPr algn="r" rtl="1"/>
            <a:r>
              <a:rPr lang="ar-IQ" b="1" dirty="0"/>
              <a:t>- مستخدمي القوائم المالية </a:t>
            </a:r>
            <a:endParaRPr lang="en-US" dirty="0"/>
          </a:p>
          <a:p>
            <a:pPr algn="r" rtl="1"/>
            <a:r>
              <a:rPr lang="ar-IQ" b="1" dirty="0"/>
              <a:t>- ومكاتب التدقيق </a:t>
            </a:r>
            <a:endParaRPr lang="en-US" dirty="0"/>
          </a:p>
          <a:p>
            <a:pPr algn="r" rtl="1"/>
            <a:r>
              <a:rPr lang="ar-IQ" b="1" dirty="0"/>
              <a:t>- والمنظمات المهنية </a:t>
            </a:r>
            <a:endParaRPr lang="en-US" dirty="0"/>
          </a:p>
          <a:p>
            <a:pPr algn="r" rtl="1"/>
            <a:r>
              <a:rPr lang="ar-IQ" b="1" dirty="0"/>
              <a:t>- والاجهزة الحكومية </a:t>
            </a:r>
            <a:endParaRPr lang="en-US" dirty="0"/>
          </a:p>
          <a:p>
            <a:pPr algn="r" rtl="1"/>
            <a:r>
              <a:rPr lang="ar-IQ" b="1" dirty="0"/>
              <a:t>- والجهات الخاضعة للتدقيق </a:t>
            </a:r>
            <a:endParaRPr lang="en-US" dirty="0"/>
          </a:p>
          <a:p>
            <a:pPr algn="r"/>
            <a:endParaRPr lang="ar-IQ" dirty="0"/>
          </a:p>
        </p:txBody>
      </p:sp>
    </p:spTree>
    <p:extLst>
      <p:ext uri="{BB962C8B-B14F-4D97-AF65-F5344CB8AC3E}">
        <p14:creationId xmlns:p14="http://schemas.microsoft.com/office/powerpoint/2010/main" val="578420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900" y="609600"/>
            <a:ext cx="6172200" cy="6034617"/>
          </a:xfrm>
        </p:spPr>
        <p:txBody>
          <a:bodyPr>
            <a:normAutofit fontScale="55000" lnSpcReduction="20000"/>
          </a:bodyPr>
          <a:lstStyle/>
          <a:p>
            <a:pPr algn="r" rtl="1"/>
            <a:r>
              <a:rPr lang="ar-IQ" b="1" u="sng" dirty="0"/>
              <a:t>دعائم الجودة :</a:t>
            </a:r>
            <a:endParaRPr lang="en-US" dirty="0"/>
          </a:p>
          <a:p>
            <a:pPr algn="r" rtl="1"/>
            <a:r>
              <a:rPr lang="ar-IQ" b="1" u="sng" dirty="0"/>
              <a:t>1- </a:t>
            </a:r>
            <a:r>
              <a:rPr lang="ar-IQ" b="1" dirty="0"/>
              <a:t>مطابقة المتطلبات</a:t>
            </a:r>
            <a:endParaRPr lang="en-US" dirty="0"/>
          </a:p>
          <a:p>
            <a:pPr algn="r" rtl="1"/>
            <a:r>
              <a:rPr lang="ar-IQ" b="1" u="sng" dirty="0"/>
              <a:t>2- </a:t>
            </a:r>
            <a:r>
              <a:rPr lang="ar-IQ" b="1" dirty="0"/>
              <a:t>الوقاية من الأخطاء</a:t>
            </a:r>
            <a:endParaRPr lang="en-US" dirty="0"/>
          </a:p>
          <a:p>
            <a:pPr algn="r" rtl="1"/>
            <a:r>
              <a:rPr lang="ar-IQ" b="1" u="sng" dirty="0"/>
              <a:t>3-</a:t>
            </a:r>
            <a:r>
              <a:rPr lang="ar-IQ" b="1" dirty="0"/>
              <a:t> مقياس تكلفة عدم المطابقة</a:t>
            </a:r>
            <a:endParaRPr lang="en-US" dirty="0"/>
          </a:p>
          <a:p>
            <a:pPr algn="r" rtl="1"/>
            <a:r>
              <a:rPr lang="ar-IQ" b="1" u="sng" dirty="0"/>
              <a:t>أبعاد الجودة</a:t>
            </a:r>
            <a:r>
              <a:rPr lang="ar-IQ" b="1" dirty="0"/>
              <a:t>: (</a:t>
            </a:r>
            <a:r>
              <a:rPr lang="ar-SA" b="1" dirty="0"/>
              <a:t>"إدارة العمليات" من تأليف روبرتاس)</a:t>
            </a:r>
            <a:endParaRPr lang="en-US" dirty="0"/>
          </a:p>
          <a:p>
            <a:pPr lvl="0" algn="r" rtl="1"/>
            <a:r>
              <a:rPr lang="ar-SA" b="1" dirty="0"/>
              <a:t> </a:t>
            </a:r>
            <a:r>
              <a:rPr lang="ar-IQ" b="1" dirty="0">
                <a:hlinkClick r:id="rId2" tooltip="الأداء"/>
              </a:rPr>
              <a:t>الأداء</a:t>
            </a:r>
            <a:r>
              <a:rPr lang="en-US" b="1" dirty="0"/>
              <a:t> </a:t>
            </a:r>
            <a:r>
              <a:rPr lang="ar-IQ" b="1" dirty="0"/>
              <a:t>: مدى القدرة على القيام بالوظائف المطلوبة</a:t>
            </a:r>
            <a:r>
              <a:rPr lang="ar-SA" b="1" dirty="0"/>
              <a:t>.</a:t>
            </a:r>
            <a:endParaRPr lang="en-US" dirty="0"/>
          </a:p>
          <a:p>
            <a:pPr lvl="0" algn="r" rtl="1"/>
            <a:r>
              <a:rPr lang="en-US" b="1" dirty="0"/>
              <a:t> </a:t>
            </a:r>
            <a:r>
              <a:rPr lang="ar-IQ" b="1" dirty="0">
                <a:hlinkClick r:id="rId3" tooltip="وثوقية"/>
              </a:rPr>
              <a:t>الموثوقية</a:t>
            </a:r>
            <a:r>
              <a:rPr lang="ar-SA" b="1" dirty="0"/>
              <a:t>: هي درجة الوثوق</a:t>
            </a:r>
            <a:endParaRPr lang="en-US" dirty="0"/>
          </a:p>
          <a:p>
            <a:pPr lvl="0" algn="r" rtl="1"/>
            <a:r>
              <a:rPr lang="ar-SA" b="1" dirty="0"/>
              <a:t> بالمنتج.</a:t>
            </a:r>
            <a:endParaRPr lang="en-US" dirty="0"/>
          </a:p>
          <a:p>
            <a:pPr lvl="0" algn="r" rtl="1"/>
            <a:r>
              <a:rPr lang="en-US" b="1" dirty="0"/>
              <a:t> </a:t>
            </a:r>
            <a:r>
              <a:rPr lang="ar-IQ" b="1" dirty="0"/>
              <a:t>أمكانية الاصلاح وادخال التحسينات.</a:t>
            </a:r>
            <a:endParaRPr lang="en-US" dirty="0"/>
          </a:p>
          <a:p>
            <a:pPr lvl="0" algn="r" rtl="1"/>
            <a:r>
              <a:rPr lang="en-US" b="1" dirty="0"/>
              <a:t> </a:t>
            </a:r>
            <a:r>
              <a:rPr lang="ar-IQ" b="1" dirty="0"/>
              <a:t>أمكانية التحديث والتطوير.</a:t>
            </a:r>
            <a:endParaRPr lang="en-US" dirty="0"/>
          </a:p>
          <a:p>
            <a:pPr lvl="0" algn="r" rtl="1"/>
            <a:r>
              <a:rPr lang="en-US" b="1" dirty="0"/>
              <a:t> </a:t>
            </a:r>
            <a:r>
              <a:rPr lang="ar-IQ" b="1" dirty="0"/>
              <a:t>المطابقة للمعايير: مدى التقيد بالمواصفات.</a:t>
            </a:r>
            <a:endParaRPr lang="en-US" dirty="0"/>
          </a:p>
          <a:p>
            <a:pPr lvl="0" algn="r" rtl="1"/>
            <a:r>
              <a:rPr lang="ar-IQ" b="1" dirty="0"/>
              <a:t> الوقت ودقة التوقيت</a:t>
            </a:r>
            <a:endParaRPr lang="en-US" dirty="0"/>
          </a:p>
          <a:p>
            <a:pPr lvl="0" algn="r" rtl="1"/>
            <a:r>
              <a:rPr lang="ar-IQ" b="1" dirty="0"/>
              <a:t> التناسق</a:t>
            </a:r>
            <a:endParaRPr lang="en-US" dirty="0"/>
          </a:p>
          <a:p>
            <a:pPr lvl="0" algn="r" rtl="1"/>
            <a:r>
              <a:rPr lang="ar-IQ" b="1" dirty="0"/>
              <a:t> الاستجابة</a:t>
            </a:r>
            <a:endParaRPr lang="en-US" dirty="0"/>
          </a:p>
          <a:p>
            <a:pPr algn="r" rtl="1"/>
            <a:r>
              <a:rPr lang="ar-IQ" b="1" u="sng" dirty="0"/>
              <a:t>خصائص اتباع نظام لتحقيق جودة التدقيق</a:t>
            </a:r>
            <a:endParaRPr lang="en-US" dirty="0"/>
          </a:p>
          <a:p>
            <a:pPr algn="r" rtl="1"/>
            <a:r>
              <a:rPr lang="ar-IQ" b="1" dirty="0"/>
              <a:t>1- اعطاء تأكيدات معقولة بأن الخدمات والاعمال التي يؤديها مراقب الحسابات تتماشى مع المتطلبات المهنية ومعايير التدقيق المتعارف عليها مع تقليل فرص ارتكاب الاخطاء في عملية التدقيق.</a:t>
            </a:r>
            <a:endParaRPr lang="en-US" dirty="0"/>
          </a:p>
          <a:p>
            <a:pPr algn="r" rtl="1"/>
            <a:r>
              <a:rPr lang="ar-IQ" b="1" dirty="0"/>
              <a:t>2- تحسين برنامج عمل مراقب الحسابات وذلك من خلال اتباعة الارشادات والمعايير الصادرة من الجمعيات المهنية بخصوص الرقابة على جودة عملية التدقيق .</a:t>
            </a:r>
            <a:endParaRPr lang="en-US" dirty="0"/>
          </a:p>
          <a:p>
            <a:pPr algn="r"/>
            <a:endParaRPr lang="ar-IQ" dirty="0"/>
          </a:p>
        </p:txBody>
      </p:sp>
    </p:spTree>
    <p:extLst>
      <p:ext uri="{BB962C8B-B14F-4D97-AF65-F5344CB8AC3E}">
        <p14:creationId xmlns:p14="http://schemas.microsoft.com/office/powerpoint/2010/main" val="578420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19200"/>
            <a:ext cx="6172200" cy="6034617"/>
          </a:xfrm>
        </p:spPr>
        <p:txBody>
          <a:bodyPr>
            <a:normAutofit fontScale="47500" lnSpcReduction="20000"/>
          </a:bodyPr>
          <a:lstStyle/>
          <a:p>
            <a:pPr algn="r" rtl="1"/>
            <a:r>
              <a:rPr lang="ar-IQ" b="1" dirty="0"/>
              <a:t>- ان ارتفاع مستوى المصداقية في التدقيق يعني خلو القوائم المالية من الاخطاء الجوهرية وذلك لن يكون الا من خلال مستويات عالية من جودة التدقيق.</a:t>
            </a:r>
            <a:endParaRPr lang="en-US" dirty="0"/>
          </a:p>
          <a:p>
            <a:pPr algn="r" rtl="1"/>
            <a:r>
              <a:rPr lang="ar-IQ" b="1" dirty="0"/>
              <a:t>4- ان التدقيق ذو الجودة العالية يمكن اعتباره جزء هام من نظام رقابة اصحاب المنشأة وخاصة في حالة عدم مقدرتهم على الرقابة المباشرة على تصرفات الادارة في ادارة المنشأة.</a:t>
            </a:r>
            <a:endParaRPr lang="en-US" dirty="0"/>
          </a:p>
          <a:p>
            <a:pPr algn="r" rtl="1"/>
            <a:r>
              <a:rPr lang="ar-IQ" b="1" dirty="0"/>
              <a:t>5- نظرا لحدة المنافسة بين مكاتب التدقيق فقد اتجهت انظار كل من المدققين والعملاء الى جودة عملية التدقيق كعامل ترجيحي من خلاله يتم التمييز بين مكاتب التدقيق.   </a:t>
            </a:r>
            <a:endParaRPr lang="en-US" dirty="0"/>
          </a:p>
          <a:p>
            <a:pPr algn="r" rtl="1"/>
            <a:r>
              <a:rPr lang="ar-IQ" b="1" u="sng" dirty="0"/>
              <a:t>أهمية رقابة الجودة</a:t>
            </a:r>
            <a:r>
              <a:rPr lang="ar-IQ" b="1" i="1" u="sng" dirty="0"/>
              <a:t> </a:t>
            </a:r>
            <a:r>
              <a:rPr lang="ar-SA" b="1" dirty="0"/>
              <a:t>:</a:t>
            </a:r>
            <a:r>
              <a:rPr lang="ar-SA" b="1" i="1" u="sng" dirty="0"/>
              <a:t> </a:t>
            </a:r>
            <a:endParaRPr lang="en-US" dirty="0"/>
          </a:p>
          <a:p>
            <a:pPr algn="r" rtl="1"/>
            <a:r>
              <a:rPr lang="ar-IQ" b="1" dirty="0"/>
              <a:t>تعد جودة أعمال التدقيق  ضرورية  للمكاتب  التي ترغب في تجنب  العقوبات  والجزاءات المهنية , و ان حصول المدقق على ترخيص لمزاولة المهنة يعني التزامه بالمعايير المتعارف عليها , ومنها معيار رقابة الجودة وقد يعرض المكتب الى العقوبات و الجزاءات المهنية عند عدم الالتزام بها من الهيئات المهنية او الجهات الرقابية المسئولة . </a:t>
            </a:r>
            <a:endParaRPr lang="en-US" dirty="0"/>
          </a:p>
          <a:p>
            <a:pPr algn="r" rtl="1"/>
            <a:r>
              <a:rPr lang="ar-SA" b="1" dirty="0"/>
              <a:t>كما واجهت مهنة التدقيق ضغوطات في السنوات الأخيرة بسبب وجود حالات غش وتحريف في القوائم المالية وتزايد الدعوى القضائية المرفوعة ضد المدققين وخصوصاً بعد تعرض العديد من الشركات الأمريكية الكبيرة للفشل وتتضح أهمية جودة التدقيق من خلال المجالات التالية : </a:t>
            </a:r>
            <a:r>
              <a:rPr lang="en-US" b="1" dirty="0"/>
              <a:t>	</a:t>
            </a:r>
            <a:endParaRPr lang="en-US" dirty="0"/>
          </a:p>
          <a:p>
            <a:pPr lvl="0" algn="r" rtl="1"/>
            <a:r>
              <a:rPr lang="ar-SA" b="1" dirty="0"/>
              <a:t>تأكيد الالتزام بالمعايير المهنية</a:t>
            </a:r>
            <a:endParaRPr lang="en-US" dirty="0"/>
          </a:p>
          <a:p>
            <a:pPr lvl="0" algn="r" rtl="1"/>
            <a:r>
              <a:rPr lang="ar-SA" b="1" dirty="0"/>
              <a:t>الاسهام في تضييق فجوة التوقعات في التدقيق</a:t>
            </a:r>
            <a:endParaRPr lang="en-US" dirty="0"/>
          </a:p>
          <a:p>
            <a:pPr lvl="0" algn="r" rtl="1"/>
            <a:r>
              <a:rPr lang="ar-SA" b="1" dirty="0"/>
              <a:t>تعزيز إمكانية اكتشاف المخالفات والأخطاء الموجودة في القوائم المالية</a:t>
            </a:r>
            <a:endParaRPr lang="en-US" dirty="0"/>
          </a:p>
          <a:p>
            <a:pPr lvl="0" algn="r" rtl="1"/>
            <a:r>
              <a:rPr lang="ar-SA" b="1" dirty="0"/>
              <a:t>تخفيض صراعات الوكالة</a:t>
            </a:r>
            <a:endParaRPr lang="en-US" dirty="0"/>
          </a:p>
          <a:p>
            <a:pPr lvl="0" algn="r" rtl="1"/>
            <a:r>
              <a:rPr lang="ar-SA" b="1" dirty="0"/>
              <a:t>الاسهام في تدعيم مفهوم (حوكمة) الشركات</a:t>
            </a:r>
            <a:endParaRPr lang="en-US" dirty="0"/>
          </a:p>
          <a:p>
            <a:pPr lvl="0" algn="r" rtl="1"/>
            <a:r>
              <a:rPr lang="ar-SA" b="1" dirty="0"/>
              <a:t>أداة تنافسية جيدة</a:t>
            </a:r>
            <a:endParaRPr lang="en-US" dirty="0"/>
          </a:p>
          <a:p>
            <a:pPr lvl="0" algn="r" rtl="1"/>
            <a:r>
              <a:rPr lang="ar-SA" b="1" dirty="0"/>
              <a:t>زيادة الثقة في تقرير التدقيق ومصداقية القوائم المالية </a:t>
            </a:r>
            <a:endParaRPr lang="en-US" dirty="0"/>
          </a:p>
          <a:p>
            <a:pPr algn="r"/>
            <a:endParaRPr lang="ar-IQ" dirty="0"/>
          </a:p>
        </p:txBody>
      </p:sp>
    </p:spTree>
    <p:extLst>
      <p:ext uri="{BB962C8B-B14F-4D97-AF65-F5344CB8AC3E}">
        <p14:creationId xmlns:p14="http://schemas.microsoft.com/office/powerpoint/2010/main" val="5784207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2263</Words>
  <Application>Microsoft Office PowerPoint</Application>
  <PresentationFormat>On-screen Show (4:3)</PresentationFormat>
  <Paragraphs>201</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Times New Roman</vt:lpstr>
      <vt:lpstr>Traditional Arabic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 ProBook 6570b</dc:creator>
  <cp:lastModifiedBy>ابو ميار</cp:lastModifiedBy>
  <cp:revision>5</cp:revision>
  <dcterms:created xsi:type="dcterms:W3CDTF">2006-08-16T00:00:00Z</dcterms:created>
  <dcterms:modified xsi:type="dcterms:W3CDTF">2023-04-05T17:21:31Z</dcterms:modified>
</cp:coreProperties>
</file>