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15/09/1444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15/09/1444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15/09/1444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15/09/1444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15/09/1444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15/09/1444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15/09/1444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15/09/1444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15/09/1444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15/09/1444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15/09/1444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15/09/1444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52565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ar-IQ" sz="5400" dirty="0" smtClean="0">
                <a:solidFill>
                  <a:srgbClr val="0070C0"/>
                </a:solidFill>
              </a:rPr>
              <a:t> </a:t>
            </a:r>
            <a:r>
              <a:rPr lang="ar-IQ" sz="5400" dirty="0" smtClean="0">
                <a:solidFill>
                  <a:srgbClr val="0070C0"/>
                </a:solidFill>
              </a:rPr>
              <a:t/>
            </a:r>
            <a:br>
              <a:rPr lang="ar-IQ" sz="5400" dirty="0" smtClean="0">
                <a:solidFill>
                  <a:srgbClr val="0070C0"/>
                </a:solidFill>
              </a:rPr>
            </a:br>
            <a:r>
              <a:rPr lang="ar-IQ" sz="5400" smtClean="0">
                <a:solidFill>
                  <a:srgbClr val="0070C0"/>
                </a:solidFill>
              </a:rPr>
              <a:t>محاسبة </a:t>
            </a:r>
            <a:r>
              <a:rPr lang="ar-IQ" sz="5400" smtClean="0">
                <a:solidFill>
                  <a:srgbClr val="0070C0"/>
                </a:solidFill>
              </a:rPr>
              <a:t>كلفة متقدمة</a:t>
            </a:r>
            <a:br>
              <a:rPr lang="ar-IQ" sz="5400" smtClean="0">
                <a:solidFill>
                  <a:srgbClr val="0070C0"/>
                </a:solidFill>
              </a:rPr>
            </a:br>
            <a:r>
              <a:rPr lang="ar-IQ" sz="5400" smtClean="0">
                <a:solidFill>
                  <a:srgbClr val="0070C0"/>
                </a:solidFill>
              </a:rPr>
              <a:t>المحاضرة 6</a:t>
            </a:r>
            <a:r>
              <a:rPr lang="ar-IQ" sz="5400" smtClean="0">
                <a:solidFill>
                  <a:srgbClr val="0070C0"/>
                </a:solidFill>
              </a:rPr>
              <a:t>  </a:t>
            </a:r>
            <a:r>
              <a:rPr lang="ar-IQ" sz="5400" dirty="0" smtClean="0">
                <a:solidFill>
                  <a:srgbClr val="0070C0"/>
                </a:solidFill>
              </a:rPr>
              <a:t/>
            </a:r>
            <a:br>
              <a:rPr lang="ar-IQ" sz="5400" dirty="0" smtClean="0">
                <a:solidFill>
                  <a:srgbClr val="0070C0"/>
                </a:solidFill>
              </a:rPr>
            </a:br>
            <a:r>
              <a:rPr lang="ar-IQ" sz="5400" dirty="0" smtClean="0">
                <a:solidFill>
                  <a:srgbClr val="0070C0"/>
                </a:solidFill>
              </a:rPr>
              <a:t> </a:t>
            </a:r>
            <a:endParaRPr lang="ar-IQ" sz="5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68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أهداف ومزايا تطبيق التكلفة المستهدفة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dirty="0"/>
              <a:t> نظراً للمنافسة الحادة والتطور الهائل في تكنولوجيا نظم الإنتاج والمعلومات التي سادت العالم في الآونة الأخيرة ، فقد زادت الدراسات والأبحاث التي تحاول مواجهة تلك التحديات ، وفي هذا الإطار ظهر أسلوب التكلفة المستهدفة لإحداث نوع من التوافق مع تلك التحديات ، كما ذكر بعض الباحثين ( منصور ، أ. / محمود ، 2008 ) ، ( </a:t>
            </a:r>
            <a:r>
              <a:rPr lang="ar-IQ" dirty="0" err="1"/>
              <a:t>زعرب</a:t>
            </a:r>
            <a:r>
              <a:rPr lang="ar-IQ" dirty="0"/>
              <a:t> ، د. / حمدي ، 2011 ) ، ( مهيدي ، أ. / ذوادي ، 2009 ) والذي يهدف تطبيقه إلي:ــ</a:t>
            </a:r>
          </a:p>
          <a:p>
            <a:r>
              <a:rPr lang="ar-IQ" dirty="0"/>
              <a:t>(1) خفض تكلفة الإنتاج أو الخدمات ، وهو الهدف الأساسي لتطبيق التكلفة المستهدفة ، مع مراعاة الحفاظ علي الجودة والالتزام بكافة الشروط ، مثل السعر المناسب وفقاً للأسعار السائدة في السوق ، والتوقيت المناسب وإرضاء العملاء ، وغيرها.</a:t>
            </a:r>
          </a:p>
          <a:p>
            <a:r>
              <a:rPr lang="ar-IQ" dirty="0"/>
              <a:t>(2) السعي نحو تحقيق الربح المستهدف ، من خلال تحفيز العاملين في كافة المستويات الإدارية وتأهيلهم وتدريبهم علي تطبيق أسلوب التكلفة المستهدفة</a:t>
            </a:r>
          </a:p>
          <a:p>
            <a:r>
              <a:rPr lang="ar-IQ" dirty="0"/>
              <a:t>(3) السعي نحو تحقيق التخفيض المستمر لتكلفة الإنتاج أو الخدمات ، من خلال اتباع سياسات التخطيط الاستراتيجي بالشركة ، وزيادة فعالية تصميم وتطوير المنتجات أو الخدمات.</a:t>
            </a:r>
          </a:p>
          <a:p>
            <a:r>
              <a:rPr lang="ar-IQ" dirty="0"/>
              <a:t>(4) جذب العملاء وتحسين الموقف التنافسي ، من خلال التطوير المستمر للمنتجات أو الخدمات وبث روح الانتماء لدى العاملين بالمنظمة.</a:t>
            </a:r>
          </a:p>
        </p:txBody>
      </p:sp>
    </p:spTree>
    <p:extLst>
      <p:ext uri="{BB962C8B-B14F-4D97-AF65-F5344CB8AC3E}">
        <p14:creationId xmlns:p14="http://schemas.microsoft.com/office/powerpoint/2010/main" val="1205642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endParaRPr lang="ar-IQ" dirty="0"/>
          </a:p>
          <a:p>
            <a:r>
              <a:rPr lang="ar-IQ" dirty="0"/>
              <a:t>(5) التركيز علي البيئة الخارجية للمنظمة ، من خلال التركيز علي مواصفات المنتج أو الخدمة ورغبات العملاء والمنافسين ، مما يساعد علي الوصول إلي التكلفة التنافسية من واقع السوق الخارجي ومقارنتها بتكلفة المنتج أو الخدمة التي تقدمها المنظمة.</a:t>
            </a:r>
          </a:p>
          <a:p>
            <a:r>
              <a:rPr lang="ar-IQ" dirty="0"/>
              <a:t>(6) تحقيق الأهداف الاستراتيجية للإدارة العليا والحفاظ علي الوضع التنافسي في الأجل الطويل وتحقيق أرباح مقبولة ، في ظل التغير المستمر في كل من أذواق العملاء والظروف التكنولوجية والاقتصادية السائدة.</a:t>
            </a:r>
          </a:p>
          <a:p>
            <a:r>
              <a:rPr lang="ar-IQ" dirty="0"/>
              <a:t>(7) توفير احتياجات العملاء وإشباع رغباتهم ، من خلال تقديم منتجات أو خدمات جديدة بالجودة والسعر المناسب ، وهو ما يضمن الاستمرار في السوق.</a:t>
            </a:r>
          </a:p>
          <a:p>
            <a:r>
              <a:rPr lang="ar-IQ" dirty="0"/>
              <a:t>(8) تحديد التكلفة المستهدفة علي مستوى المكونات يعمل علي زيادة قدرة الموردين علي الابتكار مما يؤدي إلي تحويل ضغوط المنافسة إلي الموردين ، وهذا يعود بالفائدة الإيجابية علي الموردين والشركة معاً.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85185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endParaRPr lang="ar-IQ" dirty="0"/>
          </a:p>
          <a:p>
            <a:r>
              <a:rPr lang="ar-IQ" dirty="0"/>
              <a:t>(9) يساعد أسلوب التكلفة المستهدفة علي تحقيق وفورات </a:t>
            </a:r>
            <a:r>
              <a:rPr lang="ar-IQ" dirty="0" err="1"/>
              <a:t>تكاليفية</a:t>
            </a:r>
            <a:r>
              <a:rPr lang="ar-IQ" dirty="0"/>
              <a:t> كثيرة من خلال إدارة سلسلة القيمة بالشركة وعلاقتها بالعملاء والموردين بحيث يمكن إنتاج المنتج أو تقديم الخدمة بأفضل توليفة من الإجراءات أو الأنشطة.</a:t>
            </a:r>
          </a:p>
          <a:p>
            <a:r>
              <a:rPr lang="ar-IQ" dirty="0"/>
              <a:t>(10) أن تطبيق أسلوب التكلفة المستهدفة يرسخ فكرة العمل بروح الفريق داخل الشركة ، لأنه لا يمكن تطبيقه إلا من خلال تضافر الجهود لمجموعة من الأفراد من مختلف المستويات الإدارية والأقسام داخل الشركة.</a:t>
            </a:r>
          </a:p>
          <a:p>
            <a:r>
              <a:rPr lang="ar-IQ" dirty="0"/>
              <a:t>     وهنا يتضح للباحث تحقق الفرض الثاني من فروض البحث ، والذي ينص علي أن أسلوب التكلفة المستهدفة يساعد في تحقيق العديد من المزايا في مجال التسعير وخفض التكاليف الخاصة بالنسبة للمنتجات أو الخدمات وخاصة خدمات البنوك في القطاع المصرفي.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26668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62500" lnSpcReduction="20000"/>
          </a:bodyPr>
          <a:lstStyle/>
          <a:p>
            <a:endParaRPr lang="ar-IQ" dirty="0"/>
          </a:p>
          <a:p>
            <a:r>
              <a:rPr lang="ar-IQ" dirty="0"/>
              <a:t>2/2:ــ مراحل ومشكلات تطبيق التكلفة المستهدفة في قطاعي الإنتاج والخدمات.</a:t>
            </a:r>
          </a:p>
          <a:p>
            <a:r>
              <a:rPr lang="ar-IQ" dirty="0"/>
              <a:t>2/2/1 :ــ مراحل وخطوات التخطيط لتطبيق التكلفة المستهدفة:ــ</a:t>
            </a:r>
          </a:p>
          <a:p>
            <a:r>
              <a:rPr lang="ar-IQ" dirty="0"/>
              <a:t>     أشارت إحدى الدراسات ( منصور ، د./ أسماء عوض محمد ، 2008 ) ، أن تطبيق أسلوب التكلفة المستهدفة لابد له أن يمر بعدة خطوات أو مراحل أساسية ، يمكن عرضها فيما يلي:ــ</a:t>
            </a:r>
          </a:p>
          <a:p>
            <a:r>
              <a:rPr lang="ar-IQ" dirty="0"/>
              <a:t>(1) المرحلة الأولي:ــ علي مستوى السوق.</a:t>
            </a:r>
          </a:p>
          <a:p>
            <a:r>
              <a:rPr lang="ar-IQ" dirty="0"/>
              <a:t>     وفقاً لهذه المرحلة يتم تصدير كل المشكلات التي تواجه المنظمة في السوق إلي مصممي وموردي المنتجات أو الخدمات ، حيث أن حساب التكلفة المستهدفة يكون علي أساس الأسعار السائدة في الأسواق ، وبالتالي تكون نقطة البداية من السوق بدلاً من التقديرات المحددة أو المعايير الداخلية للتكلفة المستخدمة في الأساليب التقليدية لحساب التكلفة.</a:t>
            </a:r>
          </a:p>
          <a:p>
            <a:r>
              <a:rPr lang="ar-IQ" dirty="0"/>
              <a:t>     فأسلوب التكلفة المستهدفة يقوم علي فكرة أساسية مضمونها هو:ــ السعي نحو تخفيض تكلفة إنتاج المنتج أو تقديم الخدمة ، وليس تخفيض الأسعار السائدة في السوق والتي يدفعها العملاء ، وبالتالي فإن أسلوب التكلفة المستهدفة عند تحديد الأسعار يجب أن يأخذ في الاعتبار بعض الجوانب الأساسية ، منها:ــ</a:t>
            </a:r>
          </a:p>
          <a:p>
            <a:r>
              <a:rPr lang="ar-IQ" dirty="0"/>
              <a:t>  ( أ ) أذواق واحتياجات ورغبات العملاء التي ستؤثر علي تكلفة وسعر المنتج أو الخدمة.</a:t>
            </a:r>
          </a:p>
          <a:p>
            <a:r>
              <a:rPr lang="ar-IQ" dirty="0"/>
              <a:t>  (ب ) السعر المناسب ، وهو السعر الذي يناسب العملاء ويكونوا راضياً وعلي استعداد لدفعه.</a:t>
            </a:r>
          </a:p>
          <a:p>
            <a:r>
              <a:rPr lang="ar-IQ" dirty="0"/>
              <a:t>  (ج ) ظروف المنافسين في السوق ، من حيث جودة المنتج أو الخدمة وأسعارها ووظائفها.</a:t>
            </a:r>
          </a:p>
          <a:p>
            <a:r>
              <a:rPr lang="ar-IQ" dirty="0"/>
              <a:t>  ( د ) حصة المنظمة في السوق والتي ترغب في الحصول عليها بالأسعار التنافسية.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18610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10000"/>
          </a:bodyPr>
          <a:lstStyle/>
          <a:p>
            <a:endParaRPr lang="ar-IQ" dirty="0"/>
          </a:p>
          <a:p>
            <a:r>
              <a:rPr lang="ar-IQ" dirty="0"/>
              <a:t>(2) المرحلة الثانية:ــ علي مستوى المنتجات.</a:t>
            </a:r>
          </a:p>
          <a:p>
            <a:r>
              <a:rPr lang="ar-IQ" dirty="0"/>
              <a:t>     في هذه المرحلة يتم مراعاة إمكانيات المنظمة أو الموردين عند تقدير التكلفة ، حيث يتم تقدير تكلفة المنتج أو الخدمة وفقاً لإمكانيات المنظمة ومستوي التكنولوجيا المطبقة بها ، بحيث يتم تصميم المنتج أو الخدمة لتتوافق مع التكلفة المستهدفة ، ويجب مراعاة بذل أقصى جهد للوصول إلي التكلفة المستهدفة مع مراعاة الاحتفاظ بالجودة ، وعدم تخفيض أداء المنتج أو الخدمة عن الحد الذي </a:t>
            </a:r>
            <a:r>
              <a:rPr lang="ar-IQ" dirty="0" err="1"/>
              <a:t>يرضاه</a:t>
            </a:r>
            <a:r>
              <a:rPr lang="ar-IQ" dirty="0"/>
              <a:t> العملاء ، وهنا يجب التأكيد علي ضرورة مراعاة العوامل المؤثرة علي التكلفة المستهدفة في هذه المرحلة ، والتي من أهمها:ــ</a:t>
            </a:r>
          </a:p>
          <a:p>
            <a:r>
              <a:rPr lang="ar-IQ" dirty="0"/>
              <a:t>   ( أ ) استراتيجية الإنتاج الخاصة بالمنتج أو الخدمة ، حجم الإنتاج المخطط ، وعملية تكرار تجديد التصميم ، ودرجة هذا التجديد.</a:t>
            </a:r>
          </a:p>
          <a:p>
            <a:r>
              <a:rPr lang="ar-IQ" dirty="0"/>
              <a:t>   (ب ) خصائص المنتج ، من حيث درجة التعقيد ، وضخامة الاستثمارات اللازمة ، والفترة الزمنية اللازمة لتطويره.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74187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endParaRPr lang="ar-IQ" dirty="0"/>
          </a:p>
          <a:p>
            <a:r>
              <a:rPr lang="ar-IQ" dirty="0"/>
              <a:t>(3) المرحلة الثالثة:ــ علي مستوى الأجزاء.</a:t>
            </a:r>
          </a:p>
          <a:p>
            <a:r>
              <a:rPr lang="ar-IQ" dirty="0"/>
              <a:t>     والتي تتم في كثير من الحالات بالتوازي مع المرحلة الثانية حيث يتم تجزئة المكونات إلي وظائف فرعية ومحاولة تخفيض تكلفة كل جزء علي حده ، مثل ما تم علي مستوى المنتج أو الخدمة ، مع مراعاة العوامل المؤثرة ، والتي من أهمها:ــ</a:t>
            </a:r>
          </a:p>
          <a:p>
            <a:r>
              <a:rPr lang="ar-IQ" dirty="0"/>
              <a:t>     ( أ ) درجة التكامل الأفقي.                      (ب ) القوة تجاه أغلبية الموردين.</a:t>
            </a:r>
          </a:p>
          <a:p>
            <a:r>
              <a:rPr lang="ar-IQ" dirty="0"/>
              <a:t>     (ج ) طبيعة علاقات الموردين.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63578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32500" lnSpcReduction="20000"/>
          </a:bodyPr>
          <a:lstStyle/>
          <a:p>
            <a:r>
              <a:rPr lang="ar-IQ" dirty="0"/>
              <a:t>وقد تناول كاتب آخر ( مجاهد ، د./ سمير مرتضى محمد ، 2007 ) ، ( </a:t>
            </a:r>
            <a:r>
              <a:rPr lang="ar-IQ" dirty="0" err="1"/>
              <a:t>زعرب</a:t>
            </a:r>
            <a:r>
              <a:rPr lang="ar-IQ" dirty="0"/>
              <a:t> ، د./ حمدي ، 2011 ) ، خطوات التخطيط ومراحل التطبيق لأسلوب التكلفة المستهدفة فيما يلي:ــ</a:t>
            </a:r>
          </a:p>
          <a:p>
            <a:r>
              <a:rPr lang="ar-IQ" dirty="0"/>
              <a:t>المرحلة الأولى:ــ مرحلة بحوث السوق.</a:t>
            </a:r>
          </a:p>
          <a:p>
            <a:r>
              <a:rPr lang="ar-IQ" dirty="0"/>
              <a:t>     يتم فيها دراسة السوق للتعرف علي رغبات وأذواق العملاء المستهدفين وقدرتهم الشرائية ، من خلال جمع المعلومات عن المنتجات المتوفرة بالأسواق وتحديد المنتج الذي ترغب الشركة في إنتاجه وتحديد نوعية العملاء المستهدفين.</a:t>
            </a:r>
          </a:p>
          <a:p>
            <a:r>
              <a:rPr lang="ar-IQ" dirty="0"/>
              <a:t>المرحلة الثانية:ــ مرحلة تحليل المنافسين.</a:t>
            </a:r>
          </a:p>
          <a:p>
            <a:r>
              <a:rPr lang="ar-IQ" dirty="0"/>
              <a:t>     ويتم في هذه المرحلة التعرف علي أنواع منتجات المنافسين المتوفرة في سوق عملاء الشركة المستهدفين ، للتعرف علي درجة تقييم العملاء لهذه المنتجات ، وردود فعل الشركات المنافسة المتوقعة في حالة عرض منتجات الشركة في الأسواق المستهدفة.</a:t>
            </a:r>
          </a:p>
          <a:p>
            <a:r>
              <a:rPr lang="ar-IQ" dirty="0"/>
              <a:t>المرحلة الثالثة:ــ مرحلة تعريف المنتج وتحديد احتياجات العملاء وأذواقهم.</a:t>
            </a:r>
          </a:p>
          <a:p>
            <a:r>
              <a:rPr lang="ar-IQ" dirty="0"/>
              <a:t>     والتي يتم فيها عمل دراسات دقيقة للتعرف علي مواصفات المنتج ، وطبيعة السوق ، واتجاهات وأذواق العملاء ، من خلال عرض صورة مبدئية علي عينة من العملاء لدراسة وتحليل ملاحظاتهم والتي يجب أخذها في الاعتبار عند وضع التصميم النهائي للمنتج.</a:t>
            </a:r>
          </a:p>
          <a:p>
            <a:r>
              <a:rPr lang="ar-IQ" dirty="0"/>
              <a:t>المرحلة الرابعة:ــ مرحلة تحديد سعر البيع وهامش الربح المستهدف.</a:t>
            </a:r>
          </a:p>
          <a:p>
            <a:r>
              <a:rPr lang="ar-IQ" dirty="0"/>
              <a:t>     حيث يتم تحديد سعر البيع المستهدف بناءً علي دراسة وتحليل السوق المستهدف ، وذلك من خلال دراسة مواصفات المنتج واتجاهات العملاء وأذواقهم ، ودورة حياة المنتج ، وأسعار منتجات الشركات المنافسة ، وكذلك الأهداف الاستراتيجية التي المحددة بخصوص المنتج ، وفي هذه المرحلة يتم أيضاً تحديد الربح المستهدف في الأجل الطويل ، بعد تغطية كافة التكاليف الخاصة بالمنتج ، وبحيث يكون هامش الربح أكثر واقعية.</a:t>
            </a:r>
          </a:p>
          <a:p>
            <a:r>
              <a:rPr lang="ar-IQ" dirty="0"/>
              <a:t>المرحلة الخامسة:ــ مرحلة تحديد التكلفة المسموح بها.</a:t>
            </a:r>
          </a:p>
          <a:p>
            <a:r>
              <a:rPr lang="ar-IQ" dirty="0"/>
              <a:t>     والتي تمثل أقصى تكلفة يمكن تحملها لإنتاج المنتج أو تقديم الخدمة ، ويتم تحديدها من خلال سعر البيع المستهدف مطروحاً منها الربح المستهدف</a:t>
            </a:r>
          </a:p>
          <a:p>
            <a:r>
              <a:rPr lang="ar-IQ" dirty="0"/>
              <a:t>المرحلة السادسة:ــ مرحلة خفض التكلفة للوصول إلي التكلفة المستهدفة.</a:t>
            </a:r>
          </a:p>
          <a:p>
            <a:r>
              <a:rPr lang="ar-IQ" dirty="0"/>
              <a:t>     حيث يقصد بخفض التكلفة بأنها الفرق بين التكلفة الجارية والتكلفة المسموح بها ، حيث يجب التفرقة في هذه الحالة بين حالتين:ــ</a:t>
            </a:r>
          </a:p>
          <a:p>
            <a:r>
              <a:rPr lang="ar-IQ" dirty="0"/>
              <a:t>(1) هدف خفض التكلفة الممكن:ــ وهو ما يمكن تحقيقه من خلال تطوير كل من تصميم المنتج والإمكانيات المتاحة للشركة.</a:t>
            </a:r>
          </a:p>
          <a:p>
            <a:r>
              <a:rPr lang="ar-IQ" dirty="0"/>
              <a:t>(2) الهدف الاستراتيجي لخفض التكلفة:ــ وهو الهدف الذي يصعب تحقيقه في الأجل القصير وفقاً للظروف والإمكانيات السائدة في الوقت الحاضر ، ولكن يجب أخذه بعين الاعتبار في الأجل الطويل من خلال عمليات البحث والتطوير المستقبلية ، وهو عبارة عن الفرق بين التكلفة المستهدفة للمنتج أو الخدمة والتكلفة المسموح بها.</a:t>
            </a:r>
          </a:p>
          <a:p>
            <a:r>
              <a:rPr lang="ar-IQ" dirty="0"/>
              <a:t>      وفقاً لما سبق وبغض النظر عن المراحل التي يقوم عليها أسلوب التكلفة المستهدفة ، يؤكد الباحث علي أن تحقيق التكلفة المستهدفة يأخذ في الاعتبار العديد من النقاط الهامة منها:ــ</a:t>
            </a:r>
          </a:p>
          <a:p>
            <a:r>
              <a:rPr lang="ar-IQ" dirty="0"/>
              <a:t>(1) أن السعر هو الأساس الذي يعتمد عليه في تحديد التكلفة وليس العكس ، حيث تتحدد التكلفة المستهدفة بناء علي السعر التنافسي بعد خصم هامش الربح المستهدف.</a:t>
            </a:r>
          </a:p>
          <a:p>
            <a:r>
              <a:rPr lang="ar-IQ" dirty="0"/>
              <a:t>(2) أن الهدف الأساسي عند حساب التكلفة المستهدفة هو الاهتمام بالعميل ومتطلباته ، من حيث الجودة والسعر التنافسي والتوقيت المناسب.</a:t>
            </a:r>
          </a:p>
          <a:p>
            <a:r>
              <a:rPr lang="ar-IQ" dirty="0"/>
              <a:t>(3) أن خفض التكلفة وفقاً لأسلوب التكلفة المستهدفة يبدأ من مرحلة التخطيط والتصميم للمنتج ومروراً بمراحل التصنيع والتسويق.</a:t>
            </a:r>
          </a:p>
          <a:p>
            <a:r>
              <a:rPr lang="ar-IQ" dirty="0"/>
              <a:t>(4) الاعتماد علي فريق عمل يتضمن تخصصات ووظائف مختلفة لدراسة المراحل التي يمر بها المنتج بداية من التفكير في تصميم المنتج ، وانتهاء بقيام العميل بالتخلص من هذا المنتج بعد استخدامه.</a:t>
            </a:r>
          </a:p>
          <a:p>
            <a:r>
              <a:rPr lang="ar-IQ" dirty="0"/>
              <a:t>(5) دراسة وتحليل التكلفة لكل مرحلة من مراحل دورة حياة المنتج أو تقديم الخدمة ، والتي تتمثل في ثلاث مراحل أساسية ، وهي:ــ</a:t>
            </a:r>
          </a:p>
          <a:p>
            <a:r>
              <a:rPr lang="ar-IQ" dirty="0"/>
              <a:t>      ـــ مرحلة ما قبل الإنتاج ( التخطيط والتصميم ).</a:t>
            </a:r>
          </a:p>
          <a:p>
            <a:r>
              <a:rPr lang="ar-IQ" dirty="0"/>
              <a:t>      ـــ مرحلة التصنيع أو الإنتاج.</a:t>
            </a:r>
          </a:p>
          <a:p>
            <a:r>
              <a:rPr lang="ar-IQ" dirty="0"/>
              <a:t>      ـــ مرحلة خدمات ما بعد البيع والتخلص من المنتج.</a:t>
            </a:r>
          </a:p>
          <a:p>
            <a:endParaRPr lang="ar-IQ" dirty="0"/>
          </a:p>
          <a:p>
            <a:r>
              <a:rPr lang="ar-IQ" dirty="0"/>
              <a:t>          بهدف العمل علي خفض التكلفة خلال المراحل المبكرة من دورة حياة المنتج أو الخدمة ، من خلال تتبع تكاليف مراحل دورة حياة المنتج بدءً من تكلفة البحوث والتطوير ، وانتهاء بتكاليف عمليات إعادة التطوير أو التخلص من المنتج.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91640543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1520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سمة Office</vt:lpstr>
      <vt:lpstr>  محاسبة كلفة متقدمة المحاضرة 6    </vt:lpstr>
      <vt:lpstr>أهداف ومزايا تطبيق التكلفة المستهدفة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د. امتثال رشيد بجاي  محاسبة كلفة 1  مرحلة ثالثة</dc:title>
  <dc:creator>RAGHAD</dc:creator>
  <cp:lastModifiedBy>ابو ميار</cp:lastModifiedBy>
  <cp:revision>4</cp:revision>
  <dcterms:created xsi:type="dcterms:W3CDTF">2020-11-03T17:22:52Z</dcterms:created>
  <dcterms:modified xsi:type="dcterms:W3CDTF">2023-04-05T17:14:19Z</dcterms:modified>
</cp:coreProperties>
</file>