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72" r:id="rId1"/>
  </p:sldMasterIdLst>
  <p:sldIdLst>
    <p:sldId id="256" r:id="rId2"/>
    <p:sldId id="257" r:id="rId3"/>
    <p:sldId id="258" r:id="rId4"/>
    <p:sldId id="259" r:id="rId5"/>
    <p:sldId id="260" r:id="rId6"/>
    <p:sldId id="261" r:id="rId7"/>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70" d="100"/>
          <a:sy n="70" d="100"/>
        </p:scale>
        <p:origin x="1386" y="-1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66442" y="1447801"/>
            <a:ext cx="6620968" cy="3329581"/>
          </a:xfrm>
        </p:spPr>
        <p:txBody>
          <a:bodyPr anchor="b"/>
          <a:lstStyle>
            <a:lvl1pPr>
              <a:defRPr sz="7200"/>
            </a:lvl1pPr>
          </a:lstStyle>
          <a:p>
            <a:r>
              <a:rPr lang="en-US" smtClean="0"/>
              <a:t>Click to edit Master title style</a:t>
            </a:r>
            <a:endParaRPr lang="en-US" dirty="0"/>
          </a:p>
        </p:txBody>
      </p:sp>
      <p:sp>
        <p:nvSpPr>
          <p:cNvPr id="3" name="Subtitle 2"/>
          <p:cNvSpPr>
            <a:spLocks noGrp="1"/>
          </p:cNvSpPr>
          <p:nvPr>
            <p:ph type="subTitle" idx="1"/>
          </p:nvPr>
        </p:nvSpPr>
        <p:spPr>
          <a:xfrm>
            <a:off x="866442" y="4777380"/>
            <a:ext cx="662096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FE2771EB-66AA-4792-8609-093895C97A3C}" type="datetimeFigureOut">
              <a:rPr lang="ar-SA" smtClean="0"/>
              <a:pPr/>
              <a:t>15/09/1444</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91995949-31EE-466D-A68B-6EC5AED73EA9}" type="slidenum">
              <a:rPr lang="ar-SA" smtClean="0"/>
              <a:pPr/>
              <a:t>‹#›</a:t>
            </a:fld>
            <a:endParaRPr lang="ar-SA"/>
          </a:p>
        </p:txBody>
      </p:sp>
    </p:spTree>
    <p:extLst>
      <p:ext uri="{BB962C8B-B14F-4D97-AF65-F5344CB8AC3E}">
        <p14:creationId xmlns:p14="http://schemas.microsoft.com/office/powerpoint/2010/main" val="40865249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6443" y="4800587"/>
            <a:ext cx="66209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866442" y="685800"/>
            <a:ext cx="662096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866443" y="5367325"/>
            <a:ext cx="662096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E2771EB-66AA-4792-8609-093895C97A3C}" type="datetimeFigureOut">
              <a:rPr lang="ar-SA" smtClean="0"/>
              <a:pPr/>
              <a:t>15/09/1444</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91995949-31EE-466D-A68B-6EC5AED73EA9}" type="slidenum">
              <a:rPr lang="ar-SA" smtClean="0"/>
              <a:pPr/>
              <a:t>‹#›</a:t>
            </a:fld>
            <a:endParaRPr lang="ar-SA"/>
          </a:p>
        </p:txBody>
      </p:sp>
    </p:spTree>
    <p:extLst>
      <p:ext uri="{BB962C8B-B14F-4D97-AF65-F5344CB8AC3E}">
        <p14:creationId xmlns:p14="http://schemas.microsoft.com/office/powerpoint/2010/main" val="19069690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866442" y="1447800"/>
            <a:ext cx="6620968" cy="1981200"/>
          </a:xfrm>
        </p:spPr>
        <p:txBody>
          <a:bodyPr/>
          <a:lstStyle>
            <a:lvl1pPr>
              <a:defRPr sz="4800"/>
            </a:lvl1pPr>
          </a:lstStyle>
          <a:p>
            <a:r>
              <a:rPr lang="en-US" smtClean="0"/>
              <a:t>Click to edit Master title style</a:t>
            </a:r>
            <a:endParaRPr lang="en-US" dirty="0"/>
          </a:p>
        </p:txBody>
      </p:sp>
      <p:sp>
        <p:nvSpPr>
          <p:cNvPr id="8" name="Text Placeholder 3"/>
          <p:cNvSpPr>
            <a:spLocks noGrp="1"/>
          </p:cNvSpPr>
          <p:nvPr>
            <p:ph type="body" sz="half" idx="2"/>
          </p:nvPr>
        </p:nvSpPr>
        <p:spPr>
          <a:xfrm>
            <a:off x="866442" y="3657600"/>
            <a:ext cx="6620968"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E2771EB-66AA-4792-8609-093895C97A3C}" type="datetimeFigureOut">
              <a:rPr lang="ar-SA" smtClean="0"/>
              <a:pPr/>
              <a:t>15/09/1444</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91995949-31EE-466D-A68B-6EC5AED73EA9}" type="slidenum">
              <a:rPr lang="ar-SA" smtClean="0"/>
              <a:pPr/>
              <a:t>‹#›</a:t>
            </a:fld>
            <a:endParaRPr lang="ar-SA"/>
          </a:p>
        </p:txBody>
      </p:sp>
    </p:spTree>
    <p:extLst>
      <p:ext uri="{BB962C8B-B14F-4D97-AF65-F5344CB8AC3E}">
        <p14:creationId xmlns:p14="http://schemas.microsoft.com/office/powerpoint/2010/main" val="39453303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81409" y="1447800"/>
            <a:ext cx="6001049" cy="2323374"/>
          </a:xfrm>
        </p:spPr>
        <p:txBody>
          <a:bodyPr/>
          <a:lstStyle>
            <a:lvl1pPr>
              <a:defRPr sz="4800"/>
            </a:lvl1pPr>
          </a:lstStyle>
          <a:p>
            <a:r>
              <a:rPr lang="en-US" smtClean="0"/>
              <a:t>Click to edit Master title style</a:t>
            </a:r>
            <a:endParaRPr lang="en-US" dirty="0"/>
          </a:p>
        </p:txBody>
      </p:sp>
      <p:sp>
        <p:nvSpPr>
          <p:cNvPr id="11" name="Text Placeholder 3"/>
          <p:cNvSpPr>
            <a:spLocks noGrp="1"/>
          </p:cNvSpPr>
          <p:nvPr>
            <p:ph type="body" sz="half" idx="14"/>
          </p:nvPr>
        </p:nvSpPr>
        <p:spPr>
          <a:xfrm>
            <a:off x="1448177" y="3771174"/>
            <a:ext cx="546115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smtClean="0"/>
              <a:t>Click to edit Master text styles</a:t>
            </a:r>
          </a:p>
        </p:txBody>
      </p:sp>
      <p:sp>
        <p:nvSpPr>
          <p:cNvPr id="10" name="Text Placeholder 3"/>
          <p:cNvSpPr>
            <a:spLocks noGrp="1"/>
          </p:cNvSpPr>
          <p:nvPr>
            <p:ph type="body" sz="half" idx="2"/>
          </p:nvPr>
        </p:nvSpPr>
        <p:spPr>
          <a:xfrm>
            <a:off x="866442" y="4350657"/>
            <a:ext cx="6620968"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E2771EB-66AA-4792-8609-093895C97A3C}" type="datetimeFigureOut">
              <a:rPr lang="ar-SA" smtClean="0"/>
              <a:pPr/>
              <a:t>15/09/1444</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91995949-31EE-466D-A68B-6EC5AED73EA9}" type="slidenum">
              <a:rPr lang="ar-SA" smtClean="0"/>
              <a:pPr/>
              <a:t>‹#›</a:t>
            </a:fld>
            <a:endParaRPr lang="ar-SA"/>
          </a:p>
        </p:txBody>
      </p:sp>
      <p:sp>
        <p:nvSpPr>
          <p:cNvPr id="12" name="TextBox 11"/>
          <p:cNvSpPr txBox="1"/>
          <p:nvPr/>
        </p:nvSpPr>
        <p:spPr>
          <a:xfrm>
            <a:off x="673897" y="971253"/>
            <a:ext cx="601591"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12200" dirty="0"/>
              <a:t>“</a:t>
            </a:r>
          </a:p>
        </p:txBody>
      </p:sp>
      <p:sp>
        <p:nvSpPr>
          <p:cNvPr id="15" name="TextBox 14"/>
          <p:cNvSpPr txBox="1"/>
          <p:nvPr/>
        </p:nvSpPr>
        <p:spPr>
          <a:xfrm>
            <a:off x="6999690" y="2613787"/>
            <a:ext cx="601591"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12200" dirty="0"/>
              <a:t>”</a:t>
            </a:r>
          </a:p>
        </p:txBody>
      </p:sp>
    </p:spTree>
    <p:extLst>
      <p:ext uri="{BB962C8B-B14F-4D97-AF65-F5344CB8AC3E}">
        <p14:creationId xmlns:p14="http://schemas.microsoft.com/office/powerpoint/2010/main" val="43394288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866441" y="3124201"/>
            <a:ext cx="6620969" cy="165318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E2771EB-66AA-4792-8609-093895C97A3C}" type="datetimeFigureOut">
              <a:rPr lang="ar-SA" smtClean="0"/>
              <a:pPr/>
              <a:t>15/09/1444</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91995949-31EE-466D-A68B-6EC5AED73EA9}" type="slidenum">
              <a:rPr lang="ar-SA" smtClean="0"/>
              <a:pPr/>
              <a:t>‹#›</a:t>
            </a:fld>
            <a:endParaRPr lang="ar-SA"/>
          </a:p>
        </p:txBody>
      </p:sp>
    </p:spTree>
    <p:extLst>
      <p:ext uri="{BB962C8B-B14F-4D97-AF65-F5344CB8AC3E}">
        <p14:creationId xmlns:p14="http://schemas.microsoft.com/office/powerpoint/2010/main" val="73499243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474834" y="1981200"/>
            <a:ext cx="22107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6" name="Text Placeholder 3"/>
          <p:cNvSpPr>
            <a:spLocks noGrp="1"/>
          </p:cNvSpPr>
          <p:nvPr>
            <p:ph type="body" sz="half" idx="15"/>
          </p:nvPr>
        </p:nvSpPr>
        <p:spPr>
          <a:xfrm>
            <a:off x="489475" y="2667000"/>
            <a:ext cx="219608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2913504" y="1981200"/>
            <a:ext cx="2202754"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Text Placeholder 3"/>
          <p:cNvSpPr>
            <a:spLocks noGrp="1"/>
          </p:cNvSpPr>
          <p:nvPr>
            <p:ph type="body" sz="half" idx="16"/>
          </p:nvPr>
        </p:nvSpPr>
        <p:spPr>
          <a:xfrm>
            <a:off x="2905586" y="2667000"/>
            <a:ext cx="2210671"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5344917" y="1981200"/>
            <a:ext cx="219965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Text Placeholder 3"/>
          <p:cNvSpPr>
            <a:spLocks noGrp="1"/>
          </p:cNvSpPr>
          <p:nvPr>
            <p:ph type="body" sz="half" idx="17"/>
          </p:nvPr>
        </p:nvSpPr>
        <p:spPr>
          <a:xfrm>
            <a:off x="5344917" y="2667000"/>
            <a:ext cx="2199658"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2795334"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522303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FE2771EB-66AA-4792-8609-093895C97A3C}" type="datetimeFigureOut">
              <a:rPr lang="ar-SA" smtClean="0"/>
              <a:pPr/>
              <a:t>15/09/1444</a:t>
            </a:fld>
            <a:endParaRPr lang="ar-SA"/>
          </a:p>
        </p:txBody>
      </p:sp>
      <p:sp>
        <p:nvSpPr>
          <p:cNvPr id="4"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91995949-31EE-466D-A68B-6EC5AED73EA9}" type="slidenum">
              <a:rPr lang="ar-SA" smtClean="0"/>
              <a:pPr/>
              <a:t>‹#›</a:t>
            </a:fld>
            <a:endParaRPr lang="ar-SA"/>
          </a:p>
        </p:txBody>
      </p:sp>
    </p:spTree>
    <p:extLst>
      <p:ext uri="{BB962C8B-B14F-4D97-AF65-F5344CB8AC3E}">
        <p14:creationId xmlns:p14="http://schemas.microsoft.com/office/powerpoint/2010/main" val="217957984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489475" y="4250949"/>
            <a:ext cx="2205612"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9" name="Picture Placeholder 2"/>
          <p:cNvSpPr>
            <a:spLocks noGrp="1" noChangeAspect="1"/>
          </p:cNvSpPr>
          <p:nvPr>
            <p:ph type="pic" idx="15"/>
          </p:nvPr>
        </p:nvSpPr>
        <p:spPr>
          <a:xfrm>
            <a:off x="489475" y="2209800"/>
            <a:ext cx="2205612"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489475" y="4827212"/>
            <a:ext cx="2205612"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2917792" y="4250949"/>
            <a:ext cx="21984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0" name="Picture Placeholder 2"/>
          <p:cNvSpPr>
            <a:spLocks noGrp="1" noChangeAspect="1"/>
          </p:cNvSpPr>
          <p:nvPr>
            <p:ph type="pic" idx="21"/>
          </p:nvPr>
        </p:nvSpPr>
        <p:spPr>
          <a:xfrm>
            <a:off x="2917791" y="2209800"/>
            <a:ext cx="2198466"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2916776" y="4827211"/>
            <a:ext cx="2201378"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5344917" y="4250949"/>
            <a:ext cx="219965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1" name="Picture Placeholder 2"/>
          <p:cNvSpPr>
            <a:spLocks noGrp="1" noChangeAspect="1"/>
          </p:cNvSpPr>
          <p:nvPr>
            <p:ph type="pic" idx="22"/>
          </p:nvPr>
        </p:nvSpPr>
        <p:spPr>
          <a:xfrm>
            <a:off x="5344916" y="2209800"/>
            <a:ext cx="2199658"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5344824" y="4827209"/>
            <a:ext cx="2202571"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9" name="Straight Connector 18"/>
          <p:cNvCxnSpPr/>
          <p:nvPr/>
        </p:nvCxnSpPr>
        <p:spPr>
          <a:xfrm>
            <a:off x="2795334"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522303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FE2771EB-66AA-4792-8609-093895C97A3C}" type="datetimeFigureOut">
              <a:rPr lang="ar-SA" smtClean="0"/>
              <a:pPr/>
              <a:t>15/09/1444</a:t>
            </a:fld>
            <a:endParaRPr lang="ar-SA"/>
          </a:p>
        </p:txBody>
      </p:sp>
      <p:sp>
        <p:nvSpPr>
          <p:cNvPr id="4"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91995949-31EE-466D-A68B-6EC5AED73EA9}" type="slidenum">
              <a:rPr lang="ar-SA" smtClean="0"/>
              <a:pPr/>
              <a:t>‹#›</a:t>
            </a:fld>
            <a:endParaRPr lang="ar-SA"/>
          </a:p>
        </p:txBody>
      </p:sp>
    </p:spTree>
    <p:extLst>
      <p:ext uri="{BB962C8B-B14F-4D97-AF65-F5344CB8AC3E}">
        <p14:creationId xmlns:p14="http://schemas.microsoft.com/office/powerpoint/2010/main" val="242175805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E2771EB-66AA-4792-8609-093895C97A3C}" type="datetimeFigureOut">
              <a:rPr lang="ar-SA" smtClean="0"/>
              <a:pPr/>
              <a:t>15/09/1444</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91995949-31EE-466D-A68B-6EC5AED73EA9}" type="slidenum">
              <a:rPr lang="ar-SA" smtClean="0"/>
              <a:pPr/>
              <a:t>‹#›</a:t>
            </a:fld>
            <a:endParaRPr lang="ar-SA"/>
          </a:p>
        </p:txBody>
      </p:sp>
    </p:spTree>
    <p:extLst>
      <p:ext uri="{BB962C8B-B14F-4D97-AF65-F5344CB8AC3E}">
        <p14:creationId xmlns:p14="http://schemas.microsoft.com/office/powerpoint/2010/main" val="25742710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29782" y="430214"/>
            <a:ext cx="1314793" cy="58261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89475" y="773205"/>
            <a:ext cx="5568812" cy="548313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E2771EB-66AA-4792-8609-093895C97A3C}" type="datetimeFigureOut">
              <a:rPr lang="ar-SA" smtClean="0"/>
              <a:pPr/>
              <a:t>15/09/1444</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91995949-31EE-466D-A68B-6EC5AED73EA9}" type="slidenum">
              <a:rPr lang="ar-SA" smtClean="0"/>
              <a:pPr/>
              <a:t>‹#›</a:t>
            </a:fld>
            <a:endParaRPr lang="ar-SA"/>
          </a:p>
        </p:txBody>
      </p:sp>
    </p:spTree>
    <p:extLst>
      <p:ext uri="{BB962C8B-B14F-4D97-AF65-F5344CB8AC3E}">
        <p14:creationId xmlns:p14="http://schemas.microsoft.com/office/powerpoint/2010/main" val="15208993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p:txBody>
          <a:bodyPr/>
          <a:lstStyle/>
          <a:p>
            <a:fld id="{FE2771EB-66AA-4792-8609-093895C97A3C}" type="datetimeFigureOut">
              <a:rPr lang="ar-SA" smtClean="0"/>
              <a:pPr/>
              <a:t>15/09/1444</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91995949-31EE-466D-A68B-6EC5AED73EA9}" type="slidenum">
              <a:rPr lang="ar-SA" smtClean="0"/>
              <a:pPr/>
              <a:t>‹#›</a:t>
            </a:fld>
            <a:endParaRPr lang="ar-SA"/>
          </a:p>
        </p:txBody>
      </p:sp>
    </p:spTree>
    <p:extLst>
      <p:ext uri="{BB962C8B-B14F-4D97-AF65-F5344CB8AC3E}">
        <p14:creationId xmlns:p14="http://schemas.microsoft.com/office/powerpoint/2010/main" val="32009268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66443" y="2861734"/>
            <a:ext cx="6620967" cy="1915647"/>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E2771EB-66AA-4792-8609-093895C97A3C}" type="datetimeFigureOut">
              <a:rPr lang="ar-SA" smtClean="0"/>
              <a:pPr/>
              <a:t>15/09/1444</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91995949-31EE-466D-A68B-6EC5AED73EA9}" type="slidenum">
              <a:rPr lang="ar-SA" smtClean="0"/>
              <a:pPr/>
              <a:t>‹#›</a:t>
            </a:fld>
            <a:endParaRPr lang="ar-SA"/>
          </a:p>
        </p:txBody>
      </p:sp>
    </p:spTree>
    <p:extLst>
      <p:ext uri="{BB962C8B-B14F-4D97-AF65-F5344CB8AC3E}">
        <p14:creationId xmlns:p14="http://schemas.microsoft.com/office/powerpoint/2010/main" val="24171455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27700" y="2060576"/>
            <a:ext cx="3298113"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241975" y="2056093"/>
            <a:ext cx="3298115"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FE2771EB-66AA-4792-8609-093895C97A3C}" type="datetimeFigureOut">
              <a:rPr lang="ar-SA" smtClean="0"/>
              <a:pPr/>
              <a:t>15/09/1444</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91995949-31EE-466D-A68B-6EC5AED73EA9}" type="slidenum">
              <a:rPr lang="ar-SA" smtClean="0"/>
              <a:pPr/>
              <a:t>‹#›</a:t>
            </a:fld>
            <a:endParaRPr lang="ar-SA"/>
          </a:p>
        </p:txBody>
      </p:sp>
    </p:spTree>
    <p:extLst>
      <p:ext uri="{BB962C8B-B14F-4D97-AF65-F5344CB8AC3E}">
        <p14:creationId xmlns:p14="http://schemas.microsoft.com/office/powerpoint/2010/main" val="8036212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827700" y="1905000"/>
            <a:ext cx="3298112"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27700"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241976" y="1905000"/>
            <a:ext cx="3298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241976"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E2771EB-66AA-4792-8609-093895C97A3C}" type="datetimeFigureOut">
              <a:rPr lang="ar-SA" smtClean="0"/>
              <a:pPr/>
              <a:t>15/09/1444</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91995949-31EE-466D-A68B-6EC5AED73EA9}" type="slidenum">
              <a:rPr lang="ar-SA" smtClean="0"/>
              <a:pPr/>
              <a:t>‹#›</a:t>
            </a:fld>
            <a:endParaRPr lang="ar-SA"/>
          </a:p>
        </p:txBody>
      </p:sp>
    </p:spTree>
    <p:extLst>
      <p:ext uri="{BB962C8B-B14F-4D97-AF65-F5344CB8AC3E}">
        <p14:creationId xmlns:p14="http://schemas.microsoft.com/office/powerpoint/2010/main" val="30169438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7" name="Date Placeholder 2"/>
          <p:cNvSpPr>
            <a:spLocks noGrp="1"/>
          </p:cNvSpPr>
          <p:nvPr>
            <p:ph type="dt" sz="half" idx="10"/>
          </p:nvPr>
        </p:nvSpPr>
        <p:spPr/>
        <p:txBody>
          <a:bodyPr/>
          <a:lstStyle/>
          <a:p>
            <a:fld id="{FE2771EB-66AA-4792-8609-093895C97A3C}" type="datetimeFigureOut">
              <a:rPr lang="ar-SA" smtClean="0"/>
              <a:pPr/>
              <a:t>15/09/1444</a:t>
            </a:fld>
            <a:endParaRPr lang="ar-SA"/>
          </a:p>
        </p:txBody>
      </p:sp>
      <p:sp>
        <p:nvSpPr>
          <p:cNvPr id="5" name="Footer Placeholder 3"/>
          <p:cNvSpPr>
            <a:spLocks noGrp="1"/>
          </p:cNvSpPr>
          <p:nvPr>
            <p:ph type="ftr" sz="quarter" idx="11"/>
          </p:nvPr>
        </p:nvSpPr>
        <p:spPr/>
        <p:txBody>
          <a:bodyPr/>
          <a:lstStyle/>
          <a:p>
            <a:endParaRPr lang="ar-SA"/>
          </a:p>
        </p:txBody>
      </p:sp>
      <p:sp>
        <p:nvSpPr>
          <p:cNvPr id="6" name="Slide Number Placeholder 4"/>
          <p:cNvSpPr>
            <a:spLocks noGrp="1"/>
          </p:cNvSpPr>
          <p:nvPr>
            <p:ph type="sldNum" sz="quarter" idx="12"/>
          </p:nvPr>
        </p:nvSpPr>
        <p:spPr/>
        <p:txBody>
          <a:bodyPr/>
          <a:lstStyle/>
          <a:p>
            <a:fld id="{91995949-31EE-466D-A68B-6EC5AED73EA9}" type="slidenum">
              <a:rPr lang="ar-SA" smtClean="0"/>
              <a:pPr/>
              <a:t>‹#›</a:t>
            </a:fld>
            <a:endParaRPr lang="ar-SA"/>
          </a:p>
        </p:txBody>
      </p:sp>
    </p:spTree>
    <p:extLst>
      <p:ext uri="{BB962C8B-B14F-4D97-AF65-F5344CB8AC3E}">
        <p14:creationId xmlns:p14="http://schemas.microsoft.com/office/powerpoint/2010/main" val="7990285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FE2771EB-66AA-4792-8609-093895C97A3C}" type="datetimeFigureOut">
              <a:rPr lang="ar-SA" smtClean="0"/>
              <a:pPr/>
              <a:t>15/09/1444</a:t>
            </a:fld>
            <a:endParaRPr lang="ar-SA"/>
          </a:p>
        </p:txBody>
      </p:sp>
      <p:sp>
        <p:nvSpPr>
          <p:cNvPr id="5" name="Footer Placeholder 2"/>
          <p:cNvSpPr>
            <a:spLocks noGrp="1"/>
          </p:cNvSpPr>
          <p:nvPr>
            <p:ph type="ftr" sz="quarter" idx="11"/>
          </p:nvPr>
        </p:nvSpPr>
        <p:spPr/>
        <p:txBody>
          <a:bodyPr/>
          <a:lstStyle/>
          <a:p>
            <a:endParaRPr lang="ar-SA"/>
          </a:p>
        </p:txBody>
      </p:sp>
      <p:sp>
        <p:nvSpPr>
          <p:cNvPr id="6" name="Slide Number Placeholder 3"/>
          <p:cNvSpPr>
            <a:spLocks noGrp="1"/>
          </p:cNvSpPr>
          <p:nvPr>
            <p:ph type="sldNum" sz="quarter" idx="12"/>
          </p:nvPr>
        </p:nvSpPr>
        <p:spPr/>
        <p:txBody>
          <a:bodyPr/>
          <a:lstStyle/>
          <a:p>
            <a:fld id="{91995949-31EE-466D-A68B-6EC5AED73EA9}" type="slidenum">
              <a:rPr lang="ar-SA" smtClean="0"/>
              <a:pPr/>
              <a:t>‹#›</a:t>
            </a:fld>
            <a:endParaRPr lang="ar-SA"/>
          </a:p>
        </p:txBody>
      </p:sp>
    </p:spTree>
    <p:extLst>
      <p:ext uri="{BB962C8B-B14F-4D97-AF65-F5344CB8AC3E}">
        <p14:creationId xmlns:p14="http://schemas.microsoft.com/office/powerpoint/2010/main" val="37049882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6441" y="1447800"/>
            <a:ext cx="2551462" cy="14478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3589397" y="1447800"/>
            <a:ext cx="3898013"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66441" y="3129281"/>
            <a:ext cx="2551462"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Date Placeholder 4"/>
          <p:cNvSpPr>
            <a:spLocks noGrp="1"/>
          </p:cNvSpPr>
          <p:nvPr>
            <p:ph type="dt" sz="half" idx="10"/>
          </p:nvPr>
        </p:nvSpPr>
        <p:spPr/>
        <p:txBody>
          <a:bodyPr/>
          <a:lstStyle/>
          <a:p>
            <a:fld id="{FE2771EB-66AA-4792-8609-093895C97A3C}" type="datetimeFigureOut">
              <a:rPr lang="ar-SA" smtClean="0"/>
              <a:pPr/>
              <a:t>15/09/1444</a:t>
            </a:fld>
            <a:endParaRPr lang="ar-SA"/>
          </a:p>
        </p:txBody>
      </p:sp>
      <p:sp>
        <p:nvSpPr>
          <p:cNvPr id="5" name="Footer Placeholder 5"/>
          <p:cNvSpPr>
            <a:spLocks noGrp="1"/>
          </p:cNvSpPr>
          <p:nvPr>
            <p:ph type="ftr" sz="quarter" idx="11"/>
          </p:nvPr>
        </p:nvSpPr>
        <p:spPr/>
        <p:txBody>
          <a:bodyPr/>
          <a:lstStyle/>
          <a:p>
            <a:endParaRPr lang="ar-SA"/>
          </a:p>
        </p:txBody>
      </p:sp>
      <p:sp>
        <p:nvSpPr>
          <p:cNvPr id="6" name="Slide Number Placeholder 6"/>
          <p:cNvSpPr>
            <a:spLocks noGrp="1"/>
          </p:cNvSpPr>
          <p:nvPr>
            <p:ph type="sldNum" sz="quarter" idx="12"/>
          </p:nvPr>
        </p:nvSpPr>
        <p:spPr/>
        <p:txBody>
          <a:bodyPr/>
          <a:lstStyle/>
          <a:p>
            <a:fld id="{91995949-31EE-466D-A68B-6EC5AED73EA9}" type="slidenum">
              <a:rPr lang="ar-SA" smtClean="0"/>
              <a:pPr/>
              <a:t>‹#›</a:t>
            </a:fld>
            <a:endParaRPr lang="ar-SA"/>
          </a:p>
        </p:txBody>
      </p:sp>
    </p:spTree>
    <p:extLst>
      <p:ext uri="{BB962C8B-B14F-4D97-AF65-F5344CB8AC3E}">
        <p14:creationId xmlns:p14="http://schemas.microsoft.com/office/powerpoint/2010/main" val="33238779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5656" y="1854192"/>
            <a:ext cx="3820674" cy="1574808"/>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213517" y="1143000"/>
            <a:ext cx="2400925"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866441" y="3657600"/>
            <a:ext cx="3814728"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E2771EB-66AA-4792-8609-093895C97A3C}" type="datetimeFigureOut">
              <a:rPr lang="ar-SA" smtClean="0"/>
              <a:pPr/>
              <a:t>15/09/1444</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91995949-31EE-466D-A68B-6EC5AED73EA9}" type="slidenum">
              <a:rPr lang="ar-SA" smtClean="0"/>
              <a:pPr/>
              <a:t>‹#›</a:t>
            </a:fld>
            <a:endParaRPr lang="ar-SA"/>
          </a:p>
        </p:txBody>
      </p:sp>
    </p:spTree>
    <p:extLst>
      <p:ext uri="{BB962C8B-B14F-4D97-AF65-F5344CB8AC3E}">
        <p14:creationId xmlns:p14="http://schemas.microsoft.com/office/powerpoint/2010/main" val="8245811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Oval 21"/>
          <p:cNvSpPr/>
          <p:nvPr/>
        </p:nvSpPr>
        <p:spPr>
          <a:xfrm>
            <a:off x="629943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5689832" y="-457200"/>
            <a:ext cx="1600200" cy="1600200"/>
          </a:xfrm>
          <a:prstGeom prst="ellipse">
            <a:avLst/>
          </a:prstGeom>
          <a:gradFill flip="none" rotWithShape="1">
            <a:gsLst>
              <a:gs pos="0">
                <a:schemeClr val="bg2">
                  <a:lumMod val="60000"/>
                  <a:lumOff val="40000"/>
                  <a:alpha val="14000"/>
                </a:schemeClr>
              </a:gs>
              <a:gs pos="73000">
                <a:schemeClr val="bg2">
                  <a:lumMod val="60000"/>
                  <a:lumOff val="40000"/>
                  <a:alpha val="0"/>
                </a:schemeClr>
              </a:gs>
              <a:gs pos="36000">
                <a:schemeClr val="bg2">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6299432" y="6096000"/>
            <a:ext cx="990600" cy="990600"/>
          </a:xfrm>
          <a:prstGeom prst="ellipse">
            <a:avLst/>
          </a:prstGeom>
          <a:gradFill flip="none" rotWithShape="1">
            <a:gsLst>
              <a:gs pos="0">
                <a:schemeClr val="bg2">
                  <a:lumMod val="60000"/>
                  <a:lumOff val="40000"/>
                  <a:alpha val="9000"/>
                </a:schemeClr>
              </a:gs>
              <a:gs pos="66000">
                <a:schemeClr val="bg2">
                  <a:lumMod val="60000"/>
                  <a:lumOff val="40000"/>
                  <a:alpha val="0"/>
                </a:schemeClr>
              </a:gs>
              <a:gs pos="36000">
                <a:schemeClr val="bg2">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153988" y="2667000"/>
            <a:ext cx="4191000" cy="4191000"/>
          </a:xfrm>
          <a:prstGeom prst="ellipse">
            <a:avLst/>
          </a:prstGeom>
          <a:gradFill flip="none" rotWithShape="1">
            <a:gsLst>
              <a:gs pos="0">
                <a:schemeClr val="bg2">
                  <a:lumMod val="60000"/>
                  <a:lumOff val="40000"/>
                  <a:alpha val="11000"/>
                </a:schemeClr>
              </a:gs>
              <a:gs pos="75000">
                <a:schemeClr val="bg2">
                  <a:lumMod val="60000"/>
                  <a:lumOff val="40000"/>
                  <a:alpha val="0"/>
                </a:schemeClr>
              </a:gs>
              <a:gs pos="36000">
                <a:schemeClr val="bg2">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39788" y="2895600"/>
            <a:ext cx="2362200" cy="2362200"/>
          </a:xfrm>
          <a:prstGeom prst="ellipse">
            <a:avLst/>
          </a:prstGeom>
          <a:gradFill flip="none" rotWithShape="1">
            <a:gsLst>
              <a:gs pos="0">
                <a:schemeClr val="bg2">
                  <a:lumMod val="60000"/>
                  <a:lumOff val="40000"/>
                  <a:alpha val="8000"/>
                </a:schemeClr>
              </a:gs>
              <a:gs pos="72000">
                <a:schemeClr val="bg2">
                  <a:lumMod val="60000"/>
                  <a:lumOff val="40000"/>
                  <a:alpha val="0"/>
                </a:schemeClr>
              </a:gs>
              <a:gs pos="36000">
                <a:schemeClr val="bg2">
                  <a:lumMod val="60000"/>
                  <a:lumOff val="4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484710" y="452718"/>
            <a:ext cx="7055380" cy="1400530"/>
          </a:xfrm>
          <a:prstGeom prst="rect">
            <a:avLst/>
          </a:prstGeom>
        </p:spPr>
        <p:txBody>
          <a:bodyPr vert="horz" lIns="91440" tIns="45720" rIns="91440" bIns="45720" rtlCol="0" anchor="t">
            <a:noAutofit/>
          </a:bodyPr>
          <a:lstStyle/>
          <a:p>
            <a:r>
              <a:rPr lang="en-US" smtClean="0"/>
              <a:t>Click to edit Master title style</a:t>
            </a:r>
            <a:endParaRPr lang="en-US" dirty="0"/>
          </a:p>
        </p:txBody>
      </p:sp>
      <p:sp>
        <p:nvSpPr>
          <p:cNvPr id="3" name="Text Placeholder 2"/>
          <p:cNvSpPr>
            <a:spLocks noGrp="1"/>
          </p:cNvSpPr>
          <p:nvPr>
            <p:ph type="body" idx="1"/>
          </p:nvPr>
        </p:nvSpPr>
        <p:spPr>
          <a:xfrm>
            <a:off x="827700" y="2052925"/>
            <a:ext cx="6711654" cy="4195481"/>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5400000">
            <a:off x="7494989" y="1828771"/>
            <a:ext cx="990599" cy="22865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FE2771EB-66AA-4792-8609-093895C97A3C}" type="datetimeFigureOut">
              <a:rPr lang="ar-SA" smtClean="0"/>
              <a:pPr/>
              <a:t>15/09/1444</a:t>
            </a:fld>
            <a:endParaRPr lang="ar-SA"/>
          </a:p>
        </p:txBody>
      </p:sp>
      <p:sp>
        <p:nvSpPr>
          <p:cNvPr id="5" name="Footer Placeholder 4"/>
          <p:cNvSpPr>
            <a:spLocks noGrp="1"/>
          </p:cNvSpPr>
          <p:nvPr>
            <p:ph type="ftr" sz="quarter" idx="3"/>
          </p:nvPr>
        </p:nvSpPr>
        <p:spPr>
          <a:xfrm rot="5400000">
            <a:off x="6233335" y="3263371"/>
            <a:ext cx="3859795" cy="228660"/>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ar-SA"/>
          </a:p>
        </p:txBody>
      </p:sp>
      <p:sp>
        <p:nvSpPr>
          <p:cNvPr id="6" name="Slide Number Placeholder 5"/>
          <p:cNvSpPr>
            <a:spLocks noGrp="1"/>
          </p:cNvSpPr>
          <p:nvPr>
            <p:ph type="sldNum" sz="quarter" idx="4"/>
          </p:nvPr>
        </p:nvSpPr>
        <p:spPr bwMode="gray">
          <a:xfrm>
            <a:off x="7766431" y="295736"/>
            <a:ext cx="628813" cy="767687"/>
          </a:xfrm>
          <a:prstGeom prst="rect">
            <a:avLst/>
          </a:prstGeom>
        </p:spPr>
        <p:txBody>
          <a:bodyPr vert="horz" lIns="91440" tIns="45720" rIns="91440" bIns="45720" rtlCol="0" anchor="b"/>
          <a:lstStyle>
            <a:lvl1pPr algn="ctr">
              <a:defRPr sz="2801" b="0" i="0">
                <a:solidFill>
                  <a:schemeClr val="tx1">
                    <a:tint val="75000"/>
                  </a:schemeClr>
                </a:solidFill>
              </a:defRPr>
            </a:lvl1pPr>
          </a:lstStyle>
          <a:p>
            <a:fld id="{91995949-31EE-466D-A68B-6EC5AED73EA9}" type="slidenum">
              <a:rPr lang="ar-SA" smtClean="0"/>
              <a:pPr/>
              <a:t>‹#›</a:t>
            </a:fld>
            <a:endParaRPr lang="ar-SA"/>
          </a:p>
        </p:txBody>
      </p:sp>
    </p:spTree>
    <p:extLst>
      <p:ext uri="{BB962C8B-B14F-4D97-AF65-F5344CB8AC3E}">
        <p14:creationId xmlns:p14="http://schemas.microsoft.com/office/powerpoint/2010/main" val="2726575008"/>
      </p:ext>
    </p:extLst>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 id="2147483689" r:id="rId17"/>
  </p:sldLayoutIdLst>
  <p:txStyles>
    <p:titleStyle>
      <a:lvl1pPr algn="l" defTabSz="457207" rtl="1" eaLnBrk="1" latinLnBrk="0" hangingPunct="1">
        <a:spcBef>
          <a:spcPct val="0"/>
        </a:spcBef>
        <a:buNone/>
        <a:defRPr sz="4200" b="0" i="0" kern="1200">
          <a:solidFill>
            <a:schemeClr val="tx2"/>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6" indent="-342906" algn="r" defTabSz="457207" rtl="1"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62" indent="-285755" algn="r" defTabSz="457207" rtl="1"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20" indent="-228604" algn="r" defTabSz="457207" rtl="1"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27" indent="-228604" algn="r" defTabSz="457207" rtl="1"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34" indent="-228604" algn="r" defTabSz="457207" rtl="1"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14642" indent="-228604" algn="r" defTabSz="457207" rtl="1"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49" indent="-228604" algn="r" defTabSz="457207" rtl="1"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57" indent="-228604" algn="r" defTabSz="457207" rtl="1"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64" indent="-228604" algn="r" defTabSz="457207" rtl="1"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r" defTabSz="457207" rtl="1" eaLnBrk="1" latinLnBrk="0" hangingPunct="1">
        <a:defRPr sz="1800" kern="1200">
          <a:solidFill>
            <a:schemeClr val="tx1"/>
          </a:solidFill>
          <a:latin typeface="+mn-lt"/>
          <a:ea typeface="+mn-ea"/>
          <a:cs typeface="+mn-cs"/>
        </a:defRPr>
      </a:lvl1pPr>
      <a:lvl2pPr marL="457207" algn="r" defTabSz="457207" rtl="1" eaLnBrk="1" latinLnBrk="0" hangingPunct="1">
        <a:defRPr sz="1800" kern="1200">
          <a:solidFill>
            <a:schemeClr val="tx1"/>
          </a:solidFill>
          <a:latin typeface="+mn-lt"/>
          <a:ea typeface="+mn-ea"/>
          <a:cs typeface="+mn-cs"/>
        </a:defRPr>
      </a:lvl2pPr>
      <a:lvl3pPr marL="914415" algn="r" defTabSz="457207" rtl="1" eaLnBrk="1" latinLnBrk="0" hangingPunct="1">
        <a:defRPr sz="1800" kern="1200">
          <a:solidFill>
            <a:schemeClr val="tx1"/>
          </a:solidFill>
          <a:latin typeface="+mn-lt"/>
          <a:ea typeface="+mn-ea"/>
          <a:cs typeface="+mn-cs"/>
        </a:defRPr>
      </a:lvl3pPr>
      <a:lvl4pPr marL="1371622" algn="r" defTabSz="457207" rtl="1" eaLnBrk="1" latinLnBrk="0" hangingPunct="1">
        <a:defRPr sz="1800" kern="1200">
          <a:solidFill>
            <a:schemeClr val="tx1"/>
          </a:solidFill>
          <a:latin typeface="+mn-lt"/>
          <a:ea typeface="+mn-ea"/>
          <a:cs typeface="+mn-cs"/>
        </a:defRPr>
      </a:lvl4pPr>
      <a:lvl5pPr marL="1828831" algn="r" defTabSz="457207" rtl="1" eaLnBrk="1" latinLnBrk="0" hangingPunct="1">
        <a:defRPr sz="1800" kern="1200">
          <a:solidFill>
            <a:schemeClr val="tx1"/>
          </a:solidFill>
          <a:latin typeface="+mn-lt"/>
          <a:ea typeface="+mn-ea"/>
          <a:cs typeface="+mn-cs"/>
        </a:defRPr>
      </a:lvl5pPr>
      <a:lvl6pPr marL="2286038" algn="r" defTabSz="457207" rtl="1" eaLnBrk="1" latinLnBrk="0" hangingPunct="1">
        <a:defRPr sz="1800" kern="1200">
          <a:solidFill>
            <a:schemeClr val="tx1"/>
          </a:solidFill>
          <a:latin typeface="+mn-lt"/>
          <a:ea typeface="+mn-ea"/>
          <a:cs typeface="+mn-cs"/>
        </a:defRPr>
      </a:lvl6pPr>
      <a:lvl7pPr marL="2743246" algn="r" defTabSz="457207" rtl="1" eaLnBrk="1" latinLnBrk="0" hangingPunct="1">
        <a:defRPr sz="1800" kern="1200">
          <a:solidFill>
            <a:schemeClr val="tx1"/>
          </a:solidFill>
          <a:latin typeface="+mn-lt"/>
          <a:ea typeface="+mn-ea"/>
          <a:cs typeface="+mn-cs"/>
        </a:defRPr>
      </a:lvl7pPr>
      <a:lvl8pPr marL="3200453" algn="r" defTabSz="457207" rtl="1" eaLnBrk="1" latinLnBrk="0" hangingPunct="1">
        <a:defRPr sz="1800" kern="1200">
          <a:solidFill>
            <a:schemeClr val="tx1"/>
          </a:solidFill>
          <a:latin typeface="+mn-lt"/>
          <a:ea typeface="+mn-ea"/>
          <a:cs typeface="+mn-cs"/>
        </a:defRPr>
      </a:lvl8pPr>
      <a:lvl9pPr marL="3657661" algn="r" defTabSz="457207"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lstStyle/>
          <a:p>
            <a:r>
              <a:rPr lang="ar-IQ" b="1" dirty="0"/>
              <a:t>محاضرات دورة الرقابة الداخلية </a:t>
            </a:r>
            <a:endParaRPr lang="ar-SA" dirty="0"/>
          </a:p>
        </p:txBody>
      </p:sp>
      <p:sp>
        <p:nvSpPr>
          <p:cNvPr id="3" name="عنوان فرعي 2"/>
          <p:cNvSpPr>
            <a:spLocks noGrp="1"/>
          </p:cNvSpPr>
          <p:nvPr>
            <p:ph type="subTitle" idx="1"/>
          </p:nvPr>
        </p:nvSpPr>
        <p:spPr/>
        <p:txBody>
          <a:bodyPr/>
          <a:lstStyle/>
          <a:p>
            <a:r>
              <a:rPr lang="ar-IQ" dirty="0" smtClean="0"/>
              <a:t>المحاضر</a:t>
            </a:r>
          </a:p>
          <a:p>
            <a:r>
              <a:rPr lang="ar-IQ" dirty="0" smtClean="0"/>
              <a:t>فداء هبد المجيد صبار</a:t>
            </a:r>
            <a:endParaRPr lang="ar-IQ" dirty="0" smtClean="0"/>
          </a:p>
        </p:txBody>
      </p:sp>
    </p:spTree>
  </p:cSld>
  <p:clrMapOvr>
    <a:masterClrMapping/>
  </p:clrMapOvr>
  <p:transition>
    <p:dissolv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b="1" dirty="0"/>
              <a:t>طرق تدقيق تطبيقات المحاسبة الالكترونية </a:t>
            </a:r>
            <a:endParaRPr lang="ar-SA" dirty="0"/>
          </a:p>
        </p:txBody>
      </p:sp>
      <p:sp>
        <p:nvSpPr>
          <p:cNvPr id="3" name="عنصر نائب للمحتوى 2"/>
          <p:cNvSpPr>
            <a:spLocks noGrp="1"/>
          </p:cNvSpPr>
          <p:nvPr>
            <p:ph idx="1"/>
          </p:nvPr>
        </p:nvSpPr>
        <p:spPr/>
        <p:txBody>
          <a:bodyPr>
            <a:normAutofit fontScale="77500" lnSpcReduction="20000"/>
          </a:bodyPr>
          <a:lstStyle/>
          <a:p>
            <a:pPr algn="just"/>
            <a:r>
              <a:rPr lang="ar-SA" dirty="0"/>
              <a:t>إن الاختلاف بين التدقيق في بيئة الحاسوب وبين التدقيق اليدوي ينحصر فقط في الأساليب المستخدمة في تنفيذ عملية التدقيق والتي تعتمد على إمكانية الحاسوب كليا أو جزئيا بحسب مستوى تطور النظام وبحسب خبرة المدقق ,وتوجد العديد من أساليب التدقيق في بيئة الحاسوب وهي مرتبطة بعوامل متعددة مثل درجة أتتمة النظام الالكتروني ومدى احتفاظ المنشأة بالوثائق والسجلات أو بمعنى أخر مدى جودة مسار التدقيق وفيما يلي توضيح باختصار </a:t>
            </a:r>
            <a:r>
              <a:rPr lang="ar-SA" dirty="0" err="1"/>
              <a:t>لاهم</a:t>
            </a:r>
            <a:r>
              <a:rPr lang="ar-SA" dirty="0"/>
              <a:t> أساليب التدقيق في بيئة المعالجة </a:t>
            </a:r>
            <a:r>
              <a:rPr lang="ar-SA" dirty="0" err="1"/>
              <a:t>المحوسبة</a:t>
            </a:r>
            <a:r>
              <a:rPr lang="ar-SA" dirty="0"/>
              <a:t> للمعلومات</a:t>
            </a:r>
            <a:r>
              <a:rPr lang="en-US" dirty="0"/>
              <a:t> :</a:t>
            </a:r>
            <a:br>
              <a:rPr lang="en-US" dirty="0"/>
            </a:br>
            <a:r>
              <a:rPr lang="en-US" dirty="0"/>
              <a:t>1</a:t>
            </a:r>
            <a:r>
              <a:rPr lang="en-US" b="1" dirty="0"/>
              <a:t>-</a:t>
            </a:r>
            <a:r>
              <a:rPr lang="ar-SA" b="1" dirty="0"/>
              <a:t>التدقيق حول الحاسوب</a:t>
            </a:r>
            <a:r>
              <a:rPr lang="en-US" dirty="0"/>
              <a:t> (Auditing Around the computer Approach ):</a:t>
            </a:r>
            <a:br>
              <a:rPr lang="en-US" dirty="0"/>
            </a:br>
            <a:r>
              <a:rPr lang="ar-SA" dirty="0"/>
              <a:t>بمعنى تتبع مسار التدقيق حتى نقطة دخول البيانات في الحاسب الآلي مع إعادة متابعتها عند نقطة خروجها من أجهزة الحاسب على شكل تقارير مطبوعة أو صورة الكترونية مقروءة, إذ يعتمد المدقق على خطوات المراجعة لإعادة الاستفادة أو التعرف على كيفية تشغيله أو معالجة البيانات والمعلومات فيه , إذ أن مدقق لا يقوم بالتعرف إلى هذا الحاسوب </a:t>
            </a:r>
            <a:r>
              <a:rPr lang="ar-SA" dirty="0" err="1"/>
              <a:t>و</a:t>
            </a:r>
            <a:r>
              <a:rPr lang="ar-SA" dirty="0"/>
              <a:t> إلى تشغيله ومعالجة البيانات المحاسبية ظناً منهم بأن هذه البيانات ( </a:t>
            </a:r>
            <a:r>
              <a:rPr lang="ar-SA" dirty="0" err="1"/>
              <a:t>المدخلات</a:t>
            </a:r>
            <a:r>
              <a:rPr lang="ar-SA" dirty="0"/>
              <a:t> ) التي أعدوها كانت صحيحة فسوف تكون المخرجات أيضا صحيحة لأن الحاسوب لا يخطئ وعلى العموم عند استخدام التدقيق حول الحاسوب يجب على مرقق الحسابات التمكن من الوصول إلى قدر كاف من المستندات الأصلية </a:t>
            </a:r>
            <a:r>
              <a:rPr lang="ar-SA" dirty="0" err="1"/>
              <a:t>و</a:t>
            </a:r>
            <a:r>
              <a:rPr lang="ar-SA" dirty="0"/>
              <a:t> البيانات التفصيلية للمخرجات التي يمكن قراءتها بسهولة ويتحقق ذلك في المجالات التالية</a:t>
            </a:r>
            <a:r>
              <a:rPr lang="en-US" dirty="0"/>
              <a:t> :</a:t>
            </a:r>
            <a:br>
              <a:rPr lang="en-US" dirty="0"/>
            </a:br>
            <a:r>
              <a:rPr lang="ar-SA" dirty="0"/>
              <a:t>ا- توفر المستندات الأصلية على نحو يسهل قراءتها من قبل مدقق الحسابات</a:t>
            </a:r>
            <a:r>
              <a:rPr lang="en-US" dirty="0"/>
              <a:t/>
            </a:r>
            <a:br>
              <a:rPr lang="en-US" dirty="0"/>
            </a:br>
            <a:r>
              <a:rPr lang="ar-SA" dirty="0"/>
              <a:t>ب- إعداد بيانات بالمخرجات أعدادا مفصلاً يمكن المدقق من تتبع عمليات التدفق المالية </a:t>
            </a:r>
            <a:r>
              <a:rPr lang="en-US" dirty="0"/>
              <a:t>.</a:t>
            </a:r>
            <a:br>
              <a:rPr lang="en-US" dirty="0"/>
            </a:br>
            <a:r>
              <a:rPr lang="ar-SA" dirty="0"/>
              <a:t>ج- حفظ المستندات على نحو يساعد مدقق الحسابات على الرجوع إليها عند الحاجة</a:t>
            </a:r>
            <a:r>
              <a:rPr lang="en-US" dirty="0"/>
              <a:t> .</a:t>
            </a:r>
            <a:br>
              <a:rPr lang="en-US" dirty="0"/>
            </a:br>
            <a:r>
              <a:rPr lang="ar-SA" dirty="0"/>
              <a:t>وغالباً ما يكون أسلوب التدقيق حول الحاسوب مرغوباً في المنشآت التي ترغب بالاحتفاظ بالمستندات الأصلية والمخرجات التفصيلية للاستفادة من المعلومات الواردة فيها عند الحاجة </a:t>
            </a:r>
          </a:p>
        </p:txBody>
      </p:sp>
    </p:spTree>
  </p:cSld>
  <p:clrMapOvr>
    <a:masterClrMapping/>
  </p:clrMapOvr>
  <p:transition>
    <p:dissolv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b="1" dirty="0" smtClean="0"/>
              <a:t>التدقيق </a:t>
            </a:r>
            <a:r>
              <a:rPr lang="ar-SA" b="1" dirty="0"/>
              <a:t>من خلال الحاسوب</a:t>
            </a:r>
            <a:r>
              <a:rPr lang="ar-SA" dirty="0"/>
              <a:t> </a:t>
            </a:r>
          </a:p>
        </p:txBody>
      </p:sp>
      <p:sp>
        <p:nvSpPr>
          <p:cNvPr id="3" name="عنصر نائب للمحتوى 2"/>
          <p:cNvSpPr>
            <a:spLocks noGrp="1"/>
          </p:cNvSpPr>
          <p:nvPr>
            <p:ph idx="1"/>
          </p:nvPr>
        </p:nvSpPr>
        <p:spPr>
          <a:xfrm>
            <a:off x="1447800" y="1447800"/>
            <a:ext cx="7498080" cy="4800600"/>
          </a:xfrm>
        </p:spPr>
        <p:txBody>
          <a:bodyPr>
            <a:normAutofit/>
          </a:bodyPr>
          <a:lstStyle/>
          <a:p>
            <a:pPr algn="just"/>
            <a:r>
              <a:rPr lang="en-US" b="1" dirty="0"/>
              <a:t>-</a:t>
            </a:r>
            <a:r>
              <a:rPr lang="ar-SA" b="1" dirty="0"/>
              <a:t>التدقيق من خلال الحاسوب</a:t>
            </a:r>
            <a:r>
              <a:rPr lang="en-US" dirty="0"/>
              <a:t> (Auditing through the computer Approach )::</a:t>
            </a:r>
            <a:br>
              <a:rPr lang="en-US" dirty="0"/>
            </a:br>
            <a:r>
              <a:rPr lang="ar-SA" dirty="0"/>
              <a:t>ويعني ذلك تتبع المدقق من خلال الحاسوب الآلي في مرحلة عمليات الحاسب الداخلة لمعالجة البيانات والتحقق من صحة أدائها محاسبيا ,وفي هذا الأسلوب يجب على مدقق الحسابات أن يكون على دراية ومعرفة بكيفية استخدام الحاسوب وبذلك يستطيع إجراء عملية التدقيق آليا والتعرف على البرامج المستخدمة في مجال التدقيق خلال الحاسوب ,وعلى نظم تشغيلها وقدرتها على استبعاد العمليات غير المقبولة ورفضها ومن ثم معالجتها المعالجة المطلوبة وهذا </a:t>
            </a:r>
            <a:r>
              <a:rPr lang="ar-SA" dirty="0" err="1"/>
              <a:t>ا</a:t>
            </a:r>
            <a:r>
              <a:rPr lang="ar-SA" dirty="0"/>
              <a:t> لأسلوب يكسب المدقق خبرة في مجال أنظمة التشغيل وفي مجال التطبيقات الإدارية والمحاسبية المستخدمة في الحاسوب</a:t>
            </a:r>
            <a:endParaRPr lang="en-US" dirty="0"/>
          </a:p>
          <a:p>
            <a:r>
              <a:rPr lang="ar-IQ" dirty="0"/>
              <a:t>ويمكن </a:t>
            </a:r>
            <a:r>
              <a:rPr lang="ar-IQ" dirty="0" err="1"/>
              <a:t>ان</a:t>
            </a:r>
            <a:r>
              <a:rPr lang="ar-IQ" dirty="0"/>
              <a:t> ينفذ هذا </a:t>
            </a:r>
            <a:r>
              <a:rPr lang="ar-IQ" dirty="0" err="1"/>
              <a:t>الاسلوب</a:t>
            </a:r>
            <a:r>
              <a:rPr lang="ar-IQ" dirty="0"/>
              <a:t> بعدة طرق </a:t>
            </a:r>
            <a:endParaRPr lang="en-US" dirty="0"/>
          </a:p>
          <a:p>
            <a:pPr algn="just"/>
            <a:r>
              <a:rPr lang="ar-JO" dirty="0"/>
              <a:t>طريقة البيانات </a:t>
            </a:r>
            <a:r>
              <a:rPr lang="ar-JO" dirty="0" err="1"/>
              <a:t>الاختبارية</a:t>
            </a:r>
            <a:r>
              <a:rPr lang="ar-JO" dirty="0"/>
              <a:t> :</a:t>
            </a:r>
            <a:r>
              <a:rPr lang="ar-JO" dirty="0" err="1"/>
              <a:t>ان</a:t>
            </a:r>
            <a:r>
              <a:rPr lang="ar-JO" dirty="0"/>
              <a:t> الخطوة </a:t>
            </a:r>
            <a:r>
              <a:rPr lang="ar-JO" dirty="0" err="1"/>
              <a:t>الاولى</a:t>
            </a:r>
            <a:r>
              <a:rPr lang="ar-JO" dirty="0"/>
              <a:t> في تنفيذ هذه الطريقة هي الحصول على البرامج التي تستخدمها المنشاة ويقوم المدقق </a:t>
            </a:r>
            <a:r>
              <a:rPr lang="ar-JO" dirty="0" err="1"/>
              <a:t>باعداد</a:t>
            </a:r>
            <a:r>
              <a:rPr lang="ar-JO" dirty="0"/>
              <a:t> بيانات وعمليات محاسبية وهمية واختبار تشغيلها على البرامج ويقوم المدقق بمقارنة نتائج تلك العمليات التي </a:t>
            </a:r>
            <a:r>
              <a:rPr lang="ar-JO" dirty="0" err="1"/>
              <a:t>اعدها</a:t>
            </a:r>
            <a:r>
              <a:rPr lang="ar-JO" dirty="0"/>
              <a:t> مع النتائج التي يظهرها الحاسوب</a:t>
            </a:r>
            <a:endParaRPr lang="ar-SA" dirty="0"/>
          </a:p>
        </p:txBody>
      </p:sp>
    </p:spTree>
  </p:cSld>
  <p:clrMapOvr>
    <a:masterClrMapping/>
  </p:clrMapOvr>
  <p:transition>
    <p:dissolv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dirty="0" smtClean="0"/>
              <a:t>تكملة </a:t>
            </a:r>
            <a:r>
              <a:rPr lang="ar-IQ" dirty="0" err="1" smtClean="0"/>
              <a:t>اساليب</a:t>
            </a:r>
            <a:r>
              <a:rPr lang="ar-IQ" dirty="0" smtClean="0"/>
              <a:t> التدقيق</a:t>
            </a:r>
            <a:endParaRPr lang="ar-SA" dirty="0"/>
          </a:p>
        </p:txBody>
      </p:sp>
      <p:sp>
        <p:nvSpPr>
          <p:cNvPr id="3" name="عنصر نائب للمحتوى 2"/>
          <p:cNvSpPr>
            <a:spLocks noGrp="1"/>
          </p:cNvSpPr>
          <p:nvPr>
            <p:ph idx="1"/>
          </p:nvPr>
        </p:nvSpPr>
        <p:spPr/>
        <p:txBody>
          <a:bodyPr>
            <a:normAutofit/>
          </a:bodyPr>
          <a:lstStyle/>
          <a:p>
            <a:pPr lvl="0" algn="just"/>
            <a:r>
              <a:rPr lang="ar-JO" dirty="0"/>
              <a:t>طريقة المحاكاة </a:t>
            </a:r>
            <a:r>
              <a:rPr lang="ar-JO" dirty="0" err="1" smtClean="0"/>
              <a:t>المتواز</a:t>
            </a:r>
            <a:r>
              <a:rPr lang="ar-IQ" dirty="0" smtClean="0"/>
              <a:t>ي</a:t>
            </a:r>
            <a:r>
              <a:rPr lang="ar-JO" dirty="0" smtClean="0"/>
              <a:t>ة </a:t>
            </a:r>
            <a:r>
              <a:rPr lang="ar-JO" dirty="0"/>
              <a:t>: بموجب هذه </a:t>
            </a:r>
            <a:r>
              <a:rPr lang="ar-JO" dirty="0" smtClean="0"/>
              <a:t>الطري</a:t>
            </a:r>
            <a:r>
              <a:rPr lang="ar-IQ" dirty="0" smtClean="0"/>
              <a:t>ق</a:t>
            </a:r>
            <a:r>
              <a:rPr lang="ar-JO" dirty="0" smtClean="0"/>
              <a:t>ة </a:t>
            </a:r>
            <a:r>
              <a:rPr lang="ar-JO" dirty="0"/>
              <a:t>يقوم المدقق </a:t>
            </a:r>
            <a:r>
              <a:rPr lang="ar-JO" dirty="0" err="1"/>
              <a:t>باعادة</a:t>
            </a:r>
            <a:r>
              <a:rPr lang="ar-JO" dirty="0"/>
              <a:t> تشغيل العمليات المحاسبية الحقيقية على برامج للمدقق مشابهة لبرامج المشروع ويقوم بمقارنة النتيجتين </a:t>
            </a:r>
            <a:endParaRPr lang="ar-IQ" dirty="0" smtClean="0"/>
          </a:p>
          <a:p>
            <a:pPr algn="just"/>
            <a:r>
              <a:rPr lang="ar-JO" dirty="0"/>
              <a:t> ج- طريقة الاختبارات المتكاملة : وتعتبر هذه الطريقة صورة موسعة لطريقة البيانات </a:t>
            </a:r>
            <a:r>
              <a:rPr lang="ar-IQ" dirty="0" err="1" smtClean="0"/>
              <a:t>الا</a:t>
            </a:r>
            <a:r>
              <a:rPr lang="ar-JO" dirty="0" err="1" smtClean="0"/>
              <a:t>ختبارية</a:t>
            </a:r>
            <a:r>
              <a:rPr lang="ar-JO" dirty="0" smtClean="0"/>
              <a:t> وبموجب هذه </a:t>
            </a:r>
            <a:r>
              <a:rPr lang="ar-JO" dirty="0"/>
              <a:t>الطريقة يتم </a:t>
            </a:r>
            <a:r>
              <a:rPr lang="ar-JO" dirty="0" err="1"/>
              <a:t>ادخال</a:t>
            </a:r>
            <a:r>
              <a:rPr lang="ar-JO" dirty="0"/>
              <a:t> عمليات وهمية مع العمليات الحقيقية </a:t>
            </a:r>
            <a:r>
              <a:rPr lang="ar-IQ" dirty="0" smtClean="0"/>
              <a:t>للن</a:t>
            </a:r>
            <a:r>
              <a:rPr lang="ar-JO" dirty="0" err="1" smtClean="0"/>
              <a:t>ظام</a:t>
            </a:r>
            <a:r>
              <a:rPr lang="ar-JO" dirty="0" smtClean="0"/>
              <a:t> </a:t>
            </a:r>
            <a:r>
              <a:rPr lang="ar-JO" dirty="0"/>
              <a:t>الالكتروني للمشروع ويتطلب ذلك فتح سجلات وهمية ووضعها في ملفات </a:t>
            </a:r>
            <a:r>
              <a:rPr lang="ar-JO" dirty="0" smtClean="0"/>
              <a:t>النظام </a:t>
            </a:r>
            <a:r>
              <a:rPr lang="ar-JO" dirty="0"/>
              <a:t>مع السجلات الحقيقية مع </a:t>
            </a:r>
            <a:r>
              <a:rPr lang="ar-JO" dirty="0" err="1"/>
              <a:t>اعطاع</a:t>
            </a:r>
            <a:r>
              <a:rPr lang="ar-JO" dirty="0"/>
              <a:t> رموز معينة للعمليات الوهمية وذلك لتلافي </a:t>
            </a:r>
            <a:r>
              <a:rPr lang="ar-JO" dirty="0" smtClean="0"/>
              <a:t>              </a:t>
            </a:r>
            <a:r>
              <a:rPr lang="ar-JO" dirty="0" err="1"/>
              <a:t>ادخالها</a:t>
            </a:r>
            <a:r>
              <a:rPr lang="ar-JO" dirty="0"/>
              <a:t> </a:t>
            </a:r>
            <a:r>
              <a:rPr lang="ar-JO" dirty="0" err="1"/>
              <a:t>الى</a:t>
            </a:r>
            <a:r>
              <a:rPr lang="ar-JO" dirty="0"/>
              <a:t> الملفات الرئيسية الحقيقية .</a:t>
            </a:r>
            <a:endParaRPr lang="en-US" dirty="0"/>
          </a:p>
          <a:p>
            <a:r>
              <a:rPr lang="ar-JO" b="1" dirty="0" smtClean="0"/>
              <a:t>3- </a:t>
            </a:r>
            <a:r>
              <a:rPr lang="ar-JO" b="1" dirty="0"/>
              <a:t>التدقيق بواسطة الحاسوب</a:t>
            </a:r>
            <a:r>
              <a:rPr lang="ar-JO" dirty="0"/>
              <a:t> : يلجا المدقق </a:t>
            </a:r>
            <a:r>
              <a:rPr lang="ar-JO" dirty="0" err="1"/>
              <a:t>الى</a:t>
            </a:r>
            <a:r>
              <a:rPr lang="ar-JO" dirty="0"/>
              <a:t> استخدام الحاسوب لفحص القوائم المالية من خلال برامج تدقيق عامة تتولى تنفيذ عملية التدقيق الكترونيا ومن برامج التدقيق الشائعة برامج </a:t>
            </a:r>
            <a:r>
              <a:rPr lang="en-US" dirty="0"/>
              <a:t>AUDEX </a:t>
            </a:r>
            <a:r>
              <a:rPr lang="ar-IQ" dirty="0" err="1"/>
              <a:t>ويرامج</a:t>
            </a:r>
            <a:r>
              <a:rPr lang="ar-IQ" dirty="0"/>
              <a:t> </a:t>
            </a:r>
            <a:r>
              <a:rPr lang="en-US" dirty="0"/>
              <a:t>IDEA </a:t>
            </a:r>
            <a:r>
              <a:rPr lang="ar-IQ" dirty="0"/>
              <a:t>.</a:t>
            </a:r>
            <a:r>
              <a:rPr lang="ar-JO" dirty="0"/>
              <a:t>	</a:t>
            </a:r>
            <a:endParaRPr lang="en-US" dirty="0"/>
          </a:p>
          <a:p>
            <a:endParaRPr lang="ar-SA" dirty="0"/>
          </a:p>
        </p:txBody>
      </p:sp>
    </p:spTree>
  </p:cSld>
  <p:clrMapOvr>
    <a:masterClrMapping/>
  </p:clrMapOvr>
  <p:transition>
    <p:dissolv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dirty="0" smtClean="0"/>
              <a:t>حالة دراسية</a:t>
            </a:r>
            <a:endParaRPr lang="ar-SA" dirty="0"/>
          </a:p>
        </p:txBody>
      </p:sp>
      <p:sp>
        <p:nvSpPr>
          <p:cNvPr id="3" name="عنصر نائب للمحتوى 2"/>
          <p:cNvSpPr>
            <a:spLocks noGrp="1"/>
          </p:cNvSpPr>
          <p:nvPr>
            <p:ph idx="1"/>
          </p:nvPr>
        </p:nvSpPr>
        <p:spPr/>
        <p:txBody>
          <a:bodyPr>
            <a:normAutofit fontScale="85000" lnSpcReduction="10000"/>
          </a:bodyPr>
          <a:lstStyle/>
          <a:p>
            <a:pPr algn="just"/>
            <a:r>
              <a:rPr lang="ar-SA" b="1" dirty="0"/>
              <a:t>حالة </a:t>
            </a:r>
            <a:r>
              <a:rPr lang="ar-SA" b="1" dirty="0" smtClean="0"/>
              <a:t>دراسية):</a:t>
            </a:r>
            <a:r>
              <a:rPr lang="ar-JO" b="1" dirty="0" smtClean="0"/>
              <a:t> </a:t>
            </a:r>
            <a:r>
              <a:rPr lang="ar-JO" b="1" dirty="0"/>
              <a:t>طلب منك كمدقق فحص </a:t>
            </a:r>
            <a:r>
              <a:rPr lang="ar-JO" b="1" dirty="0" err="1"/>
              <a:t>اجراءات</a:t>
            </a:r>
            <a:r>
              <a:rPr lang="ar-JO" b="1" dirty="0"/>
              <a:t> الرقابة الداخلية لشركة النهرين التجارية  وفيما يلي تقريرك الوصفي لهذا النظام :</a:t>
            </a:r>
            <a:endParaRPr lang="en-US" dirty="0"/>
          </a:p>
          <a:p>
            <a:pPr lvl="0" algn="just"/>
            <a:r>
              <a:rPr lang="ar-JO" b="1" dirty="0"/>
              <a:t>يتكون المخزون من مواد الكترونية مرتفعة الكلفة يحتفظ </a:t>
            </a:r>
            <a:r>
              <a:rPr lang="ar-JO" b="1" dirty="0" err="1"/>
              <a:t>بها</a:t>
            </a:r>
            <a:r>
              <a:rPr lang="ar-JO" b="1" dirty="0"/>
              <a:t> بمخازن مغلقة يعمل بهذه المخازن مشرف </a:t>
            </a:r>
            <a:r>
              <a:rPr lang="ar-JO" b="1" dirty="0" err="1"/>
              <a:t>واربعة</a:t>
            </a:r>
            <a:r>
              <a:rPr lang="ar-JO" b="1" dirty="0"/>
              <a:t> كتبة ذو مهارة جيدة وصلاحيات كافية , ويتم صرف المواد الخام من المخازن بناء على تصريح كتابي </a:t>
            </a:r>
            <a:r>
              <a:rPr lang="ar-JO" b="1" dirty="0" err="1"/>
              <a:t>اوشفهي</a:t>
            </a:r>
            <a:r>
              <a:rPr lang="ar-JO" b="1" dirty="0"/>
              <a:t> من احد مشرفي </a:t>
            </a:r>
            <a:r>
              <a:rPr lang="ar-JO" b="1" dirty="0" err="1"/>
              <a:t>الانتاج</a:t>
            </a:r>
            <a:r>
              <a:rPr lang="ar-JO" b="1" dirty="0"/>
              <a:t> .</a:t>
            </a:r>
            <a:endParaRPr lang="en-US" dirty="0"/>
          </a:p>
          <a:p>
            <a:pPr lvl="0"/>
            <a:r>
              <a:rPr lang="ar-JO" b="1" dirty="0"/>
              <a:t>لا توجد سجلات للمخزون المستمر لذلك يقوم هؤلاء الكتبة بجرد المخزون في نهاية كل شهر تحت </a:t>
            </a:r>
            <a:r>
              <a:rPr lang="ar-JO" b="1" dirty="0" err="1"/>
              <a:t>اشراف</a:t>
            </a:r>
            <a:r>
              <a:rPr lang="ar-JO" b="1" dirty="0"/>
              <a:t> جيد .</a:t>
            </a:r>
            <a:endParaRPr lang="en-US" dirty="0"/>
          </a:p>
          <a:p>
            <a:pPr lvl="0" algn="just"/>
            <a:r>
              <a:rPr lang="ar-JO" b="1" dirty="0"/>
              <a:t>يقوم مشرف المخازن بعد الجرد الفعلي للمخزون بمقارنة كمية المخزون بالمخازن مع كمية </a:t>
            </a:r>
            <a:r>
              <a:rPr lang="ar-JO" b="1" dirty="0" err="1"/>
              <a:t>اعادة</a:t>
            </a:r>
            <a:r>
              <a:rPr lang="ar-JO" b="1" dirty="0"/>
              <a:t> الطلب المحددة مسبقا </a:t>
            </a:r>
            <a:r>
              <a:rPr lang="ar-JO" b="1" dirty="0" err="1"/>
              <a:t>فاذا</a:t>
            </a:r>
            <a:r>
              <a:rPr lang="ar-JO" b="1" dirty="0"/>
              <a:t> كانت اقل يقوم </a:t>
            </a:r>
            <a:r>
              <a:rPr lang="ar-JO" b="1" dirty="0" err="1"/>
              <a:t>باعداد</a:t>
            </a:r>
            <a:r>
              <a:rPr lang="ar-JO" b="1" dirty="0"/>
              <a:t> طلب الشراء الذي يرسل </a:t>
            </a:r>
            <a:r>
              <a:rPr lang="ar-JO" b="1" dirty="0" err="1"/>
              <a:t>الى</a:t>
            </a:r>
            <a:r>
              <a:rPr lang="ar-JO" b="1" dirty="0"/>
              <a:t> كاتب حسابات الدائنين الذي يقوم بدوره </a:t>
            </a:r>
            <a:r>
              <a:rPr lang="ar-JO" b="1" dirty="0" err="1"/>
              <a:t>باعداد</a:t>
            </a:r>
            <a:r>
              <a:rPr lang="ar-JO" b="1" dirty="0"/>
              <a:t> </a:t>
            </a:r>
            <a:r>
              <a:rPr lang="ar-JO" b="1" dirty="0" err="1"/>
              <a:t>امر</a:t>
            </a:r>
            <a:r>
              <a:rPr lang="ar-JO" b="1" dirty="0"/>
              <a:t> الشراء </a:t>
            </a:r>
            <a:r>
              <a:rPr lang="ar-JO" b="1" dirty="0" err="1"/>
              <a:t>وارساله</a:t>
            </a:r>
            <a:r>
              <a:rPr lang="ar-JO" b="1" dirty="0"/>
              <a:t> </a:t>
            </a:r>
            <a:r>
              <a:rPr lang="ar-JO" b="1" dirty="0" err="1"/>
              <a:t>الى</a:t>
            </a:r>
            <a:r>
              <a:rPr lang="ar-JO" b="1" dirty="0"/>
              <a:t> المورد الذي تم من خلاله شراء نفس المخزون </a:t>
            </a:r>
            <a:r>
              <a:rPr lang="ar-JO" b="1" dirty="0" err="1"/>
              <a:t>اخر</a:t>
            </a:r>
            <a:r>
              <a:rPr lang="ar-JO" b="1" dirty="0"/>
              <a:t> مرة .</a:t>
            </a:r>
            <a:endParaRPr lang="en-US" dirty="0"/>
          </a:p>
          <a:p>
            <a:pPr lvl="0" algn="just"/>
            <a:r>
              <a:rPr lang="ar-JO" b="1" dirty="0"/>
              <a:t>يتولى الكتبة في المخازن استلام المواد عند وصولها للشركة ويقوموا بمطابقة كمياتها مع قسيمة الشحن المرفقة وتؤرخ فواتير الشحن وتحفظ بالمخزن لتستخدم كتقارير استلام .</a:t>
            </a:r>
            <a:endParaRPr lang="en-US" dirty="0"/>
          </a:p>
          <a:p>
            <a:r>
              <a:rPr lang="ar-IQ" b="1" dirty="0" smtClean="0"/>
              <a:t>المطلوب : </a:t>
            </a:r>
            <a:r>
              <a:rPr lang="ar-IQ" b="1" dirty="0" err="1" smtClean="0"/>
              <a:t>ماهي</a:t>
            </a:r>
            <a:r>
              <a:rPr lang="ar-IQ" b="1" dirty="0" smtClean="0"/>
              <a:t> نقاط الضعف في </a:t>
            </a:r>
            <a:r>
              <a:rPr lang="ar-IQ" b="1" dirty="0" err="1" smtClean="0"/>
              <a:t>اجراءات</a:t>
            </a:r>
            <a:r>
              <a:rPr lang="ar-IQ" b="1" dirty="0" smtClean="0"/>
              <a:t> الرقابة الداخلية</a:t>
            </a:r>
            <a:endParaRPr lang="en-US" dirty="0"/>
          </a:p>
          <a:p>
            <a:endParaRPr lang="ar-SA" dirty="0"/>
          </a:p>
        </p:txBody>
      </p:sp>
    </p:spTree>
  </p:cSld>
  <p:clrMapOvr>
    <a:masterClrMapping/>
  </p:clrMapOvr>
  <p:transition>
    <p:dissolv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dirty="0" smtClean="0"/>
              <a:t>حالة دراسية</a:t>
            </a:r>
            <a:endParaRPr lang="ar-SA" dirty="0"/>
          </a:p>
        </p:txBody>
      </p:sp>
      <p:sp>
        <p:nvSpPr>
          <p:cNvPr id="3" name="عنصر نائب للمحتوى 2"/>
          <p:cNvSpPr>
            <a:spLocks noGrp="1"/>
          </p:cNvSpPr>
          <p:nvPr>
            <p:ph idx="1"/>
          </p:nvPr>
        </p:nvSpPr>
        <p:spPr/>
        <p:txBody>
          <a:bodyPr>
            <a:normAutofit fontScale="85000" lnSpcReduction="20000"/>
          </a:bodyPr>
          <a:lstStyle/>
          <a:p>
            <a:r>
              <a:rPr lang="ar-SA" b="1" dirty="0"/>
              <a:t>حالة دراسية  </a:t>
            </a:r>
            <a:endParaRPr lang="ar-IQ" b="1" dirty="0" smtClean="0"/>
          </a:p>
          <a:p>
            <a:pPr algn="just"/>
            <a:r>
              <a:rPr lang="ar-SA" b="1" dirty="0" err="1" smtClean="0"/>
              <a:t>فيمايلي</a:t>
            </a:r>
            <a:r>
              <a:rPr lang="ar-SA" b="1" dirty="0" smtClean="0"/>
              <a:t> </a:t>
            </a:r>
            <a:r>
              <a:rPr lang="ar-SA" b="1" dirty="0"/>
              <a:t>عدد من المخالفات أو </a:t>
            </a:r>
            <a:r>
              <a:rPr lang="ar-SA" b="1" dirty="0" err="1"/>
              <a:t>الاخطاء</a:t>
            </a:r>
            <a:r>
              <a:rPr lang="ar-SA" b="1" dirty="0"/>
              <a:t> التي حدثت في شركة </a:t>
            </a:r>
            <a:r>
              <a:rPr lang="ar-SA" b="1" dirty="0" err="1"/>
              <a:t>للاغذية</a:t>
            </a:r>
            <a:r>
              <a:rPr lang="ar-SA" b="1" dirty="0"/>
              <a:t> الطازجة والتي تعمل في تجارة التجزئة والجملة .                                              </a:t>
            </a:r>
            <a:endParaRPr lang="en-US" dirty="0"/>
          </a:p>
          <a:p>
            <a:pPr lvl="0" algn="just"/>
            <a:r>
              <a:rPr lang="ar-SA" b="1" dirty="0"/>
              <a:t>تم </a:t>
            </a:r>
            <a:r>
              <a:rPr lang="ar-SA" b="1" dirty="0" err="1"/>
              <a:t>أستخدام</a:t>
            </a:r>
            <a:r>
              <a:rPr lang="ar-SA" b="1" dirty="0"/>
              <a:t> أسعار غير صحيحة في فواتير البيع عند </a:t>
            </a:r>
            <a:r>
              <a:rPr lang="ar-SA" b="1" dirty="0" err="1"/>
              <a:t>أرسال</a:t>
            </a:r>
            <a:r>
              <a:rPr lang="ar-SA" b="1" dirty="0"/>
              <a:t> فواتير الشحن </a:t>
            </a:r>
            <a:r>
              <a:rPr lang="ar-SA" b="1" dirty="0" err="1"/>
              <a:t>الى</a:t>
            </a:r>
            <a:r>
              <a:rPr lang="ar-SA" b="1" dirty="0"/>
              <a:t> العملاء نتيجة </a:t>
            </a:r>
            <a:r>
              <a:rPr lang="ar-SA" b="1" dirty="0" err="1"/>
              <a:t>ادخال</a:t>
            </a:r>
            <a:r>
              <a:rPr lang="ar-SA" b="1" dirty="0"/>
              <a:t> أسعار خاطئة </a:t>
            </a:r>
            <a:r>
              <a:rPr lang="ar-SA" b="1" dirty="0" err="1"/>
              <a:t>الى</a:t>
            </a:r>
            <a:r>
              <a:rPr lang="ar-SA" b="1" dirty="0"/>
              <a:t> ملف الحاسب الالكتروني .</a:t>
            </a:r>
            <a:endParaRPr lang="en-US" dirty="0"/>
          </a:p>
          <a:p>
            <a:pPr lvl="0" algn="just"/>
            <a:r>
              <a:rPr lang="ar-SA" b="1" dirty="0"/>
              <a:t>تم دفع فاتورة شراء مرتين عن نفس البضاعة التي تم شحنها للشركة وتم ذلك نتيجة </a:t>
            </a:r>
            <a:r>
              <a:rPr lang="ar-SA" b="1" dirty="0" err="1"/>
              <a:t>ارسال</a:t>
            </a:r>
            <a:r>
              <a:rPr lang="ar-SA" b="1" dirty="0"/>
              <a:t> البائع لنسخة </a:t>
            </a:r>
            <a:r>
              <a:rPr lang="ar-SA" b="1" dirty="0" err="1"/>
              <a:t>اخرى</a:t>
            </a:r>
            <a:r>
              <a:rPr lang="ar-SA" b="1" dirty="0"/>
              <a:t> من الفاتورة </a:t>
            </a:r>
            <a:r>
              <a:rPr lang="ar-SA" b="1" dirty="0" err="1"/>
              <a:t>الاصلية</a:t>
            </a:r>
            <a:r>
              <a:rPr lang="ar-SA" b="1" dirty="0"/>
              <a:t> بعد مرور أسبوعين على استحقاق قيمة المشتريات .</a:t>
            </a:r>
            <a:endParaRPr lang="en-US" dirty="0"/>
          </a:p>
          <a:p>
            <a:pPr lvl="0" algn="just"/>
            <a:r>
              <a:rPr lang="ar-SA" b="1" dirty="0"/>
              <a:t>خلال الجرد الفعلي لمخزون تجارة التجزئة قام </a:t>
            </a:r>
            <a:r>
              <a:rPr lang="ar-SA" b="1" dirty="0" err="1"/>
              <a:t>المسؤول</a:t>
            </a:r>
            <a:r>
              <a:rPr lang="ar-SA" b="1" dirty="0"/>
              <a:t> عن الجرد بكتابة وصف خاطئ للعديد من المنتجات وعد الكميات على نحو غير صحيح .</a:t>
            </a:r>
            <a:endParaRPr lang="en-US" dirty="0"/>
          </a:p>
          <a:p>
            <a:pPr lvl="0" algn="just"/>
            <a:r>
              <a:rPr lang="ar-SA" b="1" dirty="0"/>
              <a:t>قام رجل المبيعات ببيع شحنة كاملة من المواد الغذائية بسعر اقل من الكلفة بسبب عدم معرفته بارتفاع تكاليف تلك المواد في </a:t>
            </a:r>
            <a:r>
              <a:rPr lang="ar-SA" b="1" dirty="0" err="1"/>
              <a:t>الاسبوع</a:t>
            </a:r>
            <a:r>
              <a:rPr lang="ar-SA" b="1" dirty="0"/>
              <a:t> الماضي .</a:t>
            </a:r>
            <a:endParaRPr lang="en-US" dirty="0"/>
          </a:p>
          <a:p>
            <a:r>
              <a:rPr lang="ar-SA" b="1" dirty="0"/>
              <a:t>المطلوب :</a:t>
            </a:r>
            <a:endParaRPr lang="en-US" dirty="0"/>
          </a:p>
          <a:p>
            <a:r>
              <a:rPr lang="ar-SA" b="1" dirty="0"/>
              <a:t>       حدد لكل خطا أو مخالفة </a:t>
            </a:r>
            <a:r>
              <a:rPr lang="ar-SA" b="1" dirty="0" err="1"/>
              <a:t>ماهو</a:t>
            </a:r>
            <a:r>
              <a:rPr lang="ar-SA" b="1" dirty="0"/>
              <a:t> عنصر الرقابة الذي تم </a:t>
            </a:r>
            <a:r>
              <a:rPr lang="ar-SA" b="1" dirty="0" smtClean="0"/>
              <a:t>مخالفته</a:t>
            </a:r>
            <a:r>
              <a:rPr lang="ar-IQ" b="1" smtClean="0"/>
              <a:t> ؟</a:t>
            </a:r>
            <a:endParaRPr lang="ar-SA" dirty="0"/>
          </a:p>
        </p:txBody>
      </p:sp>
    </p:spTree>
  </p:cSld>
  <p:clrMapOvr>
    <a:masterClrMapping/>
  </p:clrMapOvr>
  <p:transition>
    <p:dissolve/>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F9C9D"/>
      </a:accent5>
      <a:accent6>
        <a:srgbClr val="9E5E9B"/>
      </a:accent6>
      <a:hlink>
        <a:srgbClr val="58C1BA"/>
      </a:hlink>
      <a:folHlink>
        <a:srgbClr val="9DD0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24</TotalTime>
  <Words>525</Words>
  <Application>Microsoft Office PowerPoint</Application>
  <PresentationFormat>On-screen Show (4:3)</PresentationFormat>
  <Paragraphs>29</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Century Gothic</vt:lpstr>
      <vt:lpstr>Times New Roman</vt:lpstr>
      <vt:lpstr>Wingdings 3</vt:lpstr>
      <vt:lpstr>Ion</vt:lpstr>
      <vt:lpstr>محاضرات دورة الرقابة الداخلية </vt:lpstr>
      <vt:lpstr>طرق تدقيق تطبيقات المحاسبة الالكترونية </vt:lpstr>
      <vt:lpstr>التدقيق من خلال الحاسوب </vt:lpstr>
      <vt:lpstr>تكملة اساليب التدقيق</vt:lpstr>
      <vt:lpstr>حالة دراسية</vt:lpstr>
      <vt:lpstr>حالة دراسية</vt:lpstr>
    </vt:vector>
  </TitlesOfParts>
  <Company>OFFICE2007</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محاضرات دورة الرقابة الداخلية </dc:title>
  <dc:creator>abumada</dc:creator>
  <cp:lastModifiedBy>ابو ميار</cp:lastModifiedBy>
  <cp:revision>9</cp:revision>
  <dcterms:created xsi:type="dcterms:W3CDTF">2011-11-07T16:01:35Z</dcterms:created>
  <dcterms:modified xsi:type="dcterms:W3CDTF">2023-04-05T01:05:55Z</dcterms:modified>
</cp:coreProperties>
</file>