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42"/>
  </p:notesMasterIdLst>
  <p:sldIdLst>
    <p:sldId id="257" r:id="rId3"/>
    <p:sldId id="258" r:id="rId4"/>
    <p:sldId id="259" r:id="rId5"/>
    <p:sldId id="260" r:id="rId6"/>
    <p:sldId id="261" r:id="rId7"/>
    <p:sldId id="262" r:id="rId8"/>
    <p:sldId id="263" r:id="rId9"/>
    <p:sldId id="264" r:id="rId10"/>
    <p:sldId id="278" r:id="rId11"/>
    <p:sldId id="267" r:id="rId12"/>
    <p:sldId id="279" r:id="rId13"/>
    <p:sldId id="269" r:id="rId14"/>
    <p:sldId id="271" r:id="rId15"/>
    <p:sldId id="272" r:id="rId16"/>
    <p:sldId id="273" r:id="rId17"/>
    <p:sldId id="280" r:id="rId18"/>
    <p:sldId id="281" r:id="rId19"/>
    <p:sldId id="282" r:id="rId20"/>
    <p:sldId id="284" r:id="rId21"/>
    <p:sldId id="283" r:id="rId22"/>
    <p:sldId id="285" r:id="rId23"/>
    <p:sldId id="286" r:id="rId24"/>
    <p:sldId id="287" r:id="rId25"/>
    <p:sldId id="288" r:id="rId26"/>
    <p:sldId id="289" r:id="rId27"/>
    <p:sldId id="290" r:id="rId28"/>
    <p:sldId id="292" r:id="rId29"/>
    <p:sldId id="291" r:id="rId30"/>
    <p:sldId id="293" r:id="rId31"/>
    <p:sldId id="294" r:id="rId32"/>
    <p:sldId id="295" r:id="rId33"/>
    <p:sldId id="296" r:id="rId34"/>
    <p:sldId id="297" r:id="rId35"/>
    <p:sldId id="298" r:id="rId36"/>
    <p:sldId id="299" r:id="rId37"/>
    <p:sldId id="301" r:id="rId38"/>
    <p:sldId id="302" r:id="rId39"/>
    <p:sldId id="275" r:id="rId40"/>
    <p:sldId id="277" r:id="rId4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0" d="100"/>
          <a:sy n="50" d="100"/>
        </p:scale>
        <p:origin x="-234" y="-3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95FA44B-56F4-4347-9174-B75F485A42D1}" type="datetimeFigureOut">
              <a:rPr lang="ar-IQ" smtClean="0"/>
              <a:t>07/07/1442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2A6DA15-D34F-49CA-821B-57F60CE1CA92}" type="slidenum">
              <a:rPr lang="ar-IQ" smtClean="0"/>
              <a:t>‹#›</a:t>
            </a:fld>
            <a:endParaRPr lang="ar-IQ"/>
          </a:p>
        </p:txBody>
      </p:sp>
    </p:spTree>
    <p:extLst>
      <p:ext uri="{BB962C8B-B14F-4D97-AF65-F5344CB8AC3E}">
        <p14:creationId xmlns:p14="http://schemas.microsoft.com/office/powerpoint/2010/main" val="13683179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9636D30-BFEC-440F-8602-5336FF300080}" type="datetimeFigureOut">
              <a:rPr lang="ar-SA" smtClean="0"/>
              <a:t>07/07/1442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3415747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9636D30-BFEC-440F-8602-5336FF300080}" type="datetimeFigureOut">
              <a:rPr lang="ar-SA" smtClean="0"/>
              <a:t>07/07/1442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2872883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9636D30-BFEC-440F-8602-5336FF300080}" type="datetimeFigureOut">
              <a:rPr lang="ar-SA" smtClean="0"/>
              <a:t>07/07/1442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3252608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501662" y="6367462"/>
            <a:ext cx="681597" cy="338554"/>
          </a:xfrm>
          <a:prstGeom prst="rect">
            <a:avLst/>
          </a:prstGeom>
        </p:spPr>
        <p:txBody>
          <a:bodyPr wrap="none">
            <a:spAutoFit/>
          </a:bodyPr>
          <a:lstStyle/>
          <a:p>
            <a:pPr algn="l" rtl="0">
              <a:defRPr/>
            </a:pPr>
            <a:r>
              <a:rPr lang="en-US" sz="1600" dirty="0">
                <a:solidFill>
                  <a:prstClr val="white"/>
                </a:solidFill>
                <a:cs typeface="Arial" pitchFamily="34" charset="0"/>
              </a:rPr>
              <a:t>[        ]</a:t>
            </a:r>
          </a:p>
        </p:txBody>
      </p:sp>
      <p:sp>
        <p:nvSpPr>
          <p:cNvPr id="4" name="Rectangle 9"/>
          <p:cNvSpPr/>
          <p:nvPr/>
        </p:nvSpPr>
        <p:spPr>
          <a:xfrm>
            <a:off x="0" y="2133600"/>
            <a:ext cx="2461846"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a:solidFill>
                <a:prstClr val="white"/>
              </a:solidFill>
            </a:endParaRPr>
          </a:p>
        </p:txBody>
      </p:sp>
      <p:sp>
        <p:nvSpPr>
          <p:cNvPr id="5" name="Rectangle 11"/>
          <p:cNvSpPr/>
          <p:nvPr/>
        </p:nvSpPr>
        <p:spPr>
          <a:xfrm>
            <a:off x="6682154" y="2133600"/>
            <a:ext cx="2461846"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dirty="0">
              <a:solidFill>
                <a:prstClr val="white"/>
              </a:solidFill>
            </a:endParaRPr>
          </a:p>
        </p:txBody>
      </p:sp>
      <p:sp>
        <p:nvSpPr>
          <p:cNvPr id="2" name="Title 1"/>
          <p:cNvSpPr>
            <a:spLocks noGrp="1"/>
          </p:cNvSpPr>
          <p:nvPr>
            <p:ph type="ctrTitle"/>
          </p:nvPr>
        </p:nvSpPr>
        <p:spPr>
          <a:xfrm>
            <a:off x="685800" y="2130427"/>
            <a:ext cx="7772400" cy="1470025"/>
          </a:xfrm>
        </p:spPr>
        <p:txBody>
          <a:bodyPr/>
          <a:lstStyle>
            <a:lvl1pPr algn="ctr">
              <a:defRPr>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0"/>
          </p:nvPr>
        </p:nvSpPr>
        <p:spPr>
          <a:xfrm>
            <a:off x="4548554" y="6356351"/>
            <a:ext cx="445477" cy="365125"/>
          </a:xfrm>
          <a:prstGeom prst="rect">
            <a:avLst/>
          </a:prstGeom>
        </p:spPr>
        <p:txBody>
          <a:bodyPr/>
          <a:lstStyle>
            <a:lvl1pPr>
              <a:defRPr/>
            </a:lvl1pPr>
          </a:lstStyle>
          <a:p>
            <a:pPr>
              <a:defRPr/>
            </a:pPr>
            <a:fld id="{7B8EA862-7DD5-4A06-BDE1-DB7EC5FAA60C}" type="slidenum">
              <a:rPr lang="ar-SA">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438981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p:nvSpPr>
        <p:spPr>
          <a:xfrm>
            <a:off x="8699989" y="280988"/>
            <a:ext cx="281354"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a:solidFill>
                <a:prstClr val="white"/>
              </a:solidFill>
            </a:endParaRPr>
          </a:p>
        </p:txBody>
      </p:sp>
      <p:cxnSp>
        <p:nvCxnSpPr>
          <p:cNvPr id="5" name="Straight Connector 11"/>
          <p:cNvCxnSpPr/>
          <p:nvPr/>
        </p:nvCxnSpPr>
        <p:spPr>
          <a:xfrm>
            <a:off x="383931" y="1365250"/>
            <a:ext cx="8581292"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8699989" y="1"/>
            <a:ext cx="281354"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a:solidFill>
                <a:prstClr val="white"/>
              </a:solidFill>
            </a:endParaRPr>
          </a:p>
        </p:txBody>
      </p:sp>
      <p:sp>
        <p:nvSpPr>
          <p:cNvPr id="2" name="Title 1"/>
          <p:cNvSpPr>
            <a:spLocks noGrp="1"/>
          </p:cNvSpPr>
          <p:nvPr>
            <p:ph type="title"/>
          </p:nvPr>
        </p:nvSpPr>
        <p:spPr/>
        <p:txBody>
          <a:bodyPr/>
          <a:lstStyle>
            <a:lvl1pPr algn="r">
              <a:defRPr baseline="0">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chemeClr val="tx1"/>
                </a:solidFill>
              </a:defRPr>
            </a:lvl1pPr>
            <a:lvl2pPr algn="r">
              <a:buFont typeface="Arial" pitchFamily="34" charset="0"/>
              <a:buNone/>
              <a:defRPr>
                <a:solidFill>
                  <a:schemeClr val="tx1"/>
                </a:solidFill>
              </a:defRPr>
            </a:lvl2pPr>
            <a:lvl3pPr algn="r">
              <a:buFont typeface="Arial" pitchFamily="34" charset="0"/>
              <a:buNone/>
              <a:defRPr>
                <a:solidFill>
                  <a:schemeClr val="tx1"/>
                </a:solidFill>
              </a:defRPr>
            </a:lvl3pPr>
            <a:lvl4pPr algn="r">
              <a:buFont typeface="Arial" pitchFamily="34" charset="0"/>
              <a:buNone/>
              <a:defRPr>
                <a:solidFill>
                  <a:schemeClr val="tx1"/>
                </a:solidFill>
              </a:defRPr>
            </a:lvl4pPr>
            <a:lvl5pPr algn="r">
              <a:buFont typeface="Arial" pitchFamily="34" charset="0"/>
              <a:buNone/>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Rectangle 7"/>
          <p:cNvSpPr/>
          <p:nvPr userDrawn="1"/>
        </p:nvSpPr>
        <p:spPr>
          <a:xfrm>
            <a:off x="4501662" y="6367462"/>
            <a:ext cx="681597" cy="338554"/>
          </a:xfrm>
          <a:prstGeom prst="rect">
            <a:avLst/>
          </a:prstGeom>
        </p:spPr>
        <p:txBody>
          <a:bodyPr wrap="none">
            <a:spAutoFit/>
          </a:bodyPr>
          <a:lstStyle/>
          <a:p>
            <a:pPr algn="l" rtl="0">
              <a:defRPr/>
            </a:pPr>
            <a:r>
              <a:rPr lang="en-US" sz="1600" dirty="0">
                <a:solidFill>
                  <a:prstClr val="white"/>
                </a:solidFill>
                <a:cs typeface="Arial" pitchFamily="34" charset="0"/>
              </a:rPr>
              <a:t>[        ]</a:t>
            </a:r>
          </a:p>
        </p:txBody>
      </p:sp>
    </p:spTree>
    <p:extLst>
      <p:ext uri="{BB962C8B-B14F-4D97-AF65-F5344CB8AC3E}">
        <p14:creationId xmlns:p14="http://schemas.microsoft.com/office/powerpoint/2010/main" val="4223967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Rectangle 4"/>
          <p:cNvSpPr/>
          <p:nvPr userDrawn="1"/>
        </p:nvSpPr>
        <p:spPr>
          <a:xfrm>
            <a:off x="4501662" y="6367462"/>
            <a:ext cx="681597" cy="338554"/>
          </a:xfrm>
          <a:prstGeom prst="rect">
            <a:avLst/>
          </a:prstGeom>
        </p:spPr>
        <p:txBody>
          <a:bodyPr wrap="none">
            <a:spAutoFit/>
          </a:bodyPr>
          <a:lstStyle/>
          <a:p>
            <a:pPr algn="l" rtl="0">
              <a:defRPr/>
            </a:pPr>
            <a:r>
              <a:rPr lang="en-US" sz="1600" dirty="0">
                <a:solidFill>
                  <a:prstClr val="white"/>
                </a:solidFill>
                <a:cs typeface="Arial" pitchFamily="34" charset="0"/>
              </a:rPr>
              <a:t>[        ]</a:t>
            </a:r>
          </a:p>
        </p:txBody>
      </p:sp>
    </p:spTree>
    <p:extLst>
      <p:ext uri="{BB962C8B-B14F-4D97-AF65-F5344CB8AC3E}">
        <p14:creationId xmlns:p14="http://schemas.microsoft.com/office/powerpoint/2010/main" val="2644327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Rectangle 9"/>
          <p:cNvSpPr/>
          <p:nvPr/>
        </p:nvSpPr>
        <p:spPr>
          <a:xfrm>
            <a:off x="8699989" y="280988"/>
            <a:ext cx="281354"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a:solidFill>
                <a:prstClr val="white"/>
              </a:solidFill>
            </a:endParaRPr>
          </a:p>
        </p:txBody>
      </p:sp>
      <p:cxnSp>
        <p:nvCxnSpPr>
          <p:cNvPr id="6" name="Straight Connector 11"/>
          <p:cNvCxnSpPr/>
          <p:nvPr/>
        </p:nvCxnSpPr>
        <p:spPr>
          <a:xfrm>
            <a:off x="383931" y="1365250"/>
            <a:ext cx="8581292"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8699989" y="1"/>
            <a:ext cx="281354"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a:solidFill>
                <a:prstClr val="white"/>
              </a:solidFill>
            </a:endParaRPr>
          </a:p>
        </p:txBody>
      </p:sp>
      <p:sp>
        <p:nvSpPr>
          <p:cNvPr id="2" name="Title 1"/>
          <p:cNvSpPr>
            <a:spLocks noGrp="1"/>
          </p:cNvSpPr>
          <p:nvPr>
            <p:ph type="title"/>
          </p:nvPr>
        </p:nvSpPr>
        <p:spPr/>
        <p:txBody>
          <a:bodyPr/>
          <a:lstStyle>
            <a:lvl1pPr algn="r">
              <a:defRPr>
                <a:solidFill>
                  <a:schemeClr val="accent1">
                    <a:lumMod val="75000"/>
                  </a:schemeClr>
                </a:solidFill>
              </a:defRPr>
            </a:lvl1pPr>
          </a:lstStyle>
          <a:p>
            <a:r>
              <a:rPr lang="en-US" smtClean="0"/>
              <a:t>Click to edit Master title style</a:t>
            </a:r>
            <a:endParaRPr lang="en-US" dirty="0"/>
          </a:p>
        </p:txBody>
      </p:sp>
      <p:sp>
        <p:nvSpPr>
          <p:cNvPr id="11" name="Content Placeholder 2"/>
          <p:cNvSpPr>
            <a:spLocks noGrp="1"/>
          </p:cNvSpPr>
          <p:nvPr>
            <p:ph sz="half" idx="13"/>
          </p:nvPr>
        </p:nvSpPr>
        <p:spPr>
          <a:xfrm>
            <a:off x="4638685" y="1600202"/>
            <a:ext cx="4051495"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12" name="Content Placeholder 2"/>
          <p:cNvSpPr>
            <a:spLocks noGrp="1"/>
          </p:cNvSpPr>
          <p:nvPr>
            <p:ph sz="half" idx="1"/>
          </p:nvPr>
        </p:nvSpPr>
        <p:spPr>
          <a:xfrm>
            <a:off x="422031" y="1600202"/>
            <a:ext cx="4051495"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9" name="Rectangle 8"/>
          <p:cNvSpPr/>
          <p:nvPr userDrawn="1"/>
        </p:nvSpPr>
        <p:spPr>
          <a:xfrm>
            <a:off x="4501662" y="6367462"/>
            <a:ext cx="681597" cy="338554"/>
          </a:xfrm>
          <a:prstGeom prst="rect">
            <a:avLst/>
          </a:prstGeom>
        </p:spPr>
        <p:txBody>
          <a:bodyPr wrap="none">
            <a:spAutoFit/>
          </a:bodyPr>
          <a:lstStyle/>
          <a:p>
            <a:pPr algn="l" rtl="0">
              <a:defRPr/>
            </a:pPr>
            <a:r>
              <a:rPr lang="en-US" sz="1600" dirty="0">
                <a:solidFill>
                  <a:prstClr val="white"/>
                </a:solidFill>
                <a:cs typeface="Arial" pitchFamily="34" charset="0"/>
              </a:rPr>
              <a:t>[        ]</a:t>
            </a:r>
          </a:p>
        </p:txBody>
      </p:sp>
    </p:spTree>
    <p:extLst>
      <p:ext uri="{BB962C8B-B14F-4D97-AF65-F5344CB8AC3E}">
        <p14:creationId xmlns:p14="http://schemas.microsoft.com/office/powerpoint/2010/main" val="26880667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4501662" y="6367462"/>
            <a:ext cx="681597" cy="338554"/>
          </a:xfrm>
          <a:prstGeom prst="rect">
            <a:avLst/>
          </a:prstGeom>
        </p:spPr>
        <p:txBody>
          <a:bodyPr wrap="none">
            <a:spAutoFit/>
          </a:bodyPr>
          <a:lstStyle/>
          <a:p>
            <a:pPr algn="l" rtl="0">
              <a:defRPr/>
            </a:pPr>
            <a:r>
              <a:rPr lang="en-US" sz="1600" dirty="0">
                <a:solidFill>
                  <a:prstClr val="white"/>
                </a:solidFill>
                <a:cs typeface="Arial" pitchFamily="34" charset="0"/>
              </a:rPr>
              <a:t>[        ]</a:t>
            </a:r>
          </a:p>
        </p:txBody>
      </p:sp>
    </p:spTree>
    <p:extLst>
      <p:ext uri="{BB962C8B-B14F-4D97-AF65-F5344CB8AC3E}">
        <p14:creationId xmlns:p14="http://schemas.microsoft.com/office/powerpoint/2010/main" val="3898784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p:nvPr userDrawn="1"/>
        </p:nvSpPr>
        <p:spPr>
          <a:xfrm>
            <a:off x="4501662" y="6367462"/>
            <a:ext cx="681597" cy="338554"/>
          </a:xfrm>
          <a:prstGeom prst="rect">
            <a:avLst/>
          </a:prstGeom>
        </p:spPr>
        <p:txBody>
          <a:bodyPr wrap="none">
            <a:spAutoFit/>
          </a:bodyPr>
          <a:lstStyle/>
          <a:p>
            <a:pPr algn="l" rtl="0">
              <a:defRPr/>
            </a:pPr>
            <a:r>
              <a:rPr lang="en-US" sz="1600" dirty="0">
                <a:solidFill>
                  <a:prstClr val="white"/>
                </a:solidFill>
                <a:cs typeface="Arial" pitchFamily="34" charset="0"/>
              </a:rPr>
              <a:t>[        ]</a:t>
            </a:r>
          </a:p>
        </p:txBody>
      </p:sp>
    </p:spTree>
    <p:extLst>
      <p:ext uri="{BB962C8B-B14F-4D97-AF65-F5344CB8AC3E}">
        <p14:creationId xmlns:p14="http://schemas.microsoft.com/office/powerpoint/2010/main" val="3272514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
          <p:cNvSpPr/>
          <p:nvPr userDrawn="1"/>
        </p:nvSpPr>
        <p:spPr>
          <a:xfrm>
            <a:off x="4501662" y="6367462"/>
            <a:ext cx="681597" cy="338554"/>
          </a:xfrm>
          <a:prstGeom prst="rect">
            <a:avLst/>
          </a:prstGeom>
        </p:spPr>
        <p:txBody>
          <a:bodyPr wrap="none">
            <a:spAutoFit/>
          </a:bodyPr>
          <a:lstStyle/>
          <a:p>
            <a:pPr algn="l" rtl="0">
              <a:defRPr/>
            </a:pPr>
            <a:r>
              <a:rPr lang="en-US" sz="1600" dirty="0">
                <a:solidFill>
                  <a:prstClr val="white"/>
                </a:solidFill>
                <a:cs typeface="Arial" pitchFamily="34" charset="0"/>
              </a:rPr>
              <a:t>[        ]</a:t>
            </a:r>
          </a:p>
        </p:txBody>
      </p:sp>
    </p:spTree>
    <p:extLst>
      <p:ext uri="{BB962C8B-B14F-4D97-AF65-F5344CB8AC3E}">
        <p14:creationId xmlns:p14="http://schemas.microsoft.com/office/powerpoint/2010/main" val="5765934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1943100" y="6376989"/>
            <a:ext cx="527538" cy="365125"/>
          </a:xfrm>
          <a:prstGeom prst="rect">
            <a:avLst/>
          </a:prstGeom>
        </p:spPr>
        <p:txBody>
          <a:bodyPr/>
          <a:lstStyle>
            <a:lvl1pPr>
              <a:defRPr/>
            </a:lvl1pPr>
          </a:lstStyle>
          <a:p>
            <a:pPr>
              <a:defRPr/>
            </a:pPr>
            <a:fld id="{1CD0D710-FEE9-4DD8-AEED-EBF044EACABA}" type="slidenum">
              <a:rPr lang="ar-SA">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4076815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9636D30-BFEC-440F-8602-5336FF300080}" type="datetimeFigureOut">
              <a:rPr lang="ar-SA" smtClean="0"/>
              <a:t>07/07/1442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33447021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1943100" y="6376989"/>
            <a:ext cx="527538" cy="365125"/>
          </a:xfrm>
          <a:prstGeom prst="rect">
            <a:avLst/>
          </a:prstGeom>
        </p:spPr>
        <p:txBody>
          <a:bodyPr/>
          <a:lstStyle>
            <a:lvl1pPr>
              <a:defRPr/>
            </a:lvl1pPr>
          </a:lstStyle>
          <a:p>
            <a:pPr>
              <a:defRPr/>
            </a:pPr>
            <a:fld id="{3CD681FE-95EB-43BB-90BC-9DFA564FD6CC}" type="slidenum">
              <a:rPr lang="ar-SA">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37015617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1943100" y="6376989"/>
            <a:ext cx="527538" cy="365125"/>
          </a:xfrm>
          <a:prstGeom prst="rect">
            <a:avLst/>
          </a:prstGeom>
        </p:spPr>
        <p:txBody>
          <a:bodyPr/>
          <a:lstStyle>
            <a:lvl1pPr>
              <a:defRPr/>
            </a:lvl1pPr>
          </a:lstStyle>
          <a:p>
            <a:pPr>
              <a:defRPr/>
            </a:pPr>
            <a:fld id="{94E2D931-4EC8-4CD2-97D6-9D3F541B751A}" type="slidenum">
              <a:rPr lang="ar-SA">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32021940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1" y="274640"/>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1943100" y="6376989"/>
            <a:ext cx="527538" cy="365125"/>
          </a:xfrm>
          <a:prstGeom prst="rect">
            <a:avLst/>
          </a:prstGeom>
        </p:spPr>
        <p:txBody>
          <a:bodyPr/>
          <a:lstStyle>
            <a:lvl1pPr>
              <a:defRPr/>
            </a:lvl1pPr>
          </a:lstStyle>
          <a:p>
            <a:pPr>
              <a:defRPr/>
            </a:pPr>
            <a:fld id="{9FE1D026-1D84-4E55-B04D-2B54F501D563}" type="slidenum">
              <a:rPr lang="ar-SA">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910917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9636D30-BFEC-440F-8602-5336FF300080}" type="datetimeFigureOut">
              <a:rPr lang="ar-SA" smtClean="0"/>
              <a:t>07/07/1442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3615007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9636D30-BFEC-440F-8602-5336FF300080}" type="datetimeFigureOut">
              <a:rPr lang="ar-SA" smtClean="0"/>
              <a:t>07/07/1442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277405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9636D30-BFEC-440F-8602-5336FF300080}" type="datetimeFigureOut">
              <a:rPr lang="ar-SA" smtClean="0"/>
              <a:t>07/07/1442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1827842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9636D30-BFEC-440F-8602-5336FF300080}" type="datetimeFigureOut">
              <a:rPr lang="ar-SA" smtClean="0"/>
              <a:t>07/07/1442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329393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9636D30-BFEC-440F-8602-5336FF300080}" type="datetimeFigureOut">
              <a:rPr lang="ar-SA" smtClean="0"/>
              <a:t>07/07/1442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2407225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636D30-BFEC-440F-8602-5336FF300080}" type="datetimeFigureOut">
              <a:rPr lang="ar-SA" smtClean="0"/>
              <a:t>07/07/1442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2612373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636D30-BFEC-440F-8602-5336FF300080}" type="datetimeFigureOut">
              <a:rPr lang="ar-SA" smtClean="0"/>
              <a:t>07/07/1442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B4A8CEC-D715-4DA8-8124-834F1C83D2CC}" type="slidenum">
              <a:rPr lang="ar-SA" smtClean="0"/>
              <a:t>‹#›</a:t>
            </a:fld>
            <a:endParaRPr lang="ar-SA"/>
          </a:p>
        </p:txBody>
      </p:sp>
    </p:spTree>
    <p:extLst>
      <p:ext uri="{BB962C8B-B14F-4D97-AF65-F5344CB8AC3E}">
        <p14:creationId xmlns:p14="http://schemas.microsoft.com/office/powerpoint/2010/main" val="4172630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9636D30-BFEC-440F-8602-5336FF300080}" type="datetimeFigureOut">
              <a:rPr lang="ar-SA" smtClean="0"/>
              <a:t>07/07/1442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B4A8CEC-D715-4DA8-8124-834F1C83D2CC}" type="slidenum">
              <a:rPr lang="ar-SA" smtClean="0"/>
              <a:t>‹#›</a:t>
            </a:fld>
            <a:endParaRPr lang="ar-SA"/>
          </a:p>
        </p:txBody>
      </p:sp>
    </p:spTree>
    <p:extLst>
      <p:ext uri="{BB962C8B-B14F-4D97-AF65-F5344CB8AC3E}">
        <p14:creationId xmlns:p14="http://schemas.microsoft.com/office/powerpoint/2010/main" val="3147848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smtClean="0"/>
              <a:t>العنوان الرئيسي</a:t>
            </a:r>
            <a:endParaRPr lang="en-US" smtClean="0"/>
          </a:p>
        </p:txBody>
      </p:sp>
      <p:sp>
        <p:nvSpPr>
          <p:cNvPr id="1030" name="Text Placeholder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smtClean="0"/>
              <a:t>المحتوى المستوى الأول</a:t>
            </a:r>
            <a:endParaRPr lang="en-US" smtClean="0"/>
          </a:p>
          <a:p>
            <a:pPr lvl="1"/>
            <a:r>
              <a:rPr lang="ar-EG" smtClean="0"/>
              <a:t>المحتوى المستوى الثاني</a:t>
            </a:r>
            <a:endParaRPr lang="en-US" smtClean="0"/>
          </a:p>
          <a:p>
            <a:pPr lvl="2"/>
            <a:r>
              <a:rPr lang="ar-EG" smtClean="0"/>
              <a:t>المحتوى المستوى الثالث</a:t>
            </a:r>
            <a:endParaRPr lang="en-US" smtClean="0"/>
          </a:p>
          <a:p>
            <a:pPr lvl="3"/>
            <a:r>
              <a:rPr lang="ar-EG" smtClean="0"/>
              <a:t>المحتوى المستوى الرابع</a:t>
            </a:r>
            <a:endParaRPr lang="en-US" smtClean="0"/>
          </a:p>
          <a:p>
            <a:pPr lvl="4"/>
            <a:r>
              <a:rPr lang="ar-EG" smtClean="0"/>
              <a:t>المحتوى المستوى الخامس</a:t>
            </a:r>
            <a:endParaRPr lang="en-US" smtClean="0"/>
          </a:p>
        </p:txBody>
      </p:sp>
      <p:sp>
        <p:nvSpPr>
          <p:cNvPr id="10" name="Rectangle 9"/>
          <p:cNvSpPr/>
          <p:nvPr userDrawn="1"/>
        </p:nvSpPr>
        <p:spPr>
          <a:xfrm>
            <a:off x="0" y="6324600"/>
            <a:ext cx="9144000" cy="533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a:solidFill>
                <a:prstClr val="white"/>
              </a:solidFill>
            </a:endParaRPr>
          </a:p>
        </p:txBody>
      </p:sp>
      <p:grpSp>
        <p:nvGrpSpPr>
          <p:cNvPr id="12" name="Group 7"/>
          <p:cNvGrpSpPr>
            <a:grpSpLocks/>
          </p:cNvGrpSpPr>
          <p:nvPr userDrawn="1"/>
        </p:nvGrpSpPr>
        <p:grpSpPr bwMode="auto">
          <a:xfrm>
            <a:off x="7948246" y="5791200"/>
            <a:ext cx="868974" cy="914400"/>
            <a:chOff x="5210750" y="1066800"/>
            <a:chExt cx="2976900" cy="3130677"/>
          </a:xfrm>
        </p:grpSpPr>
        <p:sp>
          <p:nvSpPr>
            <p:cNvPr id="13" name="Oval 12"/>
            <p:cNvSpPr/>
            <p:nvPr/>
          </p:nvSpPr>
          <p:spPr>
            <a:xfrm>
              <a:off x="5321191" y="1142893"/>
              <a:ext cx="2766057" cy="29730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a:solidFill>
                  <a:prstClr val="white"/>
                </a:solidFill>
              </a:endParaRPr>
            </a:p>
          </p:txBody>
        </p:sp>
        <p:pic>
          <p:nvPicPr>
            <p:cNvPr id="14" name="Picture 2" descr="http://kfu.files.googlepages.com/newKFUlogo.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5" name="Slide Number Placeholder 5"/>
          <p:cNvSpPr>
            <a:spLocks noGrp="1"/>
          </p:cNvSpPr>
          <p:nvPr>
            <p:ph type="sldNum" sz="quarter" idx="4"/>
          </p:nvPr>
        </p:nvSpPr>
        <p:spPr>
          <a:xfrm>
            <a:off x="4536831" y="6376989"/>
            <a:ext cx="527538"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fontAlgn="base">
              <a:spcBef>
                <a:spcPct val="0"/>
              </a:spcBef>
              <a:spcAft>
                <a:spcPct val="0"/>
              </a:spcAft>
              <a:defRPr/>
            </a:pPr>
            <a:endParaRPr lang="en-US" dirty="0">
              <a:solidFill>
                <a:prstClr val="white"/>
              </a:solidFill>
            </a:endParaRPr>
          </a:p>
        </p:txBody>
      </p:sp>
      <p:sp>
        <p:nvSpPr>
          <p:cNvPr id="16" name="Rectangle 15"/>
          <p:cNvSpPr/>
          <p:nvPr userDrawn="1"/>
        </p:nvSpPr>
        <p:spPr>
          <a:xfrm>
            <a:off x="6260123" y="6519446"/>
            <a:ext cx="1928926" cy="338554"/>
          </a:xfrm>
          <a:prstGeom prst="rect">
            <a:avLst/>
          </a:prstGeom>
        </p:spPr>
        <p:txBody>
          <a:bodyPr wrap="none">
            <a:spAutoFit/>
          </a:bodyPr>
          <a:lstStyle/>
          <a:p>
            <a:pPr algn="l" rtl="0">
              <a:defRPr/>
            </a:pPr>
            <a:r>
              <a:rPr lang="en-US" sz="1600" dirty="0">
                <a:solidFill>
                  <a:prstClr val="white"/>
                </a:solidFill>
                <a:cs typeface="Arial" pitchFamily="34" charset="0"/>
              </a:rPr>
              <a:t>King Faisal University</a:t>
            </a:r>
          </a:p>
        </p:txBody>
      </p:sp>
      <p:sp>
        <p:nvSpPr>
          <p:cNvPr id="17" name="Rectangle 16"/>
          <p:cNvSpPr/>
          <p:nvPr userDrawn="1"/>
        </p:nvSpPr>
        <p:spPr>
          <a:xfrm>
            <a:off x="6508100" y="6290846"/>
            <a:ext cx="1406154" cy="338554"/>
          </a:xfrm>
          <a:prstGeom prst="rect">
            <a:avLst/>
          </a:prstGeom>
        </p:spPr>
        <p:txBody>
          <a:bodyPr wrap="none">
            <a:spAutoFit/>
          </a:bodyPr>
          <a:lstStyle/>
          <a:p>
            <a:pPr algn="l" rtl="0">
              <a:defRPr/>
            </a:pPr>
            <a:r>
              <a:rPr lang="ar-SA" sz="1600" b="1" dirty="0">
                <a:solidFill>
                  <a:prstClr val="white"/>
                </a:solidFill>
              </a:rPr>
              <a:t>جامعة الملك فيصل</a:t>
            </a:r>
            <a:endParaRPr lang="en-US" sz="1600" b="1" dirty="0">
              <a:solidFill>
                <a:prstClr val="white"/>
              </a:solidFill>
              <a:cs typeface="Arial" pitchFamily="34" charset="0"/>
            </a:endParaRPr>
          </a:p>
        </p:txBody>
      </p:sp>
      <p:pic>
        <p:nvPicPr>
          <p:cNvPr id="18" name="Picture 17" descr="logo EDE.png"/>
          <p:cNvPicPr>
            <a:picLocks noChangeAspect="1"/>
          </p:cNvPicPr>
          <p:nvPr userDrawn="1"/>
        </p:nvPicPr>
        <p:blipFill>
          <a:blip r:embed="rId14" cstate="print"/>
          <a:stretch>
            <a:fillRect/>
          </a:stretch>
        </p:blipFill>
        <p:spPr>
          <a:xfrm>
            <a:off x="281354" y="5791201"/>
            <a:ext cx="773723" cy="938645"/>
          </a:xfrm>
          <a:prstGeom prst="rect">
            <a:avLst/>
          </a:prstGeom>
        </p:spPr>
      </p:pic>
      <p:sp>
        <p:nvSpPr>
          <p:cNvPr id="19" name="Rectangle 18"/>
          <p:cNvSpPr/>
          <p:nvPr userDrawn="1"/>
        </p:nvSpPr>
        <p:spPr>
          <a:xfrm>
            <a:off x="844062" y="6581002"/>
            <a:ext cx="3116046" cy="276999"/>
          </a:xfrm>
          <a:prstGeom prst="rect">
            <a:avLst/>
          </a:prstGeom>
        </p:spPr>
        <p:txBody>
          <a:bodyPr wrap="none">
            <a:spAutoFit/>
          </a:bodyPr>
          <a:lstStyle/>
          <a:p>
            <a:pPr algn="l" rtl="0">
              <a:defRPr/>
            </a:pPr>
            <a:r>
              <a:rPr lang="en-US" sz="1200" dirty="0">
                <a:solidFill>
                  <a:prstClr val="white"/>
                </a:solidFill>
                <a:cs typeface="Arial" pitchFamily="34" charset="0"/>
              </a:rPr>
              <a:t>Deanship of E-Learning and Distance Education</a:t>
            </a:r>
          </a:p>
        </p:txBody>
      </p:sp>
      <p:sp>
        <p:nvSpPr>
          <p:cNvPr id="20" name="Rectangle 19"/>
          <p:cNvSpPr/>
          <p:nvPr userDrawn="1"/>
        </p:nvSpPr>
        <p:spPr>
          <a:xfrm>
            <a:off x="1092039" y="6290846"/>
            <a:ext cx="2747868" cy="338554"/>
          </a:xfrm>
          <a:prstGeom prst="rect">
            <a:avLst/>
          </a:prstGeom>
        </p:spPr>
        <p:txBody>
          <a:bodyPr wrap="none">
            <a:spAutoFit/>
          </a:bodyPr>
          <a:lstStyle/>
          <a:p>
            <a:pPr algn="l" rtl="0">
              <a:defRPr/>
            </a:pPr>
            <a:r>
              <a:rPr lang="ar-SA" sz="1600" b="1" dirty="0">
                <a:solidFill>
                  <a:prstClr val="white"/>
                </a:solidFill>
              </a:rPr>
              <a:t>عمادة التعليم الإكتروني والتعلم عن بعد</a:t>
            </a:r>
            <a:endParaRPr lang="en-US" sz="1600" b="1" dirty="0">
              <a:solidFill>
                <a:prstClr val="white"/>
              </a:solidFill>
              <a:cs typeface="Arial" pitchFamily="34" charset="0"/>
            </a:endParaRPr>
          </a:p>
        </p:txBody>
      </p:sp>
    </p:spTree>
    <p:extLst>
      <p:ext uri="{BB962C8B-B14F-4D97-AF65-F5344CB8AC3E}">
        <p14:creationId xmlns:p14="http://schemas.microsoft.com/office/powerpoint/2010/main" val="4071286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r" rtl="0" eaLnBrk="0" fontAlgn="base" hangingPunct="0">
        <a:spcBef>
          <a:spcPct val="0"/>
        </a:spcBef>
        <a:spcAft>
          <a:spcPct val="0"/>
        </a:spcAft>
        <a:defRPr sz="4400" kern="1200">
          <a:solidFill>
            <a:srgbClr val="376092"/>
          </a:solidFill>
          <a:latin typeface="+mj-lt"/>
          <a:ea typeface="+mj-ea"/>
          <a:cs typeface="Arial" charset="0"/>
        </a:defRPr>
      </a:lvl1pPr>
      <a:lvl2pPr algn="r" rtl="0" eaLnBrk="0" fontAlgn="base" hangingPunct="0">
        <a:spcBef>
          <a:spcPct val="0"/>
        </a:spcBef>
        <a:spcAft>
          <a:spcPct val="0"/>
        </a:spcAft>
        <a:defRPr sz="4400">
          <a:solidFill>
            <a:srgbClr val="376092"/>
          </a:solidFill>
          <a:latin typeface="Calibri" pitchFamily="34" charset="0"/>
          <a:cs typeface="Arial" charset="0"/>
        </a:defRPr>
      </a:lvl2pPr>
      <a:lvl3pPr algn="r" rtl="0" eaLnBrk="0" fontAlgn="base" hangingPunct="0">
        <a:spcBef>
          <a:spcPct val="0"/>
        </a:spcBef>
        <a:spcAft>
          <a:spcPct val="0"/>
        </a:spcAft>
        <a:defRPr sz="4400">
          <a:solidFill>
            <a:srgbClr val="376092"/>
          </a:solidFill>
          <a:latin typeface="Calibri" pitchFamily="34" charset="0"/>
          <a:cs typeface="Arial" charset="0"/>
        </a:defRPr>
      </a:lvl3pPr>
      <a:lvl4pPr algn="r" rtl="0" eaLnBrk="0" fontAlgn="base" hangingPunct="0">
        <a:spcBef>
          <a:spcPct val="0"/>
        </a:spcBef>
        <a:spcAft>
          <a:spcPct val="0"/>
        </a:spcAft>
        <a:defRPr sz="4400">
          <a:solidFill>
            <a:srgbClr val="376092"/>
          </a:solidFill>
          <a:latin typeface="Calibri" pitchFamily="34" charset="0"/>
          <a:cs typeface="Arial" charset="0"/>
        </a:defRPr>
      </a:lvl4pPr>
      <a:lvl5pPr algn="r" rtl="0" eaLnBrk="0" fontAlgn="base" hangingPunct="0">
        <a:spcBef>
          <a:spcPct val="0"/>
        </a:spcBef>
        <a:spcAft>
          <a:spcPct val="0"/>
        </a:spcAft>
        <a:defRPr sz="4400">
          <a:solidFill>
            <a:srgbClr val="376092"/>
          </a:solidFill>
          <a:latin typeface="Calibri" pitchFamily="34" charset="0"/>
          <a:cs typeface="Arial" charset="0"/>
        </a:defRPr>
      </a:lvl5pPr>
      <a:lvl6pPr marL="457200" algn="r" rtl="0" fontAlgn="base">
        <a:spcBef>
          <a:spcPct val="0"/>
        </a:spcBef>
        <a:spcAft>
          <a:spcPct val="0"/>
        </a:spcAft>
        <a:defRPr sz="4400">
          <a:solidFill>
            <a:srgbClr val="376092"/>
          </a:solidFill>
          <a:latin typeface="Calibri" pitchFamily="34" charset="0"/>
          <a:cs typeface="Arial" charset="0"/>
        </a:defRPr>
      </a:lvl6pPr>
      <a:lvl7pPr marL="914400" algn="r" rtl="0" fontAlgn="base">
        <a:spcBef>
          <a:spcPct val="0"/>
        </a:spcBef>
        <a:spcAft>
          <a:spcPct val="0"/>
        </a:spcAft>
        <a:defRPr sz="4400">
          <a:solidFill>
            <a:srgbClr val="376092"/>
          </a:solidFill>
          <a:latin typeface="Calibri" pitchFamily="34" charset="0"/>
          <a:cs typeface="Arial" charset="0"/>
        </a:defRPr>
      </a:lvl7pPr>
      <a:lvl8pPr marL="1371600" algn="r" rtl="0" fontAlgn="base">
        <a:spcBef>
          <a:spcPct val="0"/>
        </a:spcBef>
        <a:spcAft>
          <a:spcPct val="0"/>
        </a:spcAft>
        <a:defRPr sz="4400">
          <a:solidFill>
            <a:srgbClr val="376092"/>
          </a:solidFill>
          <a:latin typeface="Calibri" pitchFamily="34" charset="0"/>
          <a:cs typeface="Arial" charset="0"/>
        </a:defRPr>
      </a:lvl8pPr>
      <a:lvl9pPr marL="1828800" algn="r" rtl="0" fontAlgn="base">
        <a:spcBef>
          <a:spcPct val="0"/>
        </a:spcBef>
        <a:spcAft>
          <a:spcPct val="0"/>
        </a:spcAft>
        <a:defRPr sz="4400">
          <a:solidFill>
            <a:srgbClr val="376092"/>
          </a:solidFill>
          <a:latin typeface="Calibri" pitchFamily="34" charset="0"/>
          <a:cs typeface="Arial" charset="0"/>
        </a:defRPr>
      </a:lvl9pPr>
    </p:titleStyle>
    <p:bodyStyle>
      <a:lvl1pPr marL="342900" indent="-342900" algn="r" rtl="0" eaLnBrk="0" fontAlgn="base" hangingPunct="0">
        <a:spcBef>
          <a:spcPct val="20000"/>
        </a:spcBef>
        <a:spcAft>
          <a:spcPct val="0"/>
        </a:spcAft>
        <a:buFont typeface="Arial" pitchFamily="34" charset="0"/>
        <a:buChar char="•"/>
        <a:defRPr sz="3200" kern="1200">
          <a:solidFill>
            <a:schemeClr val="tx1"/>
          </a:solidFill>
          <a:latin typeface="+mn-lt"/>
          <a:ea typeface="+mn-ea"/>
          <a:cs typeface="Arial" charset="0"/>
        </a:defRPr>
      </a:lvl1pPr>
      <a:lvl2pPr marL="742950" indent="-285750" algn="r" rtl="0" eaLnBrk="0" fontAlgn="base" hangingPunct="0">
        <a:spcBef>
          <a:spcPct val="20000"/>
        </a:spcBef>
        <a:spcAft>
          <a:spcPct val="0"/>
        </a:spcAft>
        <a:buFont typeface="Arial" pitchFamily="34" charset="0"/>
        <a:buChar char="–"/>
        <a:defRPr sz="2800" kern="1200">
          <a:solidFill>
            <a:schemeClr val="tx1"/>
          </a:solidFill>
          <a:latin typeface="+mn-lt"/>
          <a:ea typeface="+mn-ea"/>
          <a:cs typeface="Arial" charset="0"/>
        </a:defRPr>
      </a:lvl2pPr>
      <a:lvl3pPr marL="1143000" indent="-228600" algn="r" rtl="0" eaLnBrk="0" fontAlgn="base" hangingPunct="0">
        <a:spcBef>
          <a:spcPct val="20000"/>
        </a:spcBef>
        <a:spcAft>
          <a:spcPct val="0"/>
        </a:spcAft>
        <a:buFont typeface="Arial" pitchFamily="34" charset="0"/>
        <a:buChar char="•"/>
        <a:defRPr sz="2400" kern="1200">
          <a:solidFill>
            <a:schemeClr val="tx1"/>
          </a:solidFill>
          <a:latin typeface="+mn-lt"/>
          <a:ea typeface="+mn-ea"/>
          <a:cs typeface="Arial" charset="0"/>
        </a:defRPr>
      </a:lvl3pPr>
      <a:lvl4pPr marL="16002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4pPr>
      <a:lvl5pPr marL="20574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685800" y="2130426"/>
            <a:ext cx="7772400" cy="1470025"/>
          </a:xfrm>
        </p:spPr>
        <p:txBody>
          <a:bodyPr/>
          <a:lstStyle/>
          <a:p>
            <a:pPr eaLnBrk="1" hangingPunct="1"/>
            <a:endParaRPr lang="ar-SA" smtClean="0">
              <a:solidFill>
                <a:srgbClr val="376092"/>
              </a:solidFill>
              <a:cs typeface="Arial" pitchFamily="34"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cs typeface="+mn-cs"/>
            </a:endParaRPr>
          </a:p>
        </p:txBody>
      </p:sp>
      <p:sp>
        <p:nvSpPr>
          <p:cNvPr id="5124" name="Slide Number Placeholder 3"/>
          <p:cNvSpPr>
            <a:spLocks noGrp="1"/>
          </p:cNvSpPr>
          <p:nvPr>
            <p:ph type="sldNum" sz="quarter" idx="10"/>
          </p:nvPr>
        </p:nvSpPr>
        <p:spPr bwMode="auto">
          <a:noFill/>
          <a:ln>
            <a:miter lim="800000"/>
            <a:headEnd/>
            <a:tailEnd/>
          </a:ln>
        </p:spPr>
        <p:txBody>
          <a:bodyPr/>
          <a:lstStyle/>
          <a:p>
            <a:fld id="{10032AED-950E-4013-8E81-DE89BE95EEEF}" type="slidenum">
              <a:rPr lang="ar-SA" smtClean="0">
                <a:cs typeface="Arial" pitchFamily="34" charset="0"/>
              </a:rPr>
              <a:pPr/>
              <a:t>1</a:t>
            </a:fld>
            <a:endParaRPr lang="en-US" smtClean="0">
              <a:cs typeface="Arial" pitchFamily="34" charset="0"/>
            </a:endParaRPr>
          </a:p>
        </p:txBody>
      </p:sp>
      <p:sp>
        <p:nvSpPr>
          <p:cNvPr id="5" name="Rectangle 4"/>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sp>
        <p:nvSpPr>
          <p:cNvPr id="6" name="Rectangle 5"/>
          <p:cNvSpPr/>
          <p:nvPr/>
        </p:nvSpPr>
        <p:spPr>
          <a:xfrm>
            <a:off x="0" y="0"/>
            <a:ext cx="9144000" cy="3429000"/>
          </a:xfrm>
          <a:prstGeom prst="rect">
            <a:avLst/>
          </a:prstGeom>
          <a:solidFill>
            <a:srgbClr val="AD996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lvl="0"/>
            <a:r>
              <a:rPr lang="ar-IQ" sz="2800" b="1" dirty="0">
                <a:solidFill>
                  <a:schemeClr val="tx1"/>
                </a:solidFill>
              </a:rPr>
              <a:t>كلية بلاد الرافدين الجامعة </a:t>
            </a:r>
            <a:endParaRPr lang="en-US" sz="2800" b="1" dirty="0">
              <a:solidFill>
                <a:schemeClr val="tx1"/>
              </a:solidFill>
            </a:endParaRPr>
          </a:p>
          <a:p>
            <a:pPr lvl="0"/>
            <a:r>
              <a:rPr lang="ar-SA" sz="2800" b="1" dirty="0">
                <a:solidFill>
                  <a:schemeClr val="tx1"/>
                </a:solidFill>
              </a:rPr>
              <a:t>	</a:t>
            </a:r>
            <a:r>
              <a:rPr lang="ar-IQ" sz="2800" b="1" dirty="0">
                <a:solidFill>
                  <a:schemeClr val="tx1"/>
                </a:solidFill>
              </a:rPr>
              <a:t>قسم المحاسبة </a:t>
            </a:r>
            <a:endParaRPr lang="en-US" sz="2800" b="1" dirty="0">
              <a:solidFill>
                <a:schemeClr val="tx1"/>
              </a:solidFill>
            </a:endParaRPr>
          </a:p>
          <a:p>
            <a:pPr lvl="0"/>
            <a:r>
              <a:rPr lang="ar-SA" sz="2800" b="1" dirty="0">
                <a:solidFill>
                  <a:schemeClr val="tx1"/>
                </a:solidFill>
              </a:rPr>
              <a:t>	</a:t>
            </a:r>
            <a:r>
              <a:rPr lang="ar-IQ" sz="2800" b="1" dirty="0">
                <a:solidFill>
                  <a:schemeClr val="tx1"/>
                </a:solidFill>
              </a:rPr>
              <a:t>المرحلة الاولى </a:t>
            </a:r>
          </a:p>
        </p:txBody>
      </p:sp>
      <p:sp>
        <p:nvSpPr>
          <p:cNvPr id="5127" name="Subtitle 2"/>
          <p:cNvSpPr txBox="1">
            <a:spLocks/>
          </p:cNvSpPr>
          <p:nvPr/>
        </p:nvSpPr>
        <p:spPr bwMode="auto">
          <a:xfrm>
            <a:off x="4860032" y="4666043"/>
            <a:ext cx="3768969" cy="1373088"/>
          </a:xfrm>
          <a:prstGeom prst="rect">
            <a:avLst/>
          </a:prstGeom>
          <a:noFill/>
          <a:ln w="9525">
            <a:noFill/>
            <a:miter lim="800000"/>
            <a:headEnd/>
            <a:tailEnd/>
          </a:ln>
        </p:spPr>
        <p:txBody>
          <a:bodyPr/>
          <a:lstStyle/>
          <a:p>
            <a:pPr lvl="0" algn="ctr"/>
            <a:r>
              <a:rPr lang="ar-IQ" sz="3200" b="1" dirty="0"/>
              <a:t>استاذ المادة </a:t>
            </a:r>
          </a:p>
          <a:p>
            <a:pPr lvl="0" algn="ctr"/>
            <a:r>
              <a:rPr lang="ar-IQ" sz="3200" b="1" dirty="0"/>
              <a:t>الدكتور </a:t>
            </a:r>
          </a:p>
          <a:p>
            <a:pPr lvl="0" algn="ctr"/>
            <a:r>
              <a:rPr lang="ar-IQ" sz="3200" b="1" dirty="0"/>
              <a:t>خالد عبيد احمد العبيدي</a:t>
            </a:r>
          </a:p>
        </p:txBody>
      </p:sp>
      <p:sp>
        <p:nvSpPr>
          <p:cNvPr id="11" name="Freeform 10"/>
          <p:cNvSpPr/>
          <p:nvPr/>
        </p:nvSpPr>
        <p:spPr>
          <a:xfrm>
            <a:off x="0" y="2667000"/>
            <a:ext cx="5622681"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130" name="Title 1"/>
          <p:cNvSpPr txBox="1">
            <a:spLocks/>
          </p:cNvSpPr>
          <p:nvPr/>
        </p:nvSpPr>
        <p:spPr bwMode="auto">
          <a:xfrm>
            <a:off x="0" y="3810001"/>
            <a:ext cx="5205046" cy="1470025"/>
          </a:xfrm>
          <a:prstGeom prst="rect">
            <a:avLst/>
          </a:prstGeom>
          <a:noFill/>
          <a:ln w="9525">
            <a:noFill/>
            <a:miter lim="800000"/>
            <a:headEnd/>
            <a:tailEnd/>
          </a:ln>
        </p:spPr>
        <p:txBody>
          <a:bodyPr anchor="ctr"/>
          <a:lstStyle/>
          <a:p>
            <a:pPr algn="ctr" rtl="0" fontAlgn="auto">
              <a:spcBef>
                <a:spcPts val="0"/>
              </a:spcBef>
              <a:spcAft>
                <a:spcPts val="0"/>
              </a:spcAft>
              <a:defRPr/>
            </a:pPr>
            <a:endParaRPr lang="en-US" sz="3700" b="1" dirty="0" smtClean="0">
              <a:solidFill>
                <a:schemeClr val="accent1">
                  <a:lumMod val="50000"/>
                </a:schemeClr>
              </a:solidFill>
              <a:latin typeface="AYM Wadiy S_U normal."/>
              <a:cs typeface="Times New Roman" pitchFamily="18" charset="0"/>
            </a:endParaRPr>
          </a:p>
          <a:p>
            <a:pPr algn="ctr" rtl="0" fontAlgn="auto">
              <a:spcBef>
                <a:spcPts val="0"/>
              </a:spcBef>
              <a:spcAft>
                <a:spcPts val="0"/>
              </a:spcAft>
              <a:defRPr/>
            </a:pPr>
            <a:endParaRPr lang="en-US" sz="3700" b="1" dirty="0">
              <a:solidFill>
                <a:schemeClr val="accent1">
                  <a:lumMod val="50000"/>
                </a:schemeClr>
              </a:solidFill>
              <a:latin typeface="AYM Wadiy S_U normal."/>
              <a:cs typeface="Times New Roman" pitchFamily="18" charset="0"/>
            </a:endParaRPr>
          </a:p>
          <a:p>
            <a:pPr algn="ctr"/>
            <a:r>
              <a:rPr lang="ar-SA" sz="3700" b="1" dirty="0" smtClean="0">
                <a:latin typeface="AYM Wadiy S_U normal."/>
                <a:cs typeface="Times New Roman" pitchFamily="18" charset="0"/>
              </a:rPr>
              <a:t>مبادئ المحاسبة </a:t>
            </a:r>
            <a:r>
              <a:rPr lang="ar-IQ" sz="3700" b="1" dirty="0" smtClean="0">
                <a:latin typeface="AYM Wadiy S_U normal."/>
                <a:cs typeface="Times New Roman" pitchFamily="18" charset="0"/>
              </a:rPr>
              <a:t>المالية</a:t>
            </a:r>
            <a:endParaRPr lang="ar-SA" sz="3700" b="1" dirty="0" smtClean="0">
              <a:latin typeface="AYM Wadiy S_U normal."/>
              <a:cs typeface="Times New Roman" pitchFamily="18" charset="0"/>
            </a:endParaRPr>
          </a:p>
          <a:p>
            <a:pPr algn="ctr"/>
            <a:endParaRPr lang="ar-SA" sz="3700" b="1" dirty="0" smtClean="0">
              <a:solidFill>
                <a:schemeClr val="accent1">
                  <a:lumMod val="50000"/>
                </a:schemeClr>
              </a:solidFill>
              <a:latin typeface="AYM Wadiy S_U normal."/>
              <a:cs typeface="Times New Roman" pitchFamily="18" charset="0"/>
            </a:endParaRPr>
          </a:p>
          <a:p>
            <a:pPr algn="ctr"/>
            <a:r>
              <a:rPr lang="ar-EG" b="1" dirty="0" smtClean="0">
                <a:solidFill>
                  <a:srgbClr val="7F7F7F"/>
                </a:solidFill>
                <a:latin typeface="Calibri" pitchFamily="34" charset="0"/>
                <a:cs typeface="Times New Roman" pitchFamily="18" charset="0"/>
              </a:rPr>
              <a:t/>
            </a:r>
            <a:br>
              <a:rPr lang="ar-EG" b="1" dirty="0" smtClean="0">
                <a:solidFill>
                  <a:srgbClr val="7F7F7F"/>
                </a:solidFill>
                <a:latin typeface="Calibri" pitchFamily="34" charset="0"/>
                <a:cs typeface="Times New Roman" pitchFamily="18" charset="0"/>
              </a:rPr>
            </a:br>
            <a:endParaRPr lang="en-US" sz="1700" b="1" dirty="0" smtClean="0">
              <a:solidFill>
                <a:srgbClr val="7F7F7F"/>
              </a:solidFill>
              <a:latin typeface="Calibri" pitchFamily="34" charset="0"/>
            </a:endParaRPr>
          </a:p>
          <a:p>
            <a:pPr algn="ctr"/>
            <a:endParaRPr lang="en-US" sz="2600" b="1" dirty="0">
              <a:solidFill>
                <a:srgbClr val="7F7F7F"/>
              </a:solidFill>
              <a:latin typeface="Calibri" pitchFamily="34" charset="0"/>
            </a:endParaRPr>
          </a:p>
        </p:txBody>
      </p:sp>
      <p:sp>
        <p:nvSpPr>
          <p:cNvPr id="5131" name="Slide Number Placeholder 10"/>
          <p:cNvSpPr txBox="1">
            <a:spLocks/>
          </p:cNvSpPr>
          <p:nvPr/>
        </p:nvSpPr>
        <p:spPr bwMode="auto">
          <a:xfrm>
            <a:off x="351692" y="6405564"/>
            <a:ext cx="2133600" cy="365125"/>
          </a:xfrm>
          <a:prstGeom prst="rect">
            <a:avLst/>
          </a:prstGeom>
          <a:noFill/>
          <a:ln w="9525">
            <a:noFill/>
            <a:miter lim="800000"/>
            <a:headEnd/>
            <a:tailEnd/>
          </a:ln>
        </p:spPr>
        <p:txBody>
          <a:bodyPr anchor="ctr"/>
          <a:lstStyle/>
          <a:p>
            <a:pPr rtl="0"/>
            <a:fld id="{BD304080-26AE-472C-BC30-C39120F3D8A0}" type="slidenum">
              <a:rPr lang="ar-SA" sz="1200">
                <a:solidFill>
                  <a:schemeClr val="bg1"/>
                </a:solidFill>
                <a:latin typeface="Calibri" pitchFamily="34" charset="0"/>
              </a:rPr>
              <a:pPr rtl="0"/>
              <a:t>1</a:t>
            </a:fld>
            <a:endParaRPr lang="en-US" sz="1200">
              <a:solidFill>
                <a:schemeClr val="bg1"/>
              </a:solidFill>
              <a:latin typeface="Calibri" pitchFamily="34" charset="0"/>
            </a:endParaRPr>
          </a:p>
        </p:txBody>
      </p:sp>
    </p:spTree>
    <p:extLst>
      <p:ext uri="{BB962C8B-B14F-4D97-AF65-F5344CB8AC3E}">
        <p14:creationId xmlns:p14="http://schemas.microsoft.com/office/powerpoint/2010/main" val="2124257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Title 1"/>
          <p:cNvSpPr>
            <a:spLocks noGrp="1"/>
          </p:cNvSpPr>
          <p:nvPr>
            <p:ph type="title"/>
          </p:nvPr>
        </p:nvSpPr>
        <p:spPr>
          <a:solidFill>
            <a:schemeClr val="accent1"/>
          </a:solidFill>
        </p:spPr>
        <p:txBody>
          <a:bodyPr/>
          <a:lstStyle/>
          <a:p>
            <a:pPr algn="ctr"/>
            <a:r>
              <a:rPr lang="ar-SA" sz="3200" b="1" smtClean="0">
                <a:solidFill>
                  <a:schemeClr val="tx1"/>
                </a:solidFill>
                <a:cs typeface="Arial" pitchFamily="34" charset="0"/>
              </a:rPr>
              <a:t>تابع خصائص المعلومات المحاسبية</a:t>
            </a:r>
            <a:endParaRPr lang="en-GB" sz="3200" smtClean="0">
              <a:solidFill>
                <a:schemeClr val="tx1"/>
              </a:solidFill>
              <a:cs typeface="Arial" pitchFamily="34" charset="0"/>
            </a:endParaRPr>
          </a:p>
        </p:txBody>
      </p:sp>
      <p:sp>
        <p:nvSpPr>
          <p:cNvPr id="3" name="Content Placeholder 2"/>
          <p:cNvSpPr>
            <a:spLocks noGrp="1"/>
          </p:cNvSpPr>
          <p:nvPr>
            <p:ph idx="1"/>
          </p:nvPr>
        </p:nvSpPr>
        <p:spPr>
          <a:xfrm>
            <a:off x="179512" y="1628800"/>
            <a:ext cx="8784976" cy="5112568"/>
          </a:xfrm>
          <a:solidFill>
            <a:schemeClr val="accent1">
              <a:lumMod val="20000"/>
              <a:lumOff val="80000"/>
            </a:schemeClr>
          </a:solidFill>
        </p:spPr>
        <p:txBody>
          <a:bodyPr/>
          <a:lstStyle/>
          <a:p>
            <a:pPr algn="just" rtl="1">
              <a:defRPr/>
            </a:pPr>
            <a:r>
              <a:rPr lang="ar-IQ" sz="2400" b="1" dirty="0" smtClean="0">
                <a:solidFill>
                  <a:srgbClr val="002060"/>
                </a:solidFill>
              </a:rPr>
              <a:t>5- </a:t>
            </a:r>
            <a:r>
              <a:rPr lang="ar-SA" sz="2400" b="1" dirty="0" smtClean="0">
                <a:solidFill>
                  <a:srgbClr val="002060"/>
                </a:solidFill>
              </a:rPr>
              <a:t>الدقة</a:t>
            </a:r>
            <a:endParaRPr lang="ar-SA" sz="2400" b="1" dirty="0" smtClean="0">
              <a:solidFill>
                <a:srgbClr val="002060"/>
              </a:solidFill>
            </a:endParaRPr>
          </a:p>
          <a:p>
            <a:pPr algn="just" rtl="1">
              <a:buFont typeface="Wingdings 2" pitchFamily="18" charset="2"/>
              <a:buNone/>
              <a:defRPr/>
            </a:pPr>
            <a:r>
              <a:rPr lang="ar-SA" sz="2400" b="1" dirty="0" smtClean="0"/>
              <a:t>يجب أن تكون المعلومات المحاسبية في صورة صحيحة وليست خاطئة، لأن  الاعتماد على معلومات خاطئة سوف يؤدي بالضرورة إلى اتخاذ قرارات خاطئة بواسطة مستخدمي تلك المعلومات</a:t>
            </a:r>
          </a:p>
          <a:p>
            <a:pPr algn="just" rtl="1">
              <a:defRPr/>
            </a:pPr>
            <a:endParaRPr lang="ar-SA" sz="2400" b="1" dirty="0" smtClean="0"/>
          </a:p>
          <a:p>
            <a:pPr algn="just" rtl="1">
              <a:defRPr/>
            </a:pPr>
            <a:r>
              <a:rPr lang="ar-IQ" sz="2400" b="1" dirty="0" smtClean="0">
                <a:solidFill>
                  <a:srgbClr val="002060"/>
                </a:solidFill>
              </a:rPr>
              <a:t>6- </a:t>
            </a:r>
            <a:r>
              <a:rPr lang="ar-SA" sz="2400" b="1" dirty="0" smtClean="0">
                <a:solidFill>
                  <a:srgbClr val="002060"/>
                </a:solidFill>
              </a:rPr>
              <a:t>القابلية </a:t>
            </a:r>
            <a:r>
              <a:rPr lang="ar-SA" sz="2400" b="1" dirty="0" smtClean="0">
                <a:solidFill>
                  <a:srgbClr val="002060"/>
                </a:solidFill>
              </a:rPr>
              <a:t>للقياس الكمي</a:t>
            </a:r>
          </a:p>
          <a:p>
            <a:pPr algn="just" rtl="1">
              <a:buFont typeface="Wingdings 2" pitchFamily="18" charset="2"/>
              <a:buNone/>
              <a:defRPr/>
            </a:pPr>
            <a:r>
              <a:rPr lang="ar-SA" sz="2400" b="1" dirty="0" smtClean="0"/>
              <a:t>يتم التعبير عن الأحداث المالية في المحاسبة في صورة نقدية، ومن ثم يجب قياس تلك الأحداث وتوصيلها من خلال القوائم والتقارير في صورة كمية</a:t>
            </a:r>
            <a:endParaRPr lang="en-GB" sz="2400" b="1" dirty="0" smtClean="0"/>
          </a:p>
          <a:p>
            <a:pPr algn="just" rtl="1">
              <a:buFont typeface="Wingdings 2" pitchFamily="18" charset="2"/>
              <a:buNone/>
              <a:defRPr/>
            </a:pPr>
            <a:endParaRPr lang="en-GB" b="1" dirty="0"/>
          </a:p>
        </p:txBody>
      </p:sp>
      <p:sp>
        <p:nvSpPr>
          <p:cNvPr id="38916" name="Slide Number Placeholder 5"/>
          <p:cNvSpPr>
            <a:spLocks noGrp="1"/>
          </p:cNvSpPr>
          <p:nvPr>
            <p:ph type="sldNum" sz="quarter" idx="4294967295"/>
          </p:nvPr>
        </p:nvSpPr>
        <p:spPr bwMode="auto">
          <a:xfrm>
            <a:off x="8543925" y="6308725"/>
            <a:ext cx="600075"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ar-SA" dirty="0" smtClean="0">
                <a:solidFill>
                  <a:prstClr val="white"/>
                </a:solidFill>
                <a:cs typeface="Arial" pitchFamily="34" charset="0"/>
              </a:rPr>
              <a:t>12</a:t>
            </a:r>
            <a:endParaRPr lang="en-US" dirty="0" smtClean="0">
              <a:solidFill>
                <a:prstClr val="white"/>
              </a:solidFill>
              <a:cs typeface="Arial" pitchFamily="34" charset="0"/>
            </a:endParaRPr>
          </a:p>
        </p:txBody>
      </p:sp>
    </p:spTree>
    <p:extLst>
      <p:ext uri="{BB962C8B-B14F-4D97-AF65-F5344CB8AC3E}">
        <p14:creationId xmlns:p14="http://schemas.microsoft.com/office/powerpoint/2010/main" val="125194696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914400" y="304800"/>
            <a:ext cx="7772400" cy="838200"/>
          </a:xfrm>
          <a:solidFill>
            <a:schemeClr val="accent1"/>
          </a:solidFill>
        </p:spPr>
        <p:txBody>
          <a:bodyPr/>
          <a:lstStyle/>
          <a:p>
            <a:pPr algn="ctr"/>
            <a:r>
              <a:rPr lang="ar-SA" sz="3600" b="1" smtClean="0">
                <a:solidFill>
                  <a:schemeClr val="tx1"/>
                </a:solidFill>
                <a:cs typeface="Arial" pitchFamily="34" charset="0"/>
              </a:rPr>
              <a:t/>
            </a:r>
            <a:br>
              <a:rPr lang="ar-SA" sz="3600" b="1" smtClean="0">
                <a:solidFill>
                  <a:schemeClr val="tx1"/>
                </a:solidFill>
                <a:cs typeface="Arial" pitchFamily="34" charset="0"/>
              </a:rPr>
            </a:br>
            <a:r>
              <a:rPr lang="ar-SA" sz="3200" b="1" smtClean="0">
                <a:solidFill>
                  <a:schemeClr val="tx1"/>
                </a:solidFill>
                <a:cs typeface="Arial" pitchFamily="34" charset="0"/>
              </a:rPr>
              <a:t>فروع المحاسبة </a:t>
            </a:r>
            <a:r>
              <a:rPr lang="ar-SA" b="1" smtClean="0">
                <a:solidFill>
                  <a:schemeClr val="tx1"/>
                </a:solidFill>
                <a:cs typeface="Arial" pitchFamily="34" charset="0"/>
              </a:rPr>
              <a:t/>
            </a:r>
            <a:br>
              <a:rPr lang="ar-SA" b="1" smtClean="0">
                <a:solidFill>
                  <a:schemeClr val="tx1"/>
                </a:solidFill>
                <a:cs typeface="Arial" pitchFamily="34" charset="0"/>
              </a:rPr>
            </a:br>
            <a:endParaRPr lang="en-GB" sz="3200" smtClean="0">
              <a:solidFill>
                <a:schemeClr val="tx1"/>
              </a:solidFill>
              <a:cs typeface="Arial" pitchFamily="34" charset="0"/>
            </a:endParaRPr>
          </a:p>
        </p:txBody>
      </p:sp>
      <p:sp>
        <p:nvSpPr>
          <p:cNvPr id="13315" name="Content Placeholder 2"/>
          <p:cNvSpPr>
            <a:spLocks noGrp="1"/>
          </p:cNvSpPr>
          <p:nvPr>
            <p:ph idx="1"/>
          </p:nvPr>
        </p:nvSpPr>
        <p:spPr>
          <a:xfrm>
            <a:off x="539552" y="1371600"/>
            <a:ext cx="8147248" cy="5369768"/>
          </a:xfrm>
          <a:solidFill>
            <a:schemeClr val="tx2">
              <a:lumMod val="20000"/>
              <a:lumOff val="80000"/>
            </a:schemeClr>
          </a:solidFill>
        </p:spPr>
        <p:txBody>
          <a:bodyPr/>
          <a:lstStyle/>
          <a:p>
            <a:pPr algn="just" rtl="1">
              <a:buFont typeface="Wingdings 2" pitchFamily="18" charset="2"/>
              <a:buNone/>
              <a:defRPr/>
            </a:pPr>
            <a:r>
              <a:rPr lang="ar-SA" sz="2400" b="1" dirty="0" smtClean="0"/>
              <a:t> (يلاحظ أن هذه الفروع وجدت تباعاً لتلبية الاحتياجات المختلفة من المعلومات المحاسبية للفئات المتعددة المستفيدة من تلك المعلومات)</a:t>
            </a:r>
          </a:p>
          <a:p>
            <a:pPr algn="just" rtl="1">
              <a:buFont typeface="Wingdings" pitchFamily="2" charset="2"/>
              <a:buChar char="v"/>
              <a:defRPr/>
            </a:pPr>
            <a:r>
              <a:rPr lang="ar-SA" sz="2800" b="1" u="sng" dirty="0" smtClean="0">
                <a:solidFill>
                  <a:srgbClr val="00B050"/>
                </a:solidFill>
              </a:rPr>
              <a:t>المحاسبة </a:t>
            </a:r>
            <a:r>
              <a:rPr lang="ar-SA" sz="2800" b="1" u="sng" dirty="0" smtClean="0">
                <a:solidFill>
                  <a:srgbClr val="00B050"/>
                </a:solidFill>
              </a:rPr>
              <a:t>المالية</a:t>
            </a:r>
            <a:endParaRPr lang="ar-SA" sz="2800" b="1" dirty="0" smtClean="0">
              <a:solidFill>
                <a:srgbClr val="FF0000"/>
              </a:solidFill>
            </a:endParaRPr>
          </a:p>
          <a:p>
            <a:pPr algn="just" rtl="1">
              <a:buFont typeface="Wingdings" pitchFamily="2" charset="2"/>
              <a:buChar char="v"/>
              <a:defRPr/>
            </a:pPr>
            <a:r>
              <a:rPr lang="ar-SA" sz="2800" dirty="0" smtClean="0"/>
              <a:t>المحاسبة الإدارية</a:t>
            </a:r>
          </a:p>
          <a:p>
            <a:pPr algn="just" rtl="1">
              <a:buFont typeface="Wingdings" pitchFamily="2" charset="2"/>
              <a:buChar char="v"/>
              <a:defRPr/>
            </a:pPr>
            <a:r>
              <a:rPr lang="ar-SA" sz="2800" dirty="0" smtClean="0"/>
              <a:t>محاسبة التكاليف</a:t>
            </a:r>
          </a:p>
          <a:p>
            <a:pPr algn="just" rtl="1">
              <a:buFont typeface="Wingdings" pitchFamily="2" charset="2"/>
              <a:buChar char="v"/>
              <a:defRPr/>
            </a:pPr>
            <a:r>
              <a:rPr lang="ar-SA" sz="2800" dirty="0" smtClean="0"/>
              <a:t>المحاسبة الحكومية</a:t>
            </a:r>
          </a:p>
          <a:p>
            <a:pPr algn="just" rtl="1">
              <a:buFont typeface="Wingdings" pitchFamily="2" charset="2"/>
              <a:buChar char="v"/>
              <a:defRPr/>
            </a:pPr>
            <a:r>
              <a:rPr lang="ar-SA" sz="2800" dirty="0" smtClean="0"/>
              <a:t>محاسبة الضرائب</a:t>
            </a:r>
          </a:p>
          <a:p>
            <a:pPr algn="just" rtl="1">
              <a:buFont typeface="Wingdings" pitchFamily="2" charset="2"/>
              <a:buChar char="v"/>
              <a:defRPr/>
            </a:pPr>
            <a:r>
              <a:rPr lang="ar-SA" sz="2800" dirty="0" smtClean="0"/>
              <a:t>النظم المحاسبية</a:t>
            </a:r>
            <a:endParaRPr lang="en-GB" sz="2800" dirty="0" smtClean="0"/>
          </a:p>
        </p:txBody>
      </p:sp>
      <p:sp>
        <p:nvSpPr>
          <p:cNvPr id="39941" name="Slide Number Placeholder 5"/>
          <p:cNvSpPr>
            <a:spLocks noGrp="1"/>
          </p:cNvSpPr>
          <p:nvPr>
            <p:ph type="sldNum" sz="quarter" idx="4294967295"/>
          </p:nvPr>
        </p:nvSpPr>
        <p:spPr bwMode="auto">
          <a:xfrm>
            <a:off x="8470900" y="6308725"/>
            <a:ext cx="673100"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algn="ctr"/>
            <a:r>
              <a:rPr lang="ar-SA" dirty="0" smtClean="0">
                <a:solidFill>
                  <a:prstClr val="white"/>
                </a:solidFill>
                <a:cs typeface="Arial" pitchFamily="34" charset="0"/>
              </a:rPr>
              <a:t>13</a:t>
            </a:r>
            <a:endParaRPr lang="en-US" dirty="0" smtClean="0">
              <a:solidFill>
                <a:prstClr val="white"/>
              </a:solidFill>
              <a:cs typeface="Arial" pitchFamily="34" charset="0"/>
            </a:endParaRPr>
          </a:p>
        </p:txBody>
      </p:sp>
    </p:spTree>
    <p:extLst>
      <p:ext uri="{BB962C8B-B14F-4D97-AF65-F5344CB8AC3E}">
        <p14:creationId xmlns:p14="http://schemas.microsoft.com/office/powerpoint/2010/main" val="154937289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5">
                                            <p:bg/>
                                          </p:spTgt>
                                        </p:tgtEl>
                                        <p:attrNameLst>
                                          <p:attrName>style.visibility</p:attrName>
                                        </p:attrNameLst>
                                      </p:cBhvr>
                                      <p:to>
                                        <p:strVal val="visible"/>
                                      </p:to>
                                    </p:set>
                                    <p:animEffect transition="in" filter="blinds(horizontal)">
                                      <p:cBhvr>
                                        <p:cTn id="7" dur="500"/>
                                        <p:tgtEl>
                                          <p:spTgt spid="13315">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12" dur="500"/>
                                        <p:tgtEl>
                                          <p:spTgt spid="133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blinds(horizontal)">
                                      <p:cBhvr>
                                        <p:cTn id="17" dur="500"/>
                                        <p:tgtEl>
                                          <p:spTgt spid="1331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blinds(horizontal)">
                                      <p:cBhvr>
                                        <p:cTn id="22" dur="500"/>
                                        <p:tgtEl>
                                          <p:spTgt spid="1331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Effect transition="in" filter="blinds(horizontal)">
                                      <p:cBhvr>
                                        <p:cTn id="27" dur="500"/>
                                        <p:tgtEl>
                                          <p:spTgt spid="1331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315">
                                            <p:txEl>
                                              <p:pRg st="4" end="4"/>
                                            </p:txEl>
                                          </p:spTgt>
                                        </p:tgtEl>
                                        <p:attrNameLst>
                                          <p:attrName>style.visibility</p:attrName>
                                        </p:attrNameLst>
                                      </p:cBhvr>
                                      <p:to>
                                        <p:strVal val="visible"/>
                                      </p:to>
                                    </p:set>
                                    <p:animEffect transition="in" filter="blinds(horizontal)">
                                      <p:cBhvr>
                                        <p:cTn id="32" dur="500"/>
                                        <p:tgtEl>
                                          <p:spTgt spid="1331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Effect transition="in" filter="blinds(horizontal)">
                                      <p:cBhvr>
                                        <p:cTn id="37" dur="500"/>
                                        <p:tgtEl>
                                          <p:spTgt spid="13315">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315">
                                            <p:txEl>
                                              <p:pRg st="6" end="6"/>
                                            </p:txEl>
                                          </p:spTgt>
                                        </p:tgtEl>
                                        <p:attrNameLst>
                                          <p:attrName>style.visibility</p:attrName>
                                        </p:attrNameLst>
                                      </p:cBhvr>
                                      <p:to>
                                        <p:strVal val="visible"/>
                                      </p:to>
                                    </p:set>
                                    <p:animEffect transition="in" filter="blinds(horizontal)">
                                      <p:cBhvr>
                                        <p:cTn id="42" dur="500"/>
                                        <p:tgtEl>
                                          <p:spTgt spid="133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914400" y="274638"/>
            <a:ext cx="7772400" cy="792162"/>
          </a:xfrm>
          <a:solidFill>
            <a:schemeClr val="accent1"/>
          </a:solidFill>
        </p:spPr>
        <p:txBody>
          <a:bodyPr/>
          <a:lstStyle/>
          <a:p>
            <a:pPr algn="ctr"/>
            <a:r>
              <a:rPr lang="ar-SA" sz="3200" b="1" smtClean="0">
                <a:solidFill>
                  <a:schemeClr val="tx1"/>
                </a:solidFill>
                <a:cs typeface="Arial" pitchFamily="34" charset="0"/>
              </a:rPr>
              <a:t>الفئات المستفيدة من المعلومات المحاسبية </a:t>
            </a:r>
            <a:endParaRPr lang="en-GB" sz="3200" smtClean="0">
              <a:solidFill>
                <a:schemeClr val="tx1"/>
              </a:solidFill>
              <a:cs typeface="Arial" pitchFamily="34" charset="0"/>
            </a:endParaRPr>
          </a:p>
        </p:txBody>
      </p:sp>
      <p:sp>
        <p:nvSpPr>
          <p:cNvPr id="14339" name="Content Placeholder 2"/>
          <p:cNvSpPr>
            <a:spLocks noGrp="1"/>
          </p:cNvSpPr>
          <p:nvPr>
            <p:ph idx="1"/>
          </p:nvPr>
        </p:nvSpPr>
        <p:spPr>
          <a:xfrm>
            <a:off x="914400" y="1143000"/>
            <a:ext cx="7772400" cy="4648200"/>
          </a:xfrm>
          <a:solidFill>
            <a:schemeClr val="bg2"/>
          </a:solidFill>
        </p:spPr>
        <p:txBody>
          <a:bodyPr/>
          <a:lstStyle/>
          <a:p>
            <a:pPr rtl="1">
              <a:buFont typeface="Wingdings 2" pitchFamily="18" charset="2"/>
              <a:buNone/>
            </a:pPr>
            <a:r>
              <a:rPr lang="ar-SA" sz="2800" b="1" dirty="0" smtClean="0">
                <a:cs typeface="Arial" pitchFamily="34" charset="0"/>
              </a:rPr>
              <a:t>أ- الفئات الداخلية </a:t>
            </a:r>
          </a:p>
          <a:p>
            <a:pPr rtl="1"/>
            <a:r>
              <a:rPr lang="ar-SA" sz="2400" b="1" dirty="0" smtClean="0">
                <a:cs typeface="Arial" pitchFamily="34" charset="0"/>
              </a:rPr>
              <a:t>الإدارة بمستوياتها الثلاثة العليا والوسطى والتنفيذية</a:t>
            </a:r>
          </a:p>
          <a:p>
            <a:pPr rtl="1">
              <a:buFont typeface="Wingdings 2" pitchFamily="18" charset="2"/>
              <a:buNone/>
            </a:pPr>
            <a:r>
              <a:rPr lang="ar-SA" sz="2800" b="1" dirty="0" smtClean="0">
                <a:cs typeface="Arial" pitchFamily="34" charset="0"/>
              </a:rPr>
              <a:t>ب- الفئات الخارجية</a:t>
            </a:r>
          </a:p>
          <a:p>
            <a:pPr rtl="1">
              <a:buFont typeface="Wingdings" pitchFamily="2" charset="2"/>
              <a:buChar char="v"/>
            </a:pPr>
            <a:r>
              <a:rPr lang="ar-SA" sz="2400" b="1" dirty="0" smtClean="0">
                <a:cs typeface="Arial" pitchFamily="34" charset="0"/>
              </a:rPr>
              <a:t>ملاك المنشأة</a:t>
            </a:r>
          </a:p>
          <a:p>
            <a:pPr rtl="1">
              <a:buFont typeface="Wingdings" pitchFamily="2" charset="2"/>
              <a:buChar char="v"/>
            </a:pPr>
            <a:r>
              <a:rPr lang="ar-SA" sz="2400" b="1" dirty="0" smtClean="0">
                <a:cs typeface="Arial" pitchFamily="34" charset="0"/>
              </a:rPr>
              <a:t>المستثمرون</a:t>
            </a:r>
          </a:p>
          <a:p>
            <a:pPr rtl="1">
              <a:buFont typeface="Wingdings" pitchFamily="2" charset="2"/>
              <a:buChar char="v"/>
            </a:pPr>
            <a:r>
              <a:rPr lang="ar-SA" sz="2400" b="1" dirty="0" smtClean="0">
                <a:cs typeface="Arial" pitchFamily="34" charset="0"/>
              </a:rPr>
              <a:t>المقرضون</a:t>
            </a:r>
          </a:p>
          <a:p>
            <a:pPr rtl="1">
              <a:buFont typeface="Wingdings" pitchFamily="2" charset="2"/>
              <a:buChar char="v"/>
            </a:pPr>
            <a:r>
              <a:rPr lang="ar-SA" sz="2400" b="1" dirty="0" smtClean="0">
                <a:cs typeface="Arial" pitchFamily="34" charset="0"/>
              </a:rPr>
              <a:t>الدائنون</a:t>
            </a:r>
          </a:p>
          <a:p>
            <a:pPr rtl="1">
              <a:buFont typeface="Wingdings" pitchFamily="2" charset="2"/>
              <a:buChar char="v"/>
            </a:pPr>
            <a:r>
              <a:rPr lang="ar-SA" sz="2400" b="1" dirty="0" smtClean="0">
                <a:cs typeface="Arial" pitchFamily="34" charset="0"/>
              </a:rPr>
              <a:t>المحللون الماليون</a:t>
            </a:r>
          </a:p>
          <a:p>
            <a:pPr rtl="1">
              <a:buFont typeface="Wingdings" pitchFamily="2" charset="2"/>
              <a:buChar char="v"/>
            </a:pPr>
            <a:r>
              <a:rPr lang="ar-SA" sz="2400" b="1" dirty="0" smtClean="0">
                <a:cs typeface="Arial" pitchFamily="34" charset="0"/>
              </a:rPr>
              <a:t>الحكومة</a:t>
            </a:r>
          </a:p>
          <a:p>
            <a:pPr rtl="1">
              <a:buFont typeface="Wingdings" pitchFamily="2" charset="2"/>
              <a:buChar char="v"/>
            </a:pPr>
            <a:r>
              <a:rPr lang="ar-SA" sz="2400" b="1" dirty="0" smtClean="0">
                <a:cs typeface="Arial" pitchFamily="34" charset="0"/>
              </a:rPr>
              <a:t>العاملون – العملاء - وسائل الإعلام -  الجمهور ........إلخ</a:t>
            </a:r>
          </a:p>
          <a:p>
            <a:pPr rtl="1">
              <a:buFont typeface="Wingdings 2" pitchFamily="18" charset="2"/>
              <a:buNone/>
            </a:pPr>
            <a:endParaRPr lang="ar-SA" sz="2800" b="1" dirty="0" smtClean="0">
              <a:cs typeface="Arial" pitchFamily="34" charset="0"/>
            </a:endParaRPr>
          </a:p>
          <a:p>
            <a:pPr rtl="1">
              <a:buFont typeface="Wingdings 2" pitchFamily="18" charset="2"/>
              <a:buNone/>
            </a:pPr>
            <a:endParaRPr lang="en-GB" sz="2800" b="1" dirty="0" smtClean="0">
              <a:cs typeface="Arial" pitchFamily="34" charset="0"/>
            </a:endParaRPr>
          </a:p>
          <a:p>
            <a:pPr rtl="1"/>
            <a:endParaRPr lang="en-GB" b="1" dirty="0" smtClean="0">
              <a:cs typeface="Arial" pitchFamily="34" charset="0"/>
            </a:endParaRPr>
          </a:p>
        </p:txBody>
      </p:sp>
      <p:sp>
        <p:nvSpPr>
          <p:cNvPr id="40965" name="Slide Number Placeholder 5"/>
          <p:cNvSpPr>
            <a:spLocks noGrp="1"/>
          </p:cNvSpPr>
          <p:nvPr>
            <p:ph type="sldNum" sz="quarter" idx="4294967295"/>
          </p:nvPr>
        </p:nvSpPr>
        <p:spPr bwMode="auto">
          <a:xfrm>
            <a:off x="8543925" y="6308725"/>
            <a:ext cx="600075"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ar-SA" dirty="0" smtClean="0">
                <a:solidFill>
                  <a:prstClr val="white"/>
                </a:solidFill>
                <a:cs typeface="Arial" pitchFamily="34" charset="0"/>
              </a:rPr>
              <a:t>14</a:t>
            </a:r>
            <a:endParaRPr lang="en-US" dirty="0" smtClean="0">
              <a:solidFill>
                <a:prstClr val="white"/>
              </a:solidFill>
              <a:cs typeface="Arial" pitchFamily="34" charset="0"/>
            </a:endParaRPr>
          </a:p>
        </p:txBody>
      </p:sp>
    </p:spTree>
    <p:extLst>
      <p:ext uri="{BB962C8B-B14F-4D97-AF65-F5344CB8AC3E}">
        <p14:creationId xmlns:p14="http://schemas.microsoft.com/office/powerpoint/2010/main" val="13030529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9">
                                            <p:bg/>
                                          </p:spTgt>
                                        </p:tgtEl>
                                        <p:attrNameLst>
                                          <p:attrName>style.visibility</p:attrName>
                                        </p:attrNameLst>
                                      </p:cBhvr>
                                      <p:to>
                                        <p:strVal val="visible"/>
                                      </p:to>
                                    </p:set>
                                    <p:animEffect transition="in" filter="blinds(horizontal)">
                                      <p:cBhvr>
                                        <p:cTn id="7" dur="500"/>
                                        <p:tgtEl>
                                          <p:spTgt spid="14339">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blinds(horizontal)">
                                      <p:cBhvr>
                                        <p:cTn id="12" dur="500"/>
                                        <p:tgtEl>
                                          <p:spTgt spid="143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339">
                                            <p:txEl>
                                              <p:pRg st="1" end="1"/>
                                            </p:txEl>
                                          </p:spTgt>
                                        </p:tgtEl>
                                        <p:attrNameLst>
                                          <p:attrName>style.visibility</p:attrName>
                                        </p:attrNameLst>
                                      </p:cBhvr>
                                      <p:to>
                                        <p:strVal val="visible"/>
                                      </p:to>
                                    </p:set>
                                    <p:animEffect transition="in" filter="blinds(horizontal)">
                                      <p:cBhvr>
                                        <p:cTn id="17" dur="500"/>
                                        <p:tgtEl>
                                          <p:spTgt spid="143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339">
                                            <p:txEl>
                                              <p:pRg st="2" end="2"/>
                                            </p:txEl>
                                          </p:spTgt>
                                        </p:tgtEl>
                                        <p:attrNameLst>
                                          <p:attrName>style.visibility</p:attrName>
                                        </p:attrNameLst>
                                      </p:cBhvr>
                                      <p:to>
                                        <p:strVal val="visible"/>
                                      </p:to>
                                    </p:set>
                                    <p:animEffect transition="in" filter="blinds(horizontal)">
                                      <p:cBhvr>
                                        <p:cTn id="22" dur="500"/>
                                        <p:tgtEl>
                                          <p:spTgt spid="1433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339">
                                            <p:txEl>
                                              <p:pRg st="3" end="3"/>
                                            </p:txEl>
                                          </p:spTgt>
                                        </p:tgtEl>
                                        <p:attrNameLst>
                                          <p:attrName>style.visibility</p:attrName>
                                        </p:attrNameLst>
                                      </p:cBhvr>
                                      <p:to>
                                        <p:strVal val="visible"/>
                                      </p:to>
                                    </p:set>
                                    <p:animEffect transition="in" filter="blinds(horizontal)">
                                      <p:cBhvr>
                                        <p:cTn id="27" dur="500"/>
                                        <p:tgtEl>
                                          <p:spTgt spid="1433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339">
                                            <p:txEl>
                                              <p:pRg st="4" end="4"/>
                                            </p:txEl>
                                          </p:spTgt>
                                        </p:tgtEl>
                                        <p:attrNameLst>
                                          <p:attrName>style.visibility</p:attrName>
                                        </p:attrNameLst>
                                      </p:cBhvr>
                                      <p:to>
                                        <p:strVal val="visible"/>
                                      </p:to>
                                    </p:set>
                                    <p:animEffect transition="in" filter="blinds(horizontal)">
                                      <p:cBhvr>
                                        <p:cTn id="32" dur="500"/>
                                        <p:tgtEl>
                                          <p:spTgt spid="1433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339">
                                            <p:txEl>
                                              <p:pRg st="5" end="5"/>
                                            </p:txEl>
                                          </p:spTgt>
                                        </p:tgtEl>
                                        <p:attrNameLst>
                                          <p:attrName>style.visibility</p:attrName>
                                        </p:attrNameLst>
                                      </p:cBhvr>
                                      <p:to>
                                        <p:strVal val="visible"/>
                                      </p:to>
                                    </p:set>
                                    <p:animEffect transition="in" filter="blinds(horizontal)">
                                      <p:cBhvr>
                                        <p:cTn id="37" dur="500"/>
                                        <p:tgtEl>
                                          <p:spTgt spid="1433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4339">
                                            <p:txEl>
                                              <p:pRg st="6" end="6"/>
                                            </p:txEl>
                                          </p:spTgt>
                                        </p:tgtEl>
                                        <p:attrNameLst>
                                          <p:attrName>style.visibility</p:attrName>
                                        </p:attrNameLst>
                                      </p:cBhvr>
                                      <p:to>
                                        <p:strVal val="visible"/>
                                      </p:to>
                                    </p:set>
                                    <p:animEffect transition="in" filter="blinds(horizontal)">
                                      <p:cBhvr>
                                        <p:cTn id="42" dur="500"/>
                                        <p:tgtEl>
                                          <p:spTgt spid="14339">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339">
                                            <p:txEl>
                                              <p:pRg st="7" end="7"/>
                                            </p:txEl>
                                          </p:spTgt>
                                        </p:tgtEl>
                                        <p:attrNameLst>
                                          <p:attrName>style.visibility</p:attrName>
                                        </p:attrNameLst>
                                      </p:cBhvr>
                                      <p:to>
                                        <p:strVal val="visible"/>
                                      </p:to>
                                    </p:set>
                                    <p:animEffect transition="in" filter="blinds(horizontal)">
                                      <p:cBhvr>
                                        <p:cTn id="47" dur="500"/>
                                        <p:tgtEl>
                                          <p:spTgt spid="14339">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339">
                                            <p:txEl>
                                              <p:pRg st="8" end="8"/>
                                            </p:txEl>
                                          </p:spTgt>
                                        </p:tgtEl>
                                        <p:attrNameLst>
                                          <p:attrName>style.visibility</p:attrName>
                                        </p:attrNameLst>
                                      </p:cBhvr>
                                      <p:to>
                                        <p:strVal val="visible"/>
                                      </p:to>
                                    </p:set>
                                    <p:animEffect transition="in" filter="blinds(horizontal)">
                                      <p:cBhvr>
                                        <p:cTn id="52" dur="500"/>
                                        <p:tgtEl>
                                          <p:spTgt spid="14339">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339">
                                            <p:txEl>
                                              <p:pRg st="9" end="9"/>
                                            </p:txEl>
                                          </p:spTgt>
                                        </p:tgtEl>
                                        <p:attrNameLst>
                                          <p:attrName>style.visibility</p:attrName>
                                        </p:attrNameLst>
                                      </p:cBhvr>
                                      <p:to>
                                        <p:strVal val="visible"/>
                                      </p:to>
                                    </p:set>
                                    <p:animEffect transition="in" filter="blinds(horizontal)">
                                      <p:cBhvr>
                                        <p:cTn id="57" dur="500"/>
                                        <p:tgtEl>
                                          <p:spTgt spid="143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914400" y="533400"/>
            <a:ext cx="7772400" cy="609600"/>
          </a:xfrm>
        </p:spPr>
        <p:txBody>
          <a:bodyPr/>
          <a:lstStyle/>
          <a:p>
            <a:pPr algn="ctr"/>
            <a:r>
              <a:rPr lang="ar-SA" sz="3200" b="1" smtClean="0">
                <a:solidFill>
                  <a:srgbClr val="FF0000"/>
                </a:solidFill>
                <a:cs typeface="Arial" pitchFamily="34" charset="0"/>
              </a:rPr>
              <a:t/>
            </a:r>
            <a:br>
              <a:rPr lang="ar-SA" sz="3200" b="1" smtClean="0">
                <a:solidFill>
                  <a:srgbClr val="FF0000"/>
                </a:solidFill>
                <a:cs typeface="Arial" pitchFamily="34" charset="0"/>
              </a:rPr>
            </a:br>
            <a:endParaRPr lang="en-GB" sz="3200" smtClean="0">
              <a:solidFill>
                <a:srgbClr val="C00000"/>
              </a:solidFill>
              <a:cs typeface="Arial" pitchFamily="34" charset="0"/>
            </a:endParaRPr>
          </a:p>
        </p:txBody>
      </p:sp>
      <p:sp>
        <p:nvSpPr>
          <p:cNvPr id="3" name="Content Placeholder 2"/>
          <p:cNvSpPr>
            <a:spLocks noGrp="1"/>
          </p:cNvSpPr>
          <p:nvPr>
            <p:ph idx="1"/>
          </p:nvPr>
        </p:nvSpPr>
        <p:spPr>
          <a:xfrm>
            <a:off x="251520" y="1371600"/>
            <a:ext cx="8568952" cy="5486400"/>
          </a:xfrm>
          <a:solidFill>
            <a:schemeClr val="bg2"/>
          </a:solidFill>
        </p:spPr>
        <p:txBody>
          <a:bodyPr/>
          <a:lstStyle/>
          <a:p>
            <a:pPr marL="457200" indent="-457200" algn="just" rtl="1">
              <a:lnSpc>
                <a:spcPct val="150000"/>
              </a:lnSpc>
              <a:buFont typeface="+mj-lt"/>
              <a:buAutoNum type="arabicPeriod"/>
              <a:defRPr/>
            </a:pPr>
            <a:r>
              <a:rPr lang="ar-SA" sz="2000" b="1" dirty="0" smtClean="0">
                <a:cs typeface="+mn-cs"/>
              </a:rPr>
              <a:t>تحديد نتيجة أعمال المنشأة من ربح أو خسارة</a:t>
            </a:r>
            <a:r>
              <a:rPr lang="en-US" sz="2000" b="1" dirty="0" smtClean="0">
                <a:cs typeface="+mn-cs"/>
              </a:rPr>
              <a:t> </a:t>
            </a:r>
            <a:r>
              <a:rPr lang="ar-SA" sz="2000" b="1" dirty="0" smtClean="0">
                <a:cs typeface="+mn-cs"/>
              </a:rPr>
              <a:t> </a:t>
            </a:r>
            <a:r>
              <a:rPr lang="ar-SA" sz="2000" b="1" u="sng" dirty="0" smtClean="0">
                <a:cs typeface="+mn-cs"/>
              </a:rPr>
              <a:t>(من خلال قائمة الدخل)</a:t>
            </a:r>
            <a:endParaRPr lang="en-GB" sz="2000" b="1" u="sng" dirty="0" smtClean="0">
              <a:cs typeface="+mn-cs"/>
            </a:endParaRPr>
          </a:p>
          <a:p>
            <a:pPr marL="457200" indent="-457200" algn="just" rtl="1">
              <a:lnSpc>
                <a:spcPct val="150000"/>
              </a:lnSpc>
              <a:buFont typeface="+mj-lt"/>
              <a:buAutoNum type="arabicPeriod"/>
              <a:defRPr/>
            </a:pPr>
            <a:r>
              <a:rPr lang="ar-SA" sz="2000" b="1" dirty="0" smtClean="0">
                <a:cs typeface="+mn-cs"/>
              </a:rPr>
              <a:t>تحديد المركز المالي في لحظة زمنية معينة وذلك للتعرف على ما للمنشأة من ممتلكات وما عليها من التزامات </a:t>
            </a:r>
            <a:r>
              <a:rPr lang="ar-SA" sz="2000" b="1" u="sng" dirty="0" smtClean="0">
                <a:cs typeface="+mn-cs"/>
              </a:rPr>
              <a:t>(من خلال قائمة المركز المالي أو ما يعرف أيضاً بالميزانية العمومية)</a:t>
            </a:r>
            <a:endParaRPr lang="en-GB" sz="2000" b="1" u="sng" dirty="0" smtClean="0">
              <a:cs typeface="+mn-cs"/>
            </a:endParaRPr>
          </a:p>
          <a:p>
            <a:pPr marL="457200" indent="-457200" algn="just" rtl="1">
              <a:lnSpc>
                <a:spcPct val="150000"/>
              </a:lnSpc>
              <a:buFont typeface="+mj-lt"/>
              <a:buAutoNum type="arabicPeriod"/>
              <a:defRPr/>
            </a:pPr>
            <a:r>
              <a:rPr lang="ar-SA" sz="2000" b="1" dirty="0" smtClean="0">
                <a:cs typeface="+mn-cs"/>
              </a:rPr>
              <a:t>توفير البيانات والمعلومات اللازمة للتخطيط ورسم السياسات</a:t>
            </a:r>
            <a:r>
              <a:rPr lang="en-US" sz="2000" b="1" dirty="0" smtClean="0">
                <a:cs typeface="+mn-cs"/>
              </a:rPr>
              <a:t> .</a:t>
            </a:r>
            <a:endParaRPr lang="en-GB" sz="2000" b="1" dirty="0" smtClean="0">
              <a:cs typeface="+mn-cs"/>
            </a:endParaRPr>
          </a:p>
          <a:p>
            <a:pPr marL="457200" indent="-457200" algn="just" rtl="1">
              <a:lnSpc>
                <a:spcPct val="150000"/>
              </a:lnSpc>
              <a:buFont typeface="+mj-lt"/>
              <a:buAutoNum type="arabicPeriod"/>
              <a:defRPr/>
            </a:pPr>
            <a:r>
              <a:rPr lang="ar-SA" sz="2000" b="1" dirty="0" smtClean="0">
                <a:cs typeface="+mn-cs"/>
              </a:rPr>
              <a:t>توفير البيانات والمعلومات اللازمة لإحكام الرقابة على أعمال المنشأة والمحافظة على ممتلكاتها من الضياع والتلاعب </a:t>
            </a:r>
            <a:endParaRPr lang="en-GB" sz="2000" b="1" dirty="0" smtClean="0">
              <a:cs typeface="+mn-cs"/>
            </a:endParaRPr>
          </a:p>
          <a:p>
            <a:pPr marL="457200" indent="-457200" algn="just" rtl="1">
              <a:lnSpc>
                <a:spcPct val="150000"/>
              </a:lnSpc>
              <a:buFont typeface="+mj-lt"/>
              <a:buAutoNum type="arabicPeriod"/>
              <a:defRPr/>
            </a:pPr>
            <a:r>
              <a:rPr lang="ar-SA" sz="2000" b="1" dirty="0" smtClean="0">
                <a:cs typeface="+mn-cs"/>
              </a:rPr>
              <a:t>الاحتفاظ بسجلات كاملة ومنظمة ودائمة للتصرفات المالية التي تقوم بها المنشأة حتى يمكن الرجوع إليها </a:t>
            </a:r>
          </a:p>
          <a:p>
            <a:pPr algn="just" rtl="1">
              <a:lnSpc>
                <a:spcPct val="150000"/>
              </a:lnSpc>
              <a:buFont typeface="Wingdings 2" pitchFamily="18" charset="2"/>
              <a:buNone/>
              <a:defRPr/>
            </a:pPr>
            <a:r>
              <a:rPr lang="ar-SA" sz="2000" b="1" dirty="0" smtClean="0">
                <a:cs typeface="+mn-cs"/>
              </a:rPr>
              <a:t>ملاحظة: سوف يتم التركيز خلال هذا المقرر على الهدفين الأول والثاني فقط.</a:t>
            </a:r>
            <a:endParaRPr lang="en-GB" sz="2000" b="1" dirty="0">
              <a:cs typeface="+mn-cs"/>
            </a:endParaRPr>
          </a:p>
        </p:txBody>
      </p:sp>
      <p:sp>
        <p:nvSpPr>
          <p:cNvPr id="43013" name="Slide Number Placeholder 5"/>
          <p:cNvSpPr>
            <a:spLocks noGrp="1"/>
          </p:cNvSpPr>
          <p:nvPr>
            <p:ph type="sldNum" sz="quarter" idx="4294967295"/>
          </p:nvPr>
        </p:nvSpPr>
        <p:spPr bwMode="auto">
          <a:xfrm>
            <a:off x="8397875" y="6308725"/>
            <a:ext cx="746125"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algn="ctr"/>
            <a:r>
              <a:rPr lang="ar-SA" dirty="0" smtClean="0">
                <a:solidFill>
                  <a:prstClr val="white"/>
                </a:solidFill>
                <a:cs typeface="Arial" pitchFamily="34" charset="0"/>
              </a:rPr>
              <a:t>16</a:t>
            </a:r>
            <a:endParaRPr lang="en-US" dirty="0" smtClean="0">
              <a:solidFill>
                <a:prstClr val="white"/>
              </a:solidFill>
              <a:cs typeface="Arial" pitchFamily="34" charset="0"/>
            </a:endParaRPr>
          </a:p>
        </p:txBody>
      </p:sp>
      <p:sp>
        <p:nvSpPr>
          <p:cNvPr id="8" name="Rectangle 2"/>
          <p:cNvSpPr txBox="1">
            <a:spLocks noChangeArrowheads="1"/>
          </p:cNvSpPr>
          <p:nvPr/>
        </p:nvSpPr>
        <p:spPr bwMode="auto">
          <a:xfrm>
            <a:off x="914400" y="304803"/>
            <a:ext cx="7315200" cy="868363"/>
          </a:xfrm>
          <a:prstGeom prst="rect">
            <a:avLst/>
          </a:prstGeom>
          <a:solidFill>
            <a:schemeClr val="accent1"/>
          </a:solidFill>
          <a:ln w="28575">
            <a:solidFill>
              <a:schemeClr val="tx2"/>
            </a:solidFill>
            <a:miter lim="800000"/>
            <a:headEnd/>
            <a:tailEnd/>
          </a:ln>
          <a:effectLst>
            <a:outerShdw dist="107763" dir="2700000" algn="ctr" rotWithShape="0">
              <a:schemeClr val="bg2"/>
            </a:outerShdw>
          </a:effectLst>
        </p:spPr>
        <p:txBody>
          <a:bodyPr bIns="91440" anchor="b"/>
          <a:lstStyle/>
          <a:p>
            <a:pPr algn="ctr" rtl="1" fontAlgn="base">
              <a:spcBef>
                <a:spcPct val="0"/>
              </a:spcBef>
              <a:spcAft>
                <a:spcPct val="0"/>
              </a:spcAft>
              <a:defRPr/>
            </a:pPr>
            <a:r>
              <a:rPr lang="ar-SA" sz="3200" b="1" dirty="0">
                <a:solidFill>
                  <a:prstClr val="black"/>
                </a:solidFill>
                <a:latin typeface="Times New Roman" pitchFamily="18" charset="0"/>
                <a:cs typeface="Times New Roman"/>
              </a:rPr>
              <a:t>أهداف المحاسبة المالية</a:t>
            </a:r>
            <a:r>
              <a:rPr lang="ar-SA" sz="3200" dirty="0">
                <a:solidFill>
                  <a:prstClr val="black"/>
                </a:solidFill>
                <a:cs typeface="Times New Roman"/>
              </a:rPr>
              <a:t> </a:t>
            </a:r>
            <a:endParaRPr lang="en-GB" sz="3200" dirty="0">
              <a:solidFill>
                <a:prstClr val="black"/>
              </a:solidFill>
              <a:cs typeface="Arial" pitchFamily="34" charset="0"/>
            </a:endParaRPr>
          </a:p>
        </p:txBody>
      </p:sp>
    </p:spTree>
    <p:extLst>
      <p:ext uri="{BB962C8B-B14F-4D97-AF65-F5344CB8AC3E}">
        <p14:creationId xmlns:p14="http://schemas.microsoft.com/office/powerpoint/2010/main" val="81338858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linds(horizontal)">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Slide Number Placeholder 5"/>
          <p:cNvSpPr>
            <a:spLocks noGrp="1"/>
          </p:cNvSpPr>
          <p:nvPr>
            <p:ph type="sldNum" sz="quarter" idx="4294967295"/>
          </p:nvPr>
        </p:nvSpPr>
        <p:spPr bwMode="auto">
          <a:xfrm>
            <a:off x="8340725" y="6308725"/>
            <a:ext cx="803275"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algn="ctr"/>
            <a:r>
              <a:rPr lang="ar-SA" dirty="0" smtClean="0">
                <a:solidFill>
                  <a:prstClr val="white"/>
                </a:solidFill>
                <a:cs typeface="Arial" pitchFamily="34" charset="0"/>
              </a:rPr>
              <a:t>17</a:t>
            </a:r>
            <a:endParaRPr lang="en-US" dirty="0" smtClean="0">
              <a:solidFill>
                <a:prstClr val="white"/>
              </a:solidFill>
              <a:cs typeface="Arial" pitchFamily="34" charset="0"/>
            </a:endParaRPr>
          </a:p>
        </p:txBody>
      </p:sp>
      <p:cxnSp>
        <p:nvCxnSpPr>
          <p:cNvPr id="44036" name="_s33797"/>
          <p:cNvCxnSpPr>
            <a:cxnSpLocks noChangeShapeType="1"/>
            <a:stCxn id="14" idx="0"/>
            <a:endCxn id="20489" idx="2"/>
          </p:cNvCxnSpPr>
          <p:nvPr/>
        </p:nvCxnSpPr>
        <p:spPr bwMode="auto">
          <a:xfrm rot="16200000" flipV="1">
            <a:off x="5391150" y="400050"/>
            <a:ext cx="1219200" cy="3162300"/>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44037" name="_s33798"/>
          <p:cNvCxnSpPr>
            <a:cxnSpLocks noChangeShapeType="1"/>
            <a:stCxn id="13" idx="0"/>
            <a:endCxn id="20489" idx="2"/>
          </p:cNvCxnSpPr>
          <p:nvPr/>
        </p:nvCxnSpPr>
        <p:spPr bwMode="auto">
          <a:xfrm rot="16200000" flipV="1">
            <a:off x="3917706" y="1873494"/>
            <a:ext cx="1219200" cy="215412"/>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44038" name="_s33799"/>
          <p:cNvCxnSpPr>
            <a:cxnSpLocks noChangeShapeType="1"/>
            <a:stCxn id="12" idx="0"/>
            <a:endCxn id="20489" idx="2"/>
          </p:cNvCxnSpPr>
          <p:nvPr/>
        </p:nvCxnSpPr>
        <p:spPr bwMode="auto">
          <a:xfrm rot="5400000" flipH="1" flipV="1">
            <a:off x="2514600" y="685800"/>
            <a:ext cx="1219200" cy="2590800"/>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sp>
        <p:nvSpPr>
          <p:cNvPr id="20489" name="_s33800"/>
          <p:cNvSpPr>
            <a:spLocks noChangeArrowheads="1"/>
          </p:cNvSpPr>
          <p:nvPr/>
        </p:nvSpPr>
        <p:spPr bwMode="auto">
          <a:xfrm>
            <a:off x="2133600" y="333378"/>
            <a:ext cx="4572000" cy="1038225"/>
          </a:xfrm>
          <a:prstGeom prst="roundRect">
            <a:avLst>
              <a:gd name="adj" fmla="val 16667"/>
            </a:avLst>
          </a:prstGeom>
          <a:solidFill>
            <a:schemeClr val="accent1"/>
          </a:solidFill>
          <a:ln w="57150">
            <a:solidFill>
              <a:schemeClr val="tx1"/>
            </a:solidFill>
            <a:round/>
            <a:headEnd/>
            <a:tailEnd/>
          </a:ln>
        </p:spPr>
        <p:txBody>
          <a:bodyPr wrap="none" lIns="67555" tIns="33777" rIns="67555" bIns="33777" anchor="ctr"/>
          <a:lstStyle/>
          <a:p>
            <a:pPr algn="ctr" rtl="1" fontAlgn="base">
              <a:spcBef>
                <a:spcPct val="0"/>
              </a:spcBef>
              <a:spcAft>
                <a:spcPct val="0"/>
              </a:spcAft>
            </a:pPr>
            <a:r>
              <a:rPr lang="ar-SA" sz="3200" b="1">
                <a:solidFill>
                  <a:prstClr val="black"/>
                </a:solidFill>
                <a:latin typeface="Times New Roman" pitchFamily="18" charset="0"/>
              </a:rPr>
              <a:t>وظائف المحاسبة المالية</a:t>
            </a:r>
            <a:r>
              <a:rPr lang="ar-SA" sz="3200" b="1">
                <a:solidFill>
                  <a:prstClr val="black"/>
                </a:solidFill>
                <a:latin typeface="Tahoma" pitchFamily="34" charset="0"/>
              </a:rPr>
              <a:t> </a:t>
            </a:r>
            <a:endParaRPr lang="en-GB" sz="3200" b="1">
              <a:solidFill>
                <a:prstClr val="black"/>
              </a:solidFill>
              <a:latin typeface="Tahoma" pitchFamily="34" charset="0"/>
              <a:cs typeface="Arial" pitchFamily="34" charset="0"/>
            </a:endParaRPr>
          </a:p>
        </p:txBody>
      </p:sp>
      <p:sp>
        <p:nvSpPr>
          <p:cNvPr id="12" name="_s33801"/>
          <p:cNvSpPr>
            <a:spLocks noChangeArrowheads="1"/>
          </p:cNvSpPr>
          <p:nvPr/>
        </p:nvSpPr>
        <p:spPr bwMode="auto">
          <a:xfrm>
            <a:off x="533400" y="2590803"/>
            <a:ext cx="2590800" cy="752475"/>
          </a:xfrm>
          <a:prstGeom prst="roundRect">
            <a:avLst>
              <a:gd name="adj" fmla="val 16667"/>
            </a:avLst>
          </a:prstGeom>
          <a:solidFill>
            <a:srgbClr val="FFFF00"/>
          </a:solidFill>
          <a:ln w="9525">
            <a:noFill/>
            <a:round/>
            <a:headEnd/>
            <a:tailEnd/>
          </a:ln>
          <a:effectLst>
            <a:prstShdw prst="shdw17" dist="17961" dir="2700000">
              <a:schemeClr val="accent1">
                <a:gamma/>
                <a:shade val="60000"/>
                <a:invGamma/>
              </a:schemeClr>
            </a:prstShdw>
          </a:effectLst>
        </p:spPr>
        <p:txBody>
          <a:bodyPr wrap="none" lIns="67555" tIns="33777" rIns="67555" bIns="33777" anchor="ctr"/>
          <a:lstStyle/>
          <a:p>
            <a:pPr algn="r" fontAlgn="base">
              <a:spcBef>
                <a:spcPct val="0"/>
              </a:spcBef>
              <a:spcAft>
                <a:spcPct val="0"/>
              </a:spcAft>
              <a:defRPr/>
            </a:pPr>
            <a:r>
              <a:rPr lang="ar-SA" sz="2000" b="1" dirty="0">
                <a:solidFill>
                  <a:prstClr val="black"/>
                </a:solidFill>
                <a:latin typeface="Times New Roman" pitchFamily="18" charset="0"/>
                <a:cs typeface="Simplified Arabic" pitchFamily="2" charset="-78"/>
              </a:rPr>
              <a:t>عرض البيانات والمعلومات</a:t>
            </a:r>
            <a:r>
              <a:rPr lang="en-US" sz="2000" b="1" dirty="0">
                <a:solidFill>
                  <a:prstClr val="black"/>
                </a:solidFill>
                <a:latin typeface="Tahoma" pitchFamily="34" charset="0"/>
                <a:cs typeface="Arial" pitchFamily="34" charset="0"/>
              </a:rPr>
              <a:t> </a:t>
            </a:r>
          </a:p>
        </p:txBody>
      </p:sp>
      <p:sp>
        <p:nvSpPr>
          <p:cNvPr id="13" name="_s33802"/>
          <p:cNvSpPr>
            <a:spLocks noChangeArrowheads="1"/>
          </p:cNvSpPr>
          <p:nvPr/>
        </p:nvSpPr>
        <p:spPr bwMode="auto">
          <a:xfrm>
            <a:off x="3352802" y="2590803"/>
            <a:ext cx="2564423" cy="752475"/>
          </a:xfrm>
          <a:prstGeom prst="roundRect">
            <a:avLst>
              <a:gd name="adj" fmla="val 16667"/>
            </a:avLst>
          </a:prstGeom>
          <a:solidFill>
            <a:srgbClr val="FFFF00"/>
          </a:solidFill>
          <a:ln w="9525">
            <a:noFill/>
            <a:round/>
            <a:headEnd/>
            <a:tailEnd/>
          </a:ln>
          <a:effectLst>
            <a:prstShdw prst="shdw17" dist="17961" dir="2700000">
              <a:schemeClr val="accent1">
                <a:gamma/>
                <a:shade val="60000"/>
                <a:invGamma/>
              </a:schemeClr>
            </a:prstShdw>
          </a:effectLst>
        </p:spPr>
        <p:txBody>
          <a:bodyPr wrap="none" lIns="67555" tIns="33777" rIns="67555" bIns="33777" anchor="ctr"/>
          <a:lstStyle/>
          <a:p>
            <a:pPr algn="ctr" fontAlgn="base">
              <a:spcBef>
                <a:spcPct val="0"/>
              </a:spcBef>
              <a:spcAft>
                <a:spcPct val="0"/>
              </a:spcAft>
              <a:defRPr/>
            </a:pPr>
            <a:r>
              <a:rPr lang="ar-SA" sz="2000" b="1" dirty="0">
                <a:solidFill>
                  <a:prstClr val="black"/>
                </a:solidFill>
                <a:latin typeface="Times New Roman" pitchFamily="18" charset="0"/>
                <a:cs typeface="Simplified Arabic" pitchFamily="2" charset="-78"/>
              </a:rPr>
              <a:t>إثبات وتسجيل العمليات</a:t>
            </a:r>
            <a:r>
              <a:rPr lang="en-US" sz="2000" b="1" dirty="0">
                <a:solidFill>
                  <a:prstClr val="black"/>
                </a:solidFill>
                <a:latin typeface="Tahoma" pitchFamily="34" charset="0"/>
                <a:cs typeface="Arial" pitchFamily="34" charset="0"/>
              </a:rPr>
              <a:t> </a:t>
            </a:r>
          </a:p>
        </p:txBody>
      </p:sp>
      <p:sp>
        <p:nvSpPr>
          <p:cNvPr id="14" name="_s33803"/>
          <p:cNvSpPr>
            <a:spLocks noChangeArrowheads="1"/>
          </p:cNvSpPr>
          <p:nvPr/>
        </p:nvSpPr>
        <p:spPr bwMode="auto">
          <a:xfrm>
            <a:off x="6172200" y="2590803"/>
            <a:ext cx="2819400" cy="752475"/>
          </a:xfrm>
          <a:prstGeom prst="roundRect">
            <a:avLst>
              <a:gd name="adj" fmla="val 16667"/>
            </a:avLst>
          </a:prstGeom>
          <a:solidFill>
            <a:srgbClr val="FFFF00"/>
          </a:solidFill>
          <a:ln w="9525">
            <a:noFill/>
            <a:round/>
            <a:headEnd/>
            <a:tailEnd/>
          </a:ln>
          <a:effectLst>
            <a:prstShdw prst="shdw17" dist="17961" dir="2700000">
              <a:schemeClr val="accent1">
                <a:gamma/>
                <a:shade val="60000"/>
                <a:invGamma/>
              </a:schemeClr>
            </a:prstShdw>
          </a:effectLst>
        </p:spPr>
        <p:txBody>
          <a:bodyPr wrap="none" lIns="67555" tIns="33777" rIns="67555" bIns="33777" anchor="ctr"/>
          <a:lstStyle/>
          <a:p>
            <a:pPr algn="r" fontAlgn="base">
              <a:spcBef>
                <a:spcPct val="0"/>
              </a:spcBef>
              <a:spcAft>
                <a:spcPct val="0"/>
              </a:spcAft>
              <a:defRPr/>
            </a:pPr>
            <a:r>
              <a:rPr lang="ar-SA" b="1" dirty="0">
                <a:solidFill>
                  <a:prstClr val="black"/>
                </a:solidFill>
                <a:latin typeface="Times New Roman" pitchFamily="18" charset="0"/>
                <a:cs typeface="Simplified Arabic" pitchFamily="2" charset="-78"/>
              </a:rPr>
              <a:t>تصميم النظم والإجراءات المحاسبية</a:t>
            </a:r>
            <a:r>
              <a:rPr lang="en-US" b="1" dirty="0">
                <a:solidFill>
                  <a:prstClr val="black"/>
                </a:solidFill>
                <a:latin typeface="Tahoma" pitchFamily="34" charset="0"/>
                <a:cs typeface="Arial" pitchFamily="34" charset="0"/>
              </a:rPr>
              <a:t> </a:t>
            </a:r>
          </a:p>
        </p:txBody>
      </p:sp>
      <p:sp>
        <p:nvSpPr>
          <p:cNvPr id="20493" name="AutoShape 27"/>
          <p:cNvSpPr>
            <a:spLocks noChangeArrowheads="1"/>
          </p:cNvSpPr>
          <p:nvPr/>
        </p:nvSpPr>
        <p:spPr bwMode="auto">
          <a:xfrm>
            <a:off x="6304086" y="3657600"/>
            <a:ext cx="2839915" cy="990600"/>
          </a:xfrm>
          <a:prstGeom prst="flowChartTerminator">
            <a:avLst/>
          </a:prstGeom>
          <a:solidFill>
            <a:srgbClr val="FCD0DA"/>
          </a:solidFill>
          <a:ln>
            <a:noFill/>
          </a:ln>
          <a:effectLst>
            <a:prstShdw prst="shdw17" dist="17961" dir="2700000">
              <a:srgbClr val="977D83"/>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fontAlgn="base">
              <a:spcBef>
                <a:spcPct val="0"/>
              </a:spcBef>
              <a:spcAft>
                <a:spcPct val="0"/>
              </a:spcAft>
            </a:pPr>
            <a:r>
              <a:rPr lang="ar-SA" sz="2400" b="1">
                <a:solidFill>
                  <a:prstClr val="black"/>
                </a:solidFill>
                <a:latin typeface="Times New Roman" pitchFamily="18" charset="0"/>
                <a:cs typeface="Simplified Arabic" pitchFamily="18" charset="-78"/>
              </a:rPr>
              <a:t>الاجراءات والسياسات </a:t>
            </a:r>
            <a:endParaRPr lang="en-GB" sz="2400" b="1">
              <a:solidFill>
                <a:prstClr val="black"/>
              </a:solidFill>
              <a:latin typeface="Times New Roman" pitchFamily="18" charset="0"/>
              <a:cs typeface="Simplified Arabic" pitchFamily="18" charset="-78"/>
            </a:endParaRPr>
          </a:p>
        </p:txBody>
      </p:sp>
      <p:sp>
        <p:nvSpPr>
          <p:cNvPr id="20494" name="AutoShape 28"/>
          <p:cNvSpPr>
            <a:spLocks noChangeArrowheads="1"/>
          </p:cNvSpPr>
          <p:nvPr/>
        </p:nvSpPr>
        <p:spPr bwMode="auto">
          <a:xfrm>
            <a:off x="6304086" y="5029200"/>
            <a:ext cx="2839915" cy="1712168"/>
          </a:xfrm>
          <a:prstGeom prst="flowChartTerminator">
            <a:avLst/>
          </a:prstGeom>
          <a:solidFill>
            <a:srgbClr val="FCD0DA"/>
          </a:solidFill>
          <a:ln>
            <a:noFill/>
          </a:ln>
          <a:effectLst>
            <a:prstShdw prst="shdw17" dist="17961" dir="2700000">
              <a:srgbClr val="977D83"/>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fontAlgn="base">
              <a:spcBef>
                <a:spcPct val="0"/>
              </a:spcBef>
              <a:spcAft>
                <a:spcPct val="0"/>
              </a:spcAft>
            </a:pPr>
            <a:r>
              <a:rPr lang="ar-SA" sz="2200" b="1">
                <a:solidFill>
                  <a:prstClr val="black"/>
                </a:solidFill>
                <a:latin typeface="Times New Roman" pitchFamily="18" charset="0"/>
                <a:cs typeface="Times New Roman" pitchFamily="18" charset="0"/>
              </a:rPr>
              <a:t>المبادئ والمعايير المحاسبية </a:t>
            </a:r>
            <a:endParaRPr lang="en-GB" sz="2200" b="1">
              <a:solidFill>
                <a:prstClr val="black"/>
              </a:solidFill>
              <a:latin typeface="Times New Roman" pitchFamily="18" charset="0"/>
              <a:cs typeface="Arial" pitchFamily="34" charset="0"/>
            </a:endParaRPr>
          </a:p>
        </p:txBody>
      </p:sp>
      <p:sp>
        <p:nvSpPr>
          <p:cNvPr id="20495" name="AutoShape 34"/>
          <p:cNvSpPr>
            <a:spLocks noChangeArrowheads="1"/>
          </p:cNvSpPr>
          <p:nvPr/>
        </p:nvSpPr>
        <p:spPr bwMode="auto">
          <a:xfrm>
            <a:off x="3152044" y="4953000"/>
            <a:ext cx="3116874" cy="1788368"/>
          </a:xfrm>
          <a:prstGeom prst="flowChartTerminator">
            <a:avLst/>
          </a:prstGeom>
          <a:solidFill>
            <a:srgbClr val="FCD0DA"/>
          </a:solidFill>
          <a:ln>
            <a:noFill/>
          </a:ln>
          <a:effectLst>
            <a:prstShdw prst="shdw17" dist="17961" dir="2700000">
              <a:srgbClr val="977D83"/>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SA" sz="2400" b="1">
                <a:solidFill>
                  <a:prstClr val="black"/>
                </a:solidFill>
                <a:latin typeface="Times New Roman" pitchFamily="18" charset="0"/>
                <a:cs typeface="Times New Roman" pitchFamily="18" charset="0"/>
              </a:rPr>
              <a:t>قاعدة القيد المزدوج </a:t>
            </a:r>
            <a:endParaRPr lang="en-GB" sz="2400" b="1">
              <a:solidFill>
                <a:prstClr val="black"/>
              </a:solidFill>
              <a:latin typeface="Times New Roman" pitchFamily="18" charset="0"/>
              <a:cs typeface="Arial" pitchFamily="34" charset="0"/>
            </a:endParaRPr>
          </a:p>
        </p:txBody>
      </p:sp>
      <p:sp>
        <p:nvSpPr>
          <p:cNvPr id="20496" name="Line 35"/>
          <p:cNvSpPr>
            <a:spLocks noChangeShapeType="1"/>
          </p:cNvSpPr>
          <p:nvPr/>
        </p:nvSpPr>
        <p:spPr bwMode="auto">
          <a:xfrm flipH="1">
            <a:off x="4953000" y="3352800"/>
            <a:ext cx="0" cy="1444352"/>
          </a:xfrm>
          <a:prstGeom prst="line">
            <a:avLst/>
          </a:prstGeom>
          <a:noFill/>
          <a:ln w="76200">
            <a:solidFill>
              <a:srgbClr val="993300"/>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en-US">
              <a:solidFill>
                <a:prstClr val="black"/>
              </a:solidFill>
              <a:latin typeface="Arial" pitchFamily="34" charset="0"/>
              <a:cs typeface="Arial" pitchFamily="34" charset="0"/>
            </a:endParaRPr>
          </a:p>
        </p:txBody>
      </p:sp>
      <p:sp>
        <p:nvSpPr>
          <p:cNvPr id="20497" name="AutoShape 36"/>
          <p:cNvSpPr>
            <a:spLocks noChangeArrowheads="1"/>
          </p:cNvSpPr>
          <p:nvPr/>
        </p:nvSpPr>
        <p:spPr bwMode="auto">
          <a:xfrm>
            <a:off x="272561" y="3573463"/>
            <a:ext cx="2567354" cy="990600"/>
          </a:xfrm>
          <a:prstGeom prst="flowChartTerminator">
            <a:avLst/>
          </a:prstGeom>
          <a:solidFill>
            <a:srgbClr val="FCD0DA"/>
          </a:solidFill>
          <a:ln>
            <a:noFill/>
          </a:ln>
          <a:effectLst>
            <a:prstShdw prst="shdw17" dist="17961" dir="2700000">
              <a:srgbClr val="977D83"/>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SA" sz="2400" b="1">
                <a:solidFill>
                  <a:prstClr val="black"/>
                </a:solidFill>
                <a:latin typeface="Times New Roman" pitchFamily="18" charset="0"/>
                <a:cs typeface="Times New Roman" pitchFamily="18" charset="0"/>
              </a:rPr>
              <a:t>تقارير خاصة </a:t>
            </a:r>
            <a:endParaRPr lang="en-GB" sz="2400" b="1">
              <a:solidFill>
                <a:prstClr val="black"/>
              </a:solidFill>
              <a:latin typeface="Times New Roman" pitchFamily="18" charset="0"/>
              <a:cs typeface="Times New Roman" pitchFamily="18" charset="0"/>
            </a:endParaRPr>
          </a:p>
        </p:txBody>
      </p:sp>
      <p:sp>
        <p:nvSpPr>
          <p:cNvPr id="20498" name="AutoShape 37"/>
          <p:cNvSpPr>
            <a:spLocks noChangeArrowheads="1"/>
          </p:cNvSpPr>
          <p:nvPr/>
        </p:nvSpPr>
        <p:spPr bwMode="auto">
          <a:xfrm>
            <a:off x="348761" y="5029200"/>
            <a:ext cx="2567354" cy="1712168"/>
          </a:xfrm>
          <a:prstGeom prst="flowChartTerminator">
            <a:avLst/>
          </a:prstGeom>
          <a:solidFill>
            <a:srgbClr val="FCD0DA"/>
          </a:solidFill>
          <a:ln>
            <a:noFill/>
          </a:ln>
          <a:effectLst>
            <a:prstShdw prst="shdw17" dist="17961" dir="2700000">
              <a:srgbClr val="977D83"/>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SA" sz="2400" b="1">
                <a:solidFill>
                  <a:prstClr val="black"/>
                </a:solidFill>
                <a:latin typeface="Times New Roman" pitchFamily="18" charset="0"/>
                <a:cs typeface="Times New Roman" pitchFamily="18" charset="0"/>
              </a:rPr>
              <a:t>تقارير عامة </a:t>
            </a:r>
            <a:endParaRPr lang="en-GB" sz="2400" b="1">
              <a:solidFill>
                <a:prstClr val="black"/>
              </a:solidFill>
              <a:latin typeface="Times New Roman" pitchFamily="18" charset="0"/>
              <a:cs typeface="Times New Roman" pitchFamily="18" charset="0"/>
            </a:endParaRPr>
          </a:p>
        </p:txBody>
      </p:sp>
      <p:sp>
        <p:nvSpPr>
          <p:cNvPr id="20499" name="Line 38"/>
          <p:cNvSpPr>
            <a:spLocks noChangeShapeType="1"/>
          </p:cNvSpPr>
          <p:nvPr/>
        </p:nvSpPr>
        <p:spPr bwMode="auto">
          <a:xfrm>
            <a:off x="3152043" y="3352800"/>
            <a:ext cx="0" cy="2286000"/>
          </a:xfrm>
          <a:prstGeom prst="line">
            <a:avLst/>
          </a:prstGeom>
          <a:noFill/>
          <a:ln w="76200">
            <a:solidFill>
              <a:srgbClr val="993300"/>
            </a:solidFill>
            <a:round/>
            <a:headEnd/>
            <a:tailEn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en-US">
              <a:solidFill>
                <a:prstClr val="black"/>
              </a:solidFill>
              <a:latin typeface="Arial" pitchFamily="34" charset="0"/>
              <a:cs typeface="Arial" pitchFamily="34" charset="0"/>
            </a:endParaRPr>
          </a:p>
        </p:txBody>
      </p:sp>
      <p:sp>
        <p:nvSpPr>
          <p:cNvPr id="20500" name="Line 39"/>
          <p:cNvSpPr>
            <a:spLocks noChangeShapeType="1"/>
          </p:cNvSpPr>
          <p:nvPr/>
        </p:nvSpPr>
        <p:spPr bwMode="auto">
          <a:xfrm flipH="1">
            <a:off x="2848708" y="4076700"/>
            <a:ext cx="275492" cy="1588"/>
          </a:xfrm>
          <a:prstGeom prst="line">
            <a:avLst/>
          </a:prstGeom>
          <a:noFill/>
          <a:ln w="76200">
            <a:solidFill>
              <a:srgbClr val="993300"/>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en-US">
              <a:solidFill>
                <a:prstClr val="black"/>
              </a:solidFill>
              <a:latin typeface="Arial" pitchFamily="34" charset="0"/>
              <a:cs typeface="Arial" pitchFamily="34" charset="0"/>
            </a:endParaRPr>
          </a:p>
        </p:txBody>
      </p:sp>
      <p:sp>
        <p:nvSpPr>
          <p:cNvPr id="44051" name="Line 40"/>
          <p:cNvSpPr>
            <a:spLocks noChangeShapeType="1"/>
          </p:cNvSpPr>
          <p:nvPr/>
        </p:nvSpPr>
        <p:spPr bwMode="auto">
          <a:xfrm flipH="1">
            <a:off x="2902927" y="5562600"/>
            <a:ext cx="68873" cy="1588"/>
          </a:xfrm>
          <a:prstGeom prst="line">
            <a:avLst/>
          </a:prstGeom>
          <a:noFill/>
          <a:ln w="76200">
            <a:solidFill>
              <a:srgbClr val="993300"/>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en-US">
              <a:solidFill>
                <a:prstClr val="black"/>
              </a:solidFill>
              <a:latin typeface="Arial" pitchFamily="34" charset="0"/>
              <a:cs typeface="Arial" pitchFamily="34" charset="0"/>
            </a:endParaRPr>
          </a:p>
        </p:txBody>
      </p:sp>
      <p:sp>
        <p:nvSpPr>
          <p:cNvPr id="20502" name="Line 43"/>
          <p:cNvSpPr>
            <a:spLocks noChangeShapeType="1"/>
          </p:cNvSpPr>
          <p:nvPr/>
        </p:nvSpPr>
        <p:spPr bwMode="auto">
          <a:xfrm>
            <a:off x="7685943" y="3352800"/>
            <a:ext cx="0" cy="381000"/>
          </a:xfrm>
          <a:prstGeom prst="line">
            <a:avLst/>
          </a:prstGeom>
          <a:noFill/>
          <a:ln w="76200">
            <a:solidFill>
              <a:srgbClr val="993300"/>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en-US">
              <a:solidFill>
                <a:prstClr val="black"/>
              </a:solidFill>
              <a:latin typeface="Arial" pitchFamily="34" charset="0"/>
              <a:cs typeface="Arial" pitchFamily="34" charset="0"/>
            </a:endParaRPr>
          </a:p>
        </p:txBody>
      </p:sp>
      <p:sp>
        <p:nvSpPr>
          <p:cNvPr id="20503" name="Line 44"/>
          <p:cNvSpPr>
            <a:spLocks noChangeShapeType="1"/>
          </p:cNvSpPr>
          <p:nvPr/>
        </p:nvSpPr>
        <p:spPr bwMode="auto">
          <a:xfrm>
            <a:off x="7724043" y="4648200"/>
            <a:ext cx="0" cy="381000"/>
          </a:xfrm>
          <a:prstGeom prst="line">
            <a:avLst/>
          </a:prstGeom>
          <a:noFill/>
          <a:ln w="76200">
            <a:solidFill>
              <a:srgbClr val="993300"/>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637700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9"/>
                                        </p:tgtEl>
                                        <p:attrNameLst>
                                          <p:attrName>style.visibility</p:attrName>
                                        </p:attrNameLst>
                                      </p:cBhvr>
                                      <p:to>
                                        <p:strVal val="visible"/>
                                      </p:to>
                                    </p:set>
                                    <p:animEffect transition="in" filter="blinds(horizontal)">
                                      <p:cBhvr>
                                        <p:cTn id="7" dur="500"/>
                                        <p:tgtEl>
                                          <p:spTgt spid="204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02"/>
                                        </p:tgtEl>
                                        <p:attrNameLst>
                                          <p:attrName>style.visibility</p:attrName>
                                        </p:attrNameLst>
                                      </p:cBhvr>
                                      <p:to>
                                        <p:strVal val="visible"/>
                                      </p:to>
                                    </p:set>
                                    <p:animEffect transition="in" filter="blinds(horizontal)">
                                      <p:cBhvr>
                                        <p:cTn id="17" dur="500"/>
                                        <p:tgtEl>
                                          <p:spTgt spid="205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493"/>
                                        </p:tgtEl>
                                        <p:attrNameLst>
                                          <p:attrName>style.visibility</p:attrName>
                                        </p:attrNameLst>
                                      </p:cBhvr>
                                      <p:to>
                                        <p:strVal val="visible"/>
                                      </p:to>
                                    </p:set>
                                    <p:animEffect transition="in" filter="blinds(horizontal)">
                                      <p:cBhvr>
                                        <p:cTn id="22" dur="500"/>
                                        <p:tgtEl>
                                          <p:spTgt spid="204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03"/>
                                        </p:tgtEl>
                                        <p:attrNameLst>
                                          <p:attrName>style.visibility</p:attrName>
                                        </p:attrNameLst>
                                      </p:cBhvr>
                                      <p:to>
                                        <p:strVal val="visible"/>
                                      </p:to>
                                    </p:set>
                                    <p:animEffect transition="in" filter="blinds(horizontal)">
                                      <p:cBhvr>
                                        <p:cTn id="27" dur="500"/>
                                        <p:tgtEl>
                                          <p:spTgt spid="2050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494"/>
                                        </p:tgtEl>
                                        <p:attrNameLst>
                                          <p:attrName>style.visibility</p:attrName>
                                        </p:attrNameLst>
                                      </p:cBhvr>
                                      <p:to>
                                        <p:strVal val="visible"/>
                                      </p:to>
                                    </p:set>
                                    <p:animEffect transition="in" filter="blinds(horizontal)">
                                      <p:cBhvr>
                                        <p:cTn id="32" dur="500"/>
                                        <p:tgtEl>
                                          <p:spTgt spid="2049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496"/>
                                        </p:tgtEl>
                                        <p:attrNameLst>
                                          <p:attrName>style.visibility</p:attrName>
                                        </p:attrNameLst>
                                      </p:cBhvr>
                                      <p:to>
                                        <p:strVal val="visible"/>
                                      </p:to>
                                    </p:set>
                                    <p:animEffect transition="in" filter="blinds(horizontal)">
                                      <p:cBhvr>
                                        <p:cTn id="42" dur="500"/>
                                        <p:tgtEl>
                                          <p:spTgt spid="2049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0495"/>
                                        </p:tgtEl>
                                        <p:attrNameLst>
                                          <p:attrName>style.visibility</p:attrName>
                                        </p:attrNameLst>
                                      </p:cBhvr>
                                      <p:to>
                                        <p:strVal val="visible"/>
                                      </p:to>
                                    </p:set>
                                    <p:animEffect transition="in" filter="blinds(horizontal)">
                                      <p:cBhvr>
                                        <p:cTn id="47" dur="500"/>
                                        <p:tgtEl>
                                          <p:spTgt spid="2049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linds(horizontal)">
                                      <p:cBhvr>
                                        <p:cTn id="52" dur="500"/>
                                        <p:tgtEl>
                                          <p:spTgt spid="1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0500"/>
                                        </p:tgtEl>
                                        <p:attrNameLst>
                                          <p:attrName>style.visibility</p:attrName>
                                        </p:attrNameLst>
                                      </p:cBhvr>
                                      <p:to>
                                        <p:strVal val="visible"/>
                                      </p:to>
                                    </p:set>
                                    <p:animEffect transition="in" filter="blinds(horizontal)">
                                      <p:cBhvr>
                                        <p:cTn id="57" dur="500"/>
                                        <p:tgtEl>
                                          <p:spTgt spid="2050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0497"/>
                                        </p:tgtEl>
                                        <p:attrNameLst>
                                          <p:attrName>style.visibility</p:attrName>
                                        </p:attrNameLst>
                                      </p:cBhvr>
                                      <p:to>
                                        <p:strVal val="visible"/>
                                      </p:to>
                                    </p:set>
                                    <p:animEffect transition="in" filter="blinds(horizontal)">
                                      <p:cBhvr>
                                        <p:cTn id="62" dur="500"/>
                                        <p:tgtEl>
                                          <p:spTgt spid="2049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0499"/>
                                        </p:tgtEl>
                                        <p:attrNameLst>
                                          <p:attrName>style.visibility</p:attrName>
                                        </p:attrNameLst>
                                      </p:cBhvr>
                                      <p:to>
                                        <p:strVal val="visible"/>
                                      </p:to>
                                    </p:set>
                                    <p:animEffect transition="in" filter="blinds(horizontal)">
                                      <p:cBhvr>
                                        <p:cTn id="67" dur="500"/>
                                        <p:tgtEl>
                                          <p:spTgt spid="2049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0498"/>
                                        </p:tgtEl>
                                        <p:attrNameLst>
                                          <p:attrName>style.visibility</p:attrName>
                                        </p:attrNameLst>
                                      </p:cBhvr>
                                      <p:to>
                                        <p:strVal val="visible"/>
                                      </p:to>
                                    </p:set>
                                    <p:animEffect transition="in" filter="blinds(horizontal)">
                                      <p:cBhvr>
                                        <p:cTn id="72" dur="500"/>
                                        <p:tgtEl>
                                          <p:spTgt spid="20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9" grpId="0" animBg="1"/>
      <p:bldP spid="12" grpId="0" animBg="1"/>
      <p:bldP spid="13" grpId="0" animBg="1"/>
      <p:bldP spid="14" grpId="0" animBg="1"/>
      <p:bldP spid="20493" grpId="0" animBg="1"/>
      <p:bldP spid="20494" grpId="0" animBg="1"/>
      <p:bldP spid="20495" grpId="0" animBg="1"/>
      <p:bldP spid="20496" grpId="0" animBg="1"/>
      <p:bldP spid="20497" grpId="0" animBg="1"/>
      <p:bldP spid="20498" grpId="0" animBg="1"/>
      <p:bldP spid="20499" grpId="0" animBg="1"/>
      <p:bldP spid="20500" grpId="0" animBg="1"/>
      <p:bldP spid="20502" grpId="0" animBg="1"/>
      <p:bldP spid="2050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914400" y="228600"/>
            <a:ext cx="7772400" cy="990600"/>
          </a:xfrm>
          <a:solidFill>
            <a:schemeClr val="accent1"/>
          </a:solidFill>
        </p:spPr>
        <p:txBody>
          <a:bodyPr/>
          <a:lstStyle/>
          <a:p>
            <a:pPr algn="ctr"/>
            <a:r>
              <a:rPr lang="ar-SA" sz="3200" b="1" smtClean="0">
                <a:solidFill>
                  <a:schemeClr val="tx1"/>
                </a:solidFill>
                <a:cs typeface="Arial" pitchFamily="34" charset="0"/>
              </a:rPr>
              <a:t>تابع وظائف المحاسبة المالية</a:t>
            </a:r>
            <a:endParaRPr lang="en-GB" sz="3200" b="1" smtClean="0">
              <a:solidFill>
                <a:schemeClr val="tx1"/>
              </a:solidFill>
              <a:cs typeface="Arial" pitchFamily="34" charset="0"/>
            </a:endParaRPr>
          </a:p>
        </p:txBody>
      </p:sp>
      <p:sp>
        <p:nvSpPr>
          <p:cNvPr id="17411" name="Content Placeholder 2"/>
          <p:cNvSpPr>
            <a:spLocks noGrp="1"/>
          </p:cNvSpPr>
          <p:nvPr>
            <p:ph idx="1"/>
          </p:nvPr>
        </p:nvSpPr>
        <p:spPr>
          <a:solidFill>
            <a:schemeClr val="bg2"/>
          </a:solidFill>
        </p:spPr>
        <p:txBody>
          <a:bodyPr/>
          <a:lstStyle/>
          <a:p>
            <a:pPr>
              <a:buFont typeface="Wingdings 2" pitchFamily="18" charset="2"/>
              <a:buNone/>
            </a:pPr>
            <a:r>
              <a:rPr lang="ar-SA" sz="2800" b="1" dirty="0" smtClean="0">
                <a:cs typeface="Arial" pitchFamily="34" charset="0"/>
              </a:rPr>
              <a:t>يمكن تلخيص وظائف المحاسبة في وظيفتين رئيسيتين وهما:</a:t>
            </a:r>
          </a:p>
          <a:p>
            <a:pPr>
              <a:lnSpc>
                <a:spcPct val="150000"/>
              </a:lnSpc>
              <a:buFont typeface="Wingdings 2" pitchFamily="18" charset="2"/>
              <a:buNone/>
            </a:pPr>
            <a:r>
              <a:rPr lang="ar-SA" sz="2800" b="1" dirty="0" smtClean="0">
                <a:cs typeface="Arial" pitchFamily="34" charset="0"/>
              </a:rPr>
              <a:t>أ- وظيفة القياس </a:t>
            </a:r>
          </a:p>
          <a:p>
            <a:pPr>
              <a:lnSpc>
                <a:spcPct val="150000"/>
              </a:lnSpc>
            </a:pPr>
            <a:r>
              <a:rPr lang="ar-SA" sz="2400" b="1" dirty="0" smtClean="0">
                <a:cs typeface="Arial" pitchFamily="34" charset="0"/>
              </a:rPr>
              <a:t>قياس قيمة الممتلكات والموارد (الأصول)</a:t>
            </a:r>
            <a:endParaRPr lang="en-GB" sz="2400" b="1" dirty="0" smtClean="0">
              <a:cs typeface="Arial" pitchFamily="34" charset="0"/>
            </a:endParaRPr>
          </a:p>
          <a:p>
            <a:pPr>
              <a:lnSpc>
                <a:spcPct val="150000"/>
              </a:lnSpc>
            </a:pPr>
            <a:r>
              <a:rPr lang="ar-SA" sz="2400" b="1" dirty="0" smtClean="0">
                <a:cs typeface="Arial" pitchFamily="34" charset="0"/>
              </a:rPr>
              <a:t>قياس قيمة الالتزامات المستحقة على المنشأة سواء للغير (الخصوم) أو لملاك المنشأة (حقوق الملكية)</a:t>
            </a:r>
          </a:p>
          <a:p>
            <a:pPr>
              <a:lnSpc>
                <a:spcPct val="150000"/>
              </a:lnSpc>
              <a:buFont typeface="Wingdings 2" pitchFamily="18" charset="2"/>
              <a:buNone/>
            </a:pPr>
            <a:r>
              <a:rPr lang="ar-SA" sz="2800" b="1" dirty="0" smtClean="0">
                <a:cs typeface="Arial" pitchFamily="34" charset="0"/>
              </a:rPr>
              <a:t>ب- وظيفة التوصيل</a:t>
            </a:r>
            <a:endParaRPr lang="en-GB" sz="2800" b="1" dirty="0" smtClean="0">
              <a:cs typeface="Arial" pitchFamily="34" charset="0"/>
            </a:endParaRPr>
          </a:p>
          <a:p>
            <a:pPr>
              <a:lnSpc>
                <a:spcPct val="150000"/>
              </a:lnSpc>
            </a:pPr>
            <a:r>
              <a:rPr lang="ar-SA" sz="2400" b="1" dirty="0" smtClean="0">
                <a:cs typeface="Arial" pitchFamily="34" charset="0"/>
              </a:rPr>
              <a:t>توصيل المعلومات المحاسبية للأطراف المستفيدة من خلال القوائم المالية</a:t>
            </a:r>
            <a:endParaRPr lang="en-GB" sz="2400" b="1" dirty="0" smtClean="0">
              <a:cs typeface="Arial" pitchFamily="34" charset="0"/>
            </a:endParaRPr>
          </a:p>
          <a:p>
            <a:pPr>
              <a:buFont typeface="Wingdings 2" pitchFamily="18" charset="2"/>
              <a:buNone/>
            </a:pPr>
            <a:endParaRPr lang="en-GB" sz="2400" b="1" dirty="0" smtClean="0">
              <a:cs typeface="Arial" pitchFamily="34" charset="0"/>
            </a:endParaRPr>
          </a:p>
          <a:p>
            <a:pPr>
              <a:buFont typeface="Wingdings 2" pitchFamily="18" charset="2"/>
              <a:buNone/>
            </a:pPr>
            <a:endParaRPr lang="en-GB" b="1" dirty="0" smtClean="0">
              <a:cs typeface="Arial" pitchFamily="34" charset="0"/>
            </a:endParaRPr>
          </a:p>
        </p:txBody>
      </p:sp>
      <p:sp>
        <p:nvSpPr>
          <p:cNvPr id="45061" name="Slide Number Placeholder 5"/>
          <p:cNvSpPr>
            <a:spLocks noGrp="1"/>
          </p:cNvSpPr>
          <p:nvPr>
            <p:ph type="sldNum" sz="quarter" idx="4294967295"/>
          </p:nvPr>
        </p:nvSpPr>
        <p:spPr bwMode="auto">
          <a:xfrm>
            <a:off x="8423275" y="6308725"/>
            <a:ext cx="720725"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algn="ctr"/>
            <a:r>
              <a:rPr lang="ar-SA" dirty="0" smtClean="0">
                <a:solidFill>
                  <a:prstClr val="white"/>
                </a:solidFill>
                <a:cs typeface="Arial" pitchFamily="34" charset="0"/>
              </a:rPr>
              <a:t>18</a:t>
            </a:r>
            <a:endParaRPr lang="en-US" dirty="0" smtClean="0">
              <a:solidFill>
                <a:prstClr val="white"/>
              </a:solidFill>
              <a:cs typeface="Arial" pitchFamily="34" charset="0"/>
            </a:endParaRPr>
          </a:p>
        </p:txBody>
      </p:sp>
    </p:spTree>
    <p:extLst>
      <p:ext uri="{BB962C8B-B14F-4D97-AF65-F5344CB8AC3E}">
        <p14:creationId xmlns:p14="http://schemas.microsoft.com/office/powerpoint/2010/main" val="381734789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1">
                                            <p:bg/>
                                          </p:spTgt>
                                        </p:tgtEl>
                                        <p:attrNameLst>
                                          <p:attrName>style.visibility</p:attrName>
                                        </p:attrNameLst>
                                      </p:cBhvr>
                                      <p:to>
                                        <p:strVal val="visible"/>
                                      </p:to>
                                    </p:set>
                                    <p:animEffect transition="in" filter="blinds(horizontal)">
                                      <p:cBhvr>
                                        <p:cTn id="7" dur="500"/>
                                        <p:tgtEl>
                                          <p:spTgt spid="17411">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blinds(horizontal)">
                                      <p:cBhvr>
                                        <p:cTn id="12" dur="500"/>
                                        <p:tgtEl>
                                          <p:spTgt spid="174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blinds(horizontal)">
                                      <p:cBhvr>
                                        <p:cTn id="17" dur="500"/>
                                        <p:tgtEl>
                                          <p:spTgt spid="174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blinds(horizontal)">
                                      <p:cBhvr>
                                        <p:cTn id="22" dur="500"/>
                                        <p:tgtEl>
                                          <p:spTgt spid="1741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411">
                                            <p:txEl>
                                              <p:pRg st="3" end="3"/>
                                            </p:txEl>
                                          </p:spTgt>
                                        </p:tgtEl>
                                        <p:attrNameLst>
                                          <p:attrName>style.visibility</p:attrName>
                                        </p:attrNameLst>
                                      </p:cBhvr>
                                      <p:to>
                                        <p:strVal val="visible"/>
                                      </p:to>
                                    </p:set>
                                    <p:animEffect transition="in" filter="blinds(horizontal)">
                                      <p:cBhvr>
                                        <p:cTn id="27" dur="500"/>
                                        <p:tgtEl>
                                          <p:spTgt spid="1741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7411">
                                            <p:txEl>
                                              <p:pRg st="4" end="4"/>
                                            </p:txEl>
                                          </p:spTgt>
                                        </p:tgtEl>
                                        <p:attrNameLst>
                                          <p:attrName>style.visibility</p:attrName>
                                        </p:attrNameLst>
                                      </p:cBhvr>
                                      <p:to>
                                        <p:strVal val="visible"/>
                                      </p:to>
                                    </p:set>
                                    <p:animEffect transition="in" filter="blinds(horizontal)">
                                      <p:cBhvr>
                                        <p:cTn id="32" dur="500"/>
                                        <p:tgtEl>
                                          <p:spTgt spid="1741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Effect transition="in" filter="blinds(horizontal)">
                                      <p:cBhvr>
                                        <p:cTn id="37" dur="5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20688"/>
            <a:ext cx="8435280" cy="6048673"/>
          </a:xfrm>
        </p:spPr>
        <p:txBody>
          <a:bodyPr/>
          <a:lstStyle/>
          <a:p>
            <a:pPr algn="justLow" rtl="1"/>
            <a:r>
              <a:rPr lang="ar-SA" sz="2400" b="1" dirty="0"/>
              <a:t>1/ فرض الوحدة المحاسبية " الشخصية الإعتبارية " :-</a:t>
            </a:r>
            <a:endParaRPr lang="en-US" sz="2400" b="1" dirty="0"/>
          </a:p>
          <a:p>
            <a:pPr algn="justLow" rtl="1"/>
            <a:r>
              <a:rPr lang="ar-SA" sz="2400" b="1" dirty="0"/>
              <a:t>	يعنى هذا الفرض أن للمنشأة شخصية إعتبارية قائمة بذاتها ومستقلة عن ملاكها وعن المنشآت الأُخرى ووفقاً لهذا الفرض فإن المحاسب يرصد الأحداث والمعاملات المتعلقة فقط بالمنشأة ويستبعد كل المعاملات والأحداث المرتبطة بصاحب أو أصحاب المنشأة أو المنشآت الأُخرى .</a:t>
            </a:r>
            <a:endParaRPr lang="en-US" sz="2400" b="1" dirty="0"/>
          </a:p>
          <a:p>
            <a:pPr algn="justLow" rtl="1"/>
            <a:r>
              <a:rPr lang="ar-SA" sz="2400" b="1" dirty="0"/>
              <a:t>2/ فرض الإستمرارية :-</a:t>
            </a:r>
            <a:endParaRPr lang="en-US" sz="2400" b="1" dirty="0"/>
          </a:p>
          <a:p>
            <a:pPr algn="justLow" rtl="1"/>
            <a:r>
              <a:rPr lang="ar-SA" sz="2400" b="1" dirty="0"/>
              <a:t>	ويقصد به أن حياة المنشأة مستمرة أو لانهاية، فالمنشآت الصناعية والتجارية قائمة لتستمر وإحتمال التصفية يعتبر حالة إستثنائية .</a:t>
            </a:r>
            <a:endParaRPr lang="en-US" sz="2400" b="1" dirty="0"/>
          </a:p>
          <a:p>
            <a:endParaRPr lang="ar-IQ" sz="2400" b="1" dirty="0"/>
          </a:p>
        </p:txBody>
      </p:sp>
    </p:spTree>
    <p:extLst>
      <p:ext uri="{BB962C8B-B14F-4D97-AF65-F5344CB8AC3E}">
        <p14:creationId xmlns:p14="http://schemas.microsoft.com/office/powerpoint/2010/main" val="3859063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727998"/>
            <a:ext cx="8589640" cy="1143000"/>
          </a:xfrm>
        </p:spPr>
        <p:txBody>
          <a:bodyPr/>
          <a:lstStyle/>
          <a:p>
            <a:endParaRPr lang="ar-IQ" dirty="0"/>
          </a:p>
        </p:txBody>
      </p:sp>
      <p:sp>
        <p:nvSpPr>
          <p:cNvPr id="3" name="Content Placeholder 2"/>
          <p:cNvSpPr>
            <a:spLocks noGrp="1"/>
          </p:cNvSpPr>
          <p:nvPr>
            <p:ph idx="1"/>
          </p:nvPr>
        </p:nvSpPr>
        <p:spPr/>
        <p:txBody>
          <a:bodyPr/>
          <a:lstStyle/>
          <a:p>
            <a:pPr algn="justLow" rtl="1"/>
            <a:r>
              <a:rPr lang="ar-SA" sz="2400" b="1" dirty="0"/>
              <a:t>3/ فرض القياس النقدى :-</a:t>
            </a:r>
            <a:endParaRPr lang="en-US" sz="2400" b="1" dirty="0"/>
          </a:p>
          <a:p>
            <a:pPr algn="justLow" rtl="1"/>
            <a:r>
              <a:rPr lang="ar-SA" sz="2400" b="1" dirty="0"/>
              <a:t>	وفقاً لهذا الفرض فإن المحاسبة تهتم فقط بالعمليات التى يمكن قياسها بالنقود فهى الوسيلة المتعارف عليها فى القياس .</a:t>
            </a:r>
            <a:endParaRPr lang="en-US" sz="2400" b="1" dirty="0"/>
          </a:p>
          <a:p>
            <a:pPr algn="justLow" rtl="1"/>
            <a:r>
              <a:rPr lang="ar-SA" sz="2400" b="1" dirty="0"/>
              <a:t>4/ فرض الفترة المحاسبية :-</a:t>
            </a:r>
            <a:endParaRPr lang="en-US" sz="2400" b="1" dirty="0"/>
          </a:p>
          <a:p>
            <a:pPr algn="justLow" rtl="1"/>
            <a:r>
              <a:rPr lang="ar-SA" sz="2400" b="1" dirty="0"/>
              <a:t>	سبق وأن ذكرنا بأن المنشأة مستمرة وأن إحتمال التصفية حالة إستثنائية وبما أن أصحاب المنشأة يهتمون بمعرفة نتيجة أعمال المنشأة من ربح أو خسارة فإنه من الضرورة تقسيم حياة المنشأة إلى فترات دورية " إثنى عشر شهراً " وهى مايطلق عليها بالفترة المحاسبية يحدد فى نهايتها نتيجة أعمالها وتحديد مركزها المالى وبالتالى يتاح لهم أمر إتخاذ القرارات الإقتصادية وفق هذه المعلومات المتوفرة .</a:t>
            </a:r>
            <a:endParaRPr lang="en-US" sz="2400" b="1" dirty="0"/>
          </a:p>
          <a:p>
            <a:pPr algn="justLow"/>
            <a:endParaRPr lang="en-US" sz="2400" b="1" dirty="0"/>
          </a:p>
          <a:p>
            <a:endParaRPr lang="ar-IQ" sz="2400" b="1" dirty="0"/>
          </a:p>
        </p:txBody>
      </p:sp>
    </p:spTree>
    <p:extLst>
      <p:ext uri="{BB962C8B-B14F-4D97-AF65-F5344CB8AC3E}">
        <p14:creationId xmlns:p14="http://schemas.microsoft.com/office/powerpoint/2010/main" val="1434542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863080"/>
          </a:xfrm>
        </p:spPr>
        <p:txBody>
          <a:bodyPr/>
          <a:lstStyle/>
          <a:p>
            <a:pPr marL="0" marR="0" lvl="0" indent="0" defTabSz="914400" rtl="1" eaLnBrk="1" fontAlgn="auto" latinLnBrk="0" hangingPunct="1">
              <a:lnSpc>
                <a:spcPct val="100000"/>
              </a:lnSpc>
              <a:spcBef>
                <a:spcPts val="0"/>
              </a:spcBef>
              <a:spcAft>
                <a:spcPts val="0"/>
              </a:spcAft>
              <a:tabLst/>
              <a:defRPr/>
            </a:pPr>
            <a:r>
              <a:rPr lang="ar-SA" sz="2400" b="1" dirty="0">
                <a:solidFill>
                  <a:schemeClr val="tx1"/>
                </a:solidFill>
                <a:ea typeface="+mn-ea"/>
                <a:cs typeface="Arial"/>
              </a:rPr>
              <a:t>ثانياً : المبادئ المحاسبية الأساسية :-</a:t>
            </a:r>
            <a:r>
              <a:rPr lang="en-US" sz="2400" b="1" dirty="0">
                <a:solidFill>
                  <a:schemeClr val="tx1"/>
                </a:solidFill>
                <a:ea typeface="+mn-ea"/>
                <a:cs typeface="+mn-cs"/>
              </a:rPr>
              <a:t/>
            </a:r>
            <a:br>
              <a:rPr lang="en-US" sz="2400" b="1" dirty="0">
                <a:solidFill>
                  <a:schemeClr val="tx1"/>
                </a:solidFill>
                <a:ea typeface="+mn-ea"/>
                <a:cs typeface="+mn-cs"/>
              </a:rPr>
            </a:br>
            <a:r>
              <a:rPr lang="ar-SA" sz="2400" b="1" dirty="0">
                <a:solidFill>
                  <a:schemeClr val="tx1"/>
                </a:solidFill>
                <a:ea typeface="+mn-ea"/>
                <a:cs typeface="Arial"/>
              </a:rPr>
              <a:t>	تعرف المبادى المحاسبية بأنها قانون عام أو إرشادات لحل مشاكل محاسبية طارئة أو إتخاذ إجراءات محاسبية معينة.</a:t>
            </a:r>
            <a:r>
              <a:rPr lang="en-US" sz="2400" b="1" dirty="0">
                <a:solidFill>
                  <a:schemeClr val="tx1"/>
                </a:solidFill>
                <a:ea typeface="+mn-ea"/>
                <a:cs typeface="+mn-cs"/>
              </a:rPr>
              <a:t/>
            </a:r>
            <a:br>
              <a:rPr lang="en-US" sz="2400" b="1" dirty="0">
                <a:solidFill>
                  <a:schemeClr val="tx1"/>
                </a:solidFill>
                <a:ea typeface="+mn-ea"/>
                <a:cs typeface="+mn-cs"/>
              </a:rPr>
            </a:br>
            <a:r>
              <a:rPr lang="ar-SA" sz="2400" b="1" dirty="0">
                <a:solidFill>
                  <a:schemeClr val="tx1"/>
                </a:solidFill>
                <a:ea typeface="+mn-ea"/>
                <a:cs typeface="Arial"/>
              </a:rPr>
              <a:t>	أهم المبادئ المحاسبية دُرجت فى ثلاثة أقسام على النحو التالى :</a:t>
            </a:r>
            <a:r>
              <a:rPr lang="en-US" sz="2400" b="1" dirty="0">
                <a:solidFill>
                  <a:schemeClr val="tx1"/>
                </a:solidFill>
                <a:ea typeface="+mn-ea"/>
                <a:cs typeface="+mn-cs"/>
              </a:rPr>
              <a:t/>
            </a:r>
            <a:br>
              <a:rPr lang="en-US" sz="2400" b="1" dirty="0">
                <a:solidFill>
                  <a:schemeClr val="tx1"/>
                </a:solidFill>
                <a:ea typeface="+mn-ea"/>
                <a:cs typeface="+mn-cs"/>
              </a:rPr>
            </a:br>
            <a:endParaRPr lang="ar-IQ" sz="3600" b="1" dirty="0">
              <a:solidFill>
                <a:schemeClr val="tx1"/>
              </a:solidFill>
            </a:endParaRPr>
          </a:p>
        </p:txBody>
      </p:sp>
      <p:sp>
        <p:nvSpPr>
          <p:cNvPr id="3" name="Content Placeholder 2"/>
          <p:cNvSpPr>
            <a:spLocks noGrp="1"/>
          </p:cNvSpPr>
          <p:nvPr>
            <p:ph idx="1"/>
          </p:nvPr>
        </p:nvSpPr>
        <p:spPr>
          <a:xfrm>
            <a:off x="251520" y="2348880"/>
            <a:ext cx="8445624" cy="4176464"/>
          </a:xfrm>
        </p:spPr>
        <p:txBody>
          <a:bodyPr/>
          <a:lstStyle/>
          <a:p>
            <a:pPr algn="justLow" rtl="1"/>
            <a:r>
              <a:rPr lang="ar-SA" sz="2400" b="1" dirty="0"/>
              <a:t>القسم الأول : المبادئ العلمية المرتبطة بالربح :-</a:t>
            </a:r>
            <a:endParaRPr lang="en-US" sz="2400" b="1" dirty="0"/>
          </a:p>
          <a:p>
            <a:pPr algn="justLow" rtl="1"/>
            <a:r>
              <a:rPr lang="ar-SA" sz="2400" b="1" dirty="0"/>
              <a:t>1/ مبدأ تحقيق الإيراد : </a:t>
            </a:r>
            <a:endParaRPr lang="en-US" sz="2400" b="1" dirty="0"/>
          </a:p>
          <a:p>
            <a:pPr algn="justLow" rtl="1"/>
            <a:r>
              <a:rPr lang="ar-SA" sz="2400" b="1" dirty="0"/>
              <a:t>	الإيراد هو مايدفعه العملاء للمنشأة مقابل شرائهم لسلع منها أو حصولهم على خدماتها ويتحقق الإيراد بمجرد البيع سواء كان سداد قيمة المبيعات نقداً أو لأجل ويعتبر مبدأ تحقيق الإيراد مقياساً سليماً لتحقق الإيراد حيث يعتمد هذا المبدأ على فرض الإستمرارية لأن المنشأة المستمرة تتعامل بالأجل يمكنها أن تجرى مبيعات بالأجل فى آخر الشهر من السنة المالية وبالتالى يتم التحصيل فى العام التالى ولولا أن المنشاة مستمرة فلا يمكن أن يتم هذا البيع ونفس الأمر بالنسبة للشراء .</a:t>
            </a:r>
            <a:endParaRPr lang="en-US" sz="2400" b="1" dirty="0"/>
          </a:p>
          <a:p>
            <a:pPr algn="justLow"/>
            <a:endParaRPr lang="en-US" sz="2400" b="1" dirty="0"/>
          </a:p>
          <a:p>
            <a:endParaRPr lang="ar-IQ" sz="2400" b="1" dirty="0"/>
          </a:p>
        </p:txBody>
      </p:sp>
    </p:spTree>
    <p:extLst>
      <p:ext uri="{BB962C8B-B14F-4D97-AF65-F5344CB8AC3E}">
        <p14:creationId xmlns:p14="http://schemas.microsoft.com/office/powerpoint/2010/main" val="1153464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328592"/>
          </a:xfrm>
        </p:spPr>
        <p:txBody>
          <a:bodyPr/>
          <a:lstStyle/>
          <a:p>
            <a:pPr algn="justLow" rtl="1"/>
            <a:r>
              <a:rPr lang="ar-SA" sz="2400" b="1" dirty="0"/>
              <a:t>2/ مبدأ التكلفة فى قياس النفقة :</a:t>
            </a:r>
            <a:endParaRPr lang="en-US" sz="2400" b="1" dirty="0"/>
          </a:p>
          <a:p>
            <a:pPr algn="justLow" rtl="1"/>
            <a:r>
              <a:rPr lang="ar-SA" sz="2400" b="1" dirty="0"/>
              <a:t>	النفقة هى المبالغ التى دفعتها المنشأة فى سبيل الحصول على عوامل الإنتاج اللازمة لتحقيق الهدف الذى أُنشئت من أجله المنشاة، وبناء عل ذلك فإن بنود النفقات لها علاقة مباشرة ببنود الإيرادات لذا يجب أن تحسب تكاليف الحصول على السلعة على سبيل المثال بصورة دقيقة وشاملة بحيث تشتمل على أى صرف مباشر فى الحصول عليها، ويطبق فى قياس النفقة مبدأ التكلفة التاريخية المؤيد بالمستندات .</a:t>
            </a:r>
            <a:endParaRPr lang="en-US" sz="2400" b="1" dirty="0"/>
          </a:p>
          <a:p>
            <a:pPr algn="justLow" rtl="1"/>
            <a:r>
              <a:rPr lang="ar-SA" sz="2400" b="1" dirty="0"/>
              <a:t>3/ مبدأ التغطية أو مقابلة النفقات بالإيرادات :-</a:t>
            </a:r>
            <a:endParaRPr lang="en-US" sz="2400" b="1" dirty="0"/>
          </a:p>
          <a:p>
            <a:pPr algn="justLow" rtl="1"/>
            <a:r>
              <a:rPr lang="ar-SA" sz="2400" b="1" dirty="0"/>
              <a:t>	لتحديد صافى ربح المنشأة تطرح جميع بنود النفقات من الإيرادات ويجب أن تشتمل النفقات جميع النفقات الخاصة بالفترة المالية سواء كانت قد دفعت او لم تدفع وبنفس المستوى جميع الإيرادات سواء حصلت تلك الإيرادات او لم تحصل وذلك بتطبيق أساس الإستحقاق وليس الأساس النقدى فى قياس الإيرادات والنفقات .</a:t>
            </a:r>
            <a:endParaRPr lang="en-US" sz="2400" b="1" dirty="0"/>
          </a:p>
          <a:p>
            <a:pPr algn="justLow"/>
            <a:endParaRPr lang="en-US" sz="2400" b="1" dirty="0"/>
          </a:p>
          <a:p>
            <a:endParaRPr lang="ar-IQ" sz="2400" b="1" dirty="0"/>
          </a:p>
        </p:txBody>
      </p:sp>
    </p:spTree>
    <p:extLst>
      <p:ext uri="{BB962C8B-B14F-4D97-AF65-F5344CB8AC3E}">
        <p14:creationId xmlns:p14="http://schemas.microsoft.com/office/powerpoint/2010/main" val="2360852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6148" name="Slide Number Placeholder 3"/>
          <p:cNvSpPr>
            <a:spLocks noGrp="1"/>
          </p:cNvSpPr>
          <p:nvPr>
            <p:ph type="sldNum" sz="quarter" idx="10"/>
          </p:nvPr>
        </p:nvSpPr>
        <p:spPr bwMode="auto">
          <a:xfrm>
            <a:off x="4501662" y="6356353"/>
            <a:ext cx="445477" cy="365125"/>
          </a:xfrm>
          <a:noFill/>
          <a:ln>
            <a:miter lim="800000"/>
            <a:headEnd/>
            <a:tailEnd/>
          </a:ln>
        </p:spPr>
        <p:txBody>
          <a:bodyPr/>
          <a:lstStyle/>
          <a:p>
            <a:fld id="{E1D16D93-8795-4AD6-9A1F-54CC01E741BE}" type="slidenum">
              <a:rPr lang="ar-SA" smtClean="0">
                <a:solidFill>
                  <a:prstClr val="white"/>
                </a:solidFill>
                <a:cs typeface="Arial" pitchFamily="34" charset="0"/>
              </a:rPr>
              <a:pPr/>
              <a:t>2</a:t>
            </a:fld>
            <a:endParaRPr lang="en-US" dirty="0" smtClean="0">
              <a:solidFill>
                <a:prstClr val="white"/>
              </a:solidFill>
              <a:cs typeface="Arial" pitchFamily="34" charset="0"/>
            </a:endParaRPr>
          </a:p>
        </p:txBody>
      </p:sp>
      <p:sp>
        <p:nvSpPr>
          <p:cNvPr id="5" name="Title 4"/>
          <p:cNvSpPr txBox="1">
            <a:spLocks/>
          </p:cNvSpPr>
          <p:nvPr/>
        </p:nvSpPr>
        <p:spPr bwMode="auto">
          <a:xfrm>
            <a:off x="633046" y="2133603"/>
            <a:ext cx="77724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accent1">
                    <a:lumMod val="75000"/>
                  </a:schemeClr>
                </a:solidFill>
                <a:latin typeface="+mj-lt"/>
                <a:ea typeface="+mj-ea"/>
                <a:cs typeface="Arial" charset="0"/>
              </a:defRPr>
            </a:lvl1pPr>
            <a:lvl2pPr algn="r" rtl="0" eaLnBrk="0" fontAlgn="base" hangingPunct="0">
              <a:spcBef>
                <a:spcPct val="0"/>
              </a:spcBef>
              <a:spcAft>
                <a:spcPct val="0"/>
              </a:spcAft>
              <a:defRPr sz="4400">
                <a:solidFill>
                  <a:srgbClr val="376092"/>
                </a:solidFill>
                <a:latin typeface="Calibri" pitchFamily="34" charset="0"/>
                <a:cs typeface="Arial" charset="0"/>
              </a:defRPr>
            </a:lvl2pPr>
            <a:lvl3pPr algn="r" rtl="0" eaLnBrk="0" fontAlgn="base" hangingPunct="0">
              <a:spcBef>
                <a:spcPct val="0"/>
              </a:spcBef>
              <a:spcAft>
                <a:spcPct val="0"/>
              </a:spcAft>
              <a:defRPr sz="4400">
                <a:solidFill>
                  <a:srgbClr val="376092"/>
                </a:solidFill>
                <a:latin typeface="Calibri" pitchFamily="34" charset="0"/>
                <a:cs typeface="Arial" charset="0"/>
              </a:defRPr>
            </a:lvl3pPr>
            <a:lvl4pPr algn="r" rtl="0" eaLnBrk="0" fontAlgn="base" hangingPunct="0">
              <a:spcBef>
                <a:spcPct val="0"/>
              </a:spcBef>
              <a:spcAft>
                <a:spcPct val="0"/>
              </a:spcAft>
              <a:defRPr sz="4400">
                <a:solidFill>
                  <a:srgbClr val="376092"/>
                </a:solidFill>
                <a:latin typeface="Calibri" pitchFamily="34" charset="0"/>
                <a:cs typeface="Arial" charset="0"/>
              </a:defRPr>
            </a:lvl4pPr>
            <a:lvl5pPr algn="r" rtl="0" eaLnBrk="0" fontAlgn="base" hangingPunct="0">
              <a:spcBef>
                <a:spcPct val="0"/>
              </a:spcBef>
              <a:spcAft>
                <a:spcPct val="0"/>
              </a:spcAft>
              <a:defRPr sz="4400">
                <a:solidFill>
                  <a:srgbClr val="376092"/>
                </a:solidFill>
                <a:latin typeface="Calibri" pitchFamily="34" charset="0"/>
                <a:cs typeface="Arial" charset="0"/>
              </a:defRPr>
            </a:lvl5pPr>
            <a:lvl6pPr marL="457200" algn="r" rtl="0" fontAlgn="base">
              <a:spcBef>
                <a:spcPct val="0"/>
              </a:spcBef>
              <a:spcAft>
                <a:spcPct val="0"/>
              </a:spcAft>
              <a:defRPr sz="4400">
                <a:solidFill>
                  <a:srgbClr val="376092"/>
                </a:solidFill>
                <a:latin typeface="Calibri" pitchFamily="34" charset="0"/>
                <a:cs typeface="Arial" charset="0"/>
              </a:defRPr>
            </a:lvl6pPr>
            <a:lvl7pPr marL="914400" algn="r" rtl="0" fontAlgn="base">
              <a:spcBef>
                <a:spcPct val="0"/>
              </a:spcBef>
              <a:spcAft>
                <a:spcPct val="0"/>
              </a:spcAft>
              <a:defRPr sz="4400">
                <a:solidFill>
                  <a:srgbClr val="376092"/>
                </a:solidFill>
                <a:latin typeface="Calibri" pitchFamily="34" charset="0"/>
                <a:cs typeface="Arial" charset="0"/>
              </a:defRPr>
            </a:lvl7pPr>
            <a:lvl8pPr marL="1371600" algn="r" rtl="0" fontAlgn="base">
              <a:spcBef>
                <a:spcPct val="0"/>
              </a:spcBef>
              <a:spcAft>
                <a:spcPct val="0"/>
              </a:spcAft>
              <a:defRPr sz="4400">
                <a:solidFill>
                  <a:srgbClr val="376092"/>
                </a:solidFill>
                <a:latin typeface="Calibri" pitchFamily="34" charset="0"/>
                <a:cs typeface="Arial" charset="0"/>
              </a:defRPr>
            </a:lvl8pPr>
            <a:lvl9pPr marL="1828800" algn="r" rtl="0" fontAlgn="base">
              <a:spcBef>
                <a:spcPct val="0"/>
              </a:spcBef>
              <a:spcAft>
                <a:spcPct val="0"/>
              </a:spcAft>
              <a:defRPr sz="4400">
                <a:solidFill>
                  <a:srgbClr val="376092"/>
                </a:solidFill>
                <a:latin typeface="Calibri" pitchFamily="34" charset="0"/>
                <a:cs typeface="Arial" charset="0"/>
              </a:defRPr>
            </a:lvl9pPr>
          </a:lstStyle>
          <a:p>
            <a:pPr eaLnBrk="1" hangingPunct="1"/>
            <a:r>
              <a:rPr lang="ar-SA" sz="8000" b="1" spc="-150" dirty="0" smtClean="0">
                <a:solidFill>
                  <a:srgbClr val="FF0000"/>
                </a:solidFill>
                <a:latin typeface="ae_AlMateen" pitchFamily="2" charset="-78"/>
                <a:cs typeface="ae_AlMateen" pitchFamily="2" charset="-78"/>
              </a:rPr>
              <a:t>الفصـل الأول </a:t>
            </a:r>
          </a:p>
          <a:p>
            <a:pPr eaLnBrk="1" hangingPunct="1"/>
            <a:r>
              <a:rPr lang="ar-SA" spc="-150" dirty="0" smtClean="0">
                <a:solidFill>
                  <a:srgbClr val="376092"/>
                </a:solidFill>
                <a:latin typeface="ae_AlMateen" pitchFamily="2" charset="-78"/>
                <a:cs typeface="ae_AlMateen" pitchFamily="2" charset="-78"/>
              </a:rPr>
              <a:t> </a:t>
            </a:r>
            <a:endParaRPr lang="en-US" spc="-150" dirty="0">
              <a:solidFill>
                <a:srgbClr val="376092"/>
              </a:solidFill>
              <a:latin typeface="ae_AlMateen" pitchFamily="2" charset="-78"/>
              <a:cs typeface="ae_AlMateen" pitchFamily="2" charset="-78"/>
            </a:endParaRPr>
          </a:p>
        </p:txBody>
      </p:sp>
      <p:sp>
        <p:nvSpPr>
          <p:cNvPr id="6" name="Title 4"/>
          <p:cNvSpPr txBox="1">
            <a:spLocks/>
          </p:cNvSpPr>
          <p:nvPr/>
        </p:nvSpPr>
        <p:spPr bwMode="auto">
          <a:xfrm>
            <a:off x="1" y="4210050"/>
            <a:ext cx="9129464" cy="133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r>
              <a:rPr lang="en-US" sz="6600" b="1" dirty="0" smtClean="0">
                <a:solidFill>
                  <a:prstClr val="black"/>
                </a:solidFill>
                <a:cs typeface="Arial" pitchFamily="34" charset="0"/>
              </a:rPr>
              <a:t> </a:t>
            </a:r>
            <a:r>
              <a:rPr lang="ar-SA" sz="3600" b="1" dirty="0" smtClean="0">
                <a:solidFill>
                  <a:prstClr val="black"/>
                </a:solidFill>
                <a:cs typeface="Arial" pitchFamily="34" charset="0"/>
              </a:rPr>
              <a:t>المدخل لعلم المحاسبة</a:t>
            </a:r>
            <a:r>
              <a:rPr lang="ar-SA" sz="3600" b="1" dirty="0" smtClean="0">
                <a:solidFill>
                  <a:schemeClr val="tx1"/>
                </a:solidFill>
                <a:cs typeface="Arial" pitchFamily="34" charset="0"/>
              </a:rPr>
              <a:t>(</a:t>
            </a:r>
            <a:r>
              <a:rPr lang="ar-SA" sz="3600" b="1" dirty="0" smtClean="0">
                <a:solidFill>
                  <a:schemeClr val="tx1"/>
                </a:solidFill>
                <a:cs typeface="Arial"/>
              </a:rPr>
              <a:t>الإطار </a:t>
            </a:r>
            <a:r>
              <a:rPr lang="ar-SA" sz="3600" b="1" dirty="0">
                <a:solidFill>
                  <a:schemeClr val="tx1"/>
                </a:solidFill>
                <a:cs typeface="Arial"/>
              </a:rPr>
              <a:t>الفكرى </a:t>
            </a:r>
            <a:r>
              <a:rPr lang="ar-SA" sz="3600" b="1" dirty="0" smtClean="0">
                <a:solidFill>
                  <a:schemeClr val="tx1"/>
                </a:solidFill>
                <a:cs typeface="Arial"/>
              </a:rPr>
              <a:t>للمحاسبة</a:t>
            </a:r>
            <a:r>
              <a:rPr lang="ar-SA" sz="4800" b="1" dirty="0" smtClean="0">
                <a:solidFill>
                  <a:prstClr val="black"/>
                </a:solidFill>
                <a:cs typeface="Arial" pitchFamily="34" charset="0"/>
              </a:rPr>
              <a:t>)</a:t>
            </a:r>
            <a:endParaRPr lang="ar-SA" sz="4800" b="1" dirty="0" smtClean="0">
              <a:solidFill>
                <a:prstClr val="black"/>
              </a:solidFill>
              <a:cs typeface="Arial" pitchFamily="34" charset="0"/>
            </a:endParaRPr>
          </a:p>
        </p:txBody>
      </p:sp>
      <p:pic>
        <p:nvPicPr>
          <p:cNvPr id="1026" name="Picture 2" descr="C:\Program Files\Microsoft Office\MEDIA\CAGCAT10\j0090386.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5543550"/>
            <a:ext cx="9252518" cy="145385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Program Files\Microsoft Office\MEDIA\CAGCAT10\j0149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5485235"/>
            <a:ext cx="1445940"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2227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76872"/>
            <a:ext cx="8229600" cy="3849292"/>
          </a:xfrm>
        </p:spPr>
        <p:txBody>
          <a:bodyPr/>
          <a:lstStyle/>
          <a:p>
            <a:pPr algn="justLow" rtl="1"/>
            <a:r>
              <a:rPr lang="ar-SA" sz="2400" b="1" dirty="0"/>
              <a:t>1/ مبدأ التكلفة التاريخية ناقص الإهلاك :-</a:t>
            </a:r>
            <a:endParaRPr lang="en-US" sz="2400" b="1" dirty="0"/>
          </a:p>
          <a:p>
            <a:pPr algn="justLow" rtl="1"/>
            <a:r>
              <a:rPr lang="ar-SA" sz="2400" b="1" dirty="0"/>
              <a:t>	الأُصول الثابتة هى التى تقتنيها المنشأة لإستغلاها فى الإنتاج او لبيعها بغرض تحقيق الربح، لذا فهى تقوم بتكلفتها التاريخية التى أُشتريت بها مطروحاً منها قيمة الإهلاك،والإهلاك</a:t>
            </a:r>
            <a:endParaRPr lang="en-US" sz="2400" b="1" dirty="0"/>
          </a:p>
          <a:p>
            <a:pPr algn="justLow" rtl="1"/>
            <a:r>
              <a:rPr lang="ar-SA" sz="2400" b="1" dirty="0"/>
              <a:t>عبارة عن النقص الفعلى الذى يقع على الأصل نتيجة إستعماله او لمضى المدة أو ظهور إختراعات جديدة ، وهذا بإختصار مايعرف بمبدأ التكلفة التاريخية ناقص الإهلاك .</a:t>
            </a:r>
            <a:endParaRPr lang="en-US" sz="2400" b="1" dirty="0"/>
          </a:p>
          <a:p>
            <a:pPr algn="justLow"/>
            <a:endParaRPr lang="en-US" sz="2400" dirty="0"/>
          </a:p>
          <a:p>
            <a:endParaRPr lang="ar-IQ" sz="2400" dirty="0"/>
          </a:p>
        </p:txBody>
      </p:sp>
      <p:sp>
        <p:nvSpPr>
          <p:cNvPr id="4" name="Rectangle 3"/>
          <p:cNvSpPr/>
          <p:nvPr/>
        </p:nvSpPr>
        <p:spPr>
          <a:xfrm>
            <a:off x="323528" y="535901"/>
            <a:ext cx="8352928" cy="2185214"/>
          </a:xfrm>
          <a:prstGeom prst="rect">
            <a:avLst/>
          </a:prstGeom>
        </p:spPr>
        <p:txBody>
          <a:bodyPr wrap="square">
            <a:spAutoFit/>
          </a:bodyPr>
          <a:lstStyle/>
          <a:p>
            <a:pPr marL="0" marR="0" lvl="0" indent="0" algn="justLow" defTabSz="914400" eaLnBrk="1" fontAlgn="auto" latinLnBrk="0" hangingPunct="1">
              <a:lnSpc>
                <a:spcPct val="100000"/>
              </a:lnSpc>
              <a:spcBef>
                <a:spcPts val="0"/>
              </a:spcBef>
              <a:spcAft>
                <a:spcPts val="0"/>
              </a:spcAft>
              <a:buClrTx/>
              <a:buSzTx/>
              <a:buFontTx/>
              <a:buNone/>
              <a:tabLst/>
              <a:defRPr/>
            </a:pPr>
            <a:r>
              <a:rPr kumimoji="0" lang="ar-SA" sz="2400" b="1" i="0" u="none" strike="noStrike" kern="0" cap="none" spc="0" normalizeH="0" baseline="0" noProof="0" dirty="0" smtClean="0">
                <a:ln>
                  <a:noFill/>
                </a:ln>
                <a:effectLst/>
                <a:uLnTx/>
                <a:uFillTx/>
              </a:rPr>
              <a:t>القسم الثانى : المبادئ العلمية المرتبطة بالمركز المالى :-</a:t>
            </a:r>
            <a:endParaRPr kumimoji="0" lang="en-US" sz="2400" b="1" i="0" u="none" strike="noStrike" kern="0" cap="none" spc="0" normalizeH="0" baseline="0" noProof="0" dirty="0" smtClean="0">
              <a:ln>
                <a:noFill/>
              </a:ln>
              <a:effectLst/>
              <a:uLnTx/>
              <a:uFillTx/>
            </a:endParaRPr>
          </a:p>
          <a:p>
            <a:pPr marL="0" marR="0" lvl="0" indent="0" algn="justLow" defTabSz="914400" eaLnBrk="1" fontAlgn="auto" latinLnBrk="0" hangingPunct="1">
              <a:lnSpc>
                <a:spcPct val="100000"/>
              </a:lnSpc>
              <a:spcBef>
                <a:spcPts val="0"/>
              </a:spcBef>
              <a:spcAft>
                <a:spcPts val="0"/>
              </a:spcAft>
              <a:buClrTx/>
              <a:buSzTx/>
              <a:buFontTx/>
              <a:buNone/>
              <a:tabLst/>
              <a:defRPr/>
            </a:pPr>
            <a:r>
              <a:rPr kumimoji="0" lang="ar-SA" sz="2400" b="1" i="0" u="none" strike="noStrike" kern="0" cap="none" spc="0" normalizeH="0" baseline="0" noProof="0" dirty="0" smtClean="0">
                <a:ln>
                  <a:noFill/>
                </a:ln>
                <a:effectLst/>
                <a:uLnTx/>
                <a:uFillTx/>
              </a:rPr>
              <a:t>	تشتمل قائمة المركز المالى على الأُصول وهى أوجه الإستثمارات فى المنشأة يقابلها رأس المال والخصوم والتى تمثل مصادر الأموال فى المنشاة، اما المبادئ العلمية المتعلقة بتحديد المركز المالى فيمكن حصرها فى الآتى :</a:t>
            </a:r>
            <a:endParaRPr kumimoji="0" lang="en-US" sz="2400" b="1" i="0" u="none" strike="noStrike" kern="0" cap="none" spc="0" normalizeH="0" baseline="0" noProof="0" dirty="0" smtClean="0">
              <a:ln>
                <a:noFill/>
              </a:ln>
              <a:effectLst/>
              <a:uLnTx/>
              <a:uFillTx/>
            </a:endParaRPr>
          </a:p>
          <a:p>
            <a:pPr marL="0" marR="0" lvl="0" indent="0" algn="justLow" defTabSz="914400" eaLnBrk="1" fontAlgn="auto" latinLnBrk="0" hangingPunct="1">
              <a:lnSpc>
                <a:spcPct val="100000"/>
              </a:lnSpc>
              <a:spcBef>
                <a:spcPts val="0"/>
              </a:spcBef>
              <a:spcAft>
                <a:spcPts val="0"/>
              </a:spcAft>
              <a:buClrTx/>
              <a:buSzTx/>
              <a:buFontTx/>
              <a:buNone/>
              <a:tabLst/>
              <a:defRPr/>
            </a:pPr>
            <a:endParaRPr kumimoji="0" lang="en-US" sz="2400" b="1" i="0" u="none" strike="noStrike" kern="0" cap="none" spc="0" normalizeH="0" baseline="0" noProof="0" dirty="0" smtClean="0">
              <a:ln>
                <a:noFill/>
              </a:ln>
              <a:effectLst/>
              <a:uLnTx/>
              <a:uFillTx/>
            </a:endParaRPr>
          </a:p>
          <a:p>
            <a:pPr marL="0" marR="0" lvl="0" indent="0" algn="justLow"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effectLst/>
              <a:uLnTx/>
              <a:uFillTx/>
            </a:endParaRPr>
          </a:p>
        </p:txBody>
      </p:sp>
    </p:spTree>
    <p:extLst>
      <p:ext uri="{BB962C8B-B14F-4D97-AF65-F5344CB8AC3E}">
        <p14:creationId xmlns:p14="http://schemas.microsoft.com/office/powerpoint/2010/main" val="4091790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052736"/>
            <a:ext cx="8352928" cy="2736304"/>
          </a:xfrm>
        </p:spPr>
        <p:txBody>
          <a:bodyPr/>
          <a:lstStyle/>
          <a:p>
            <a:pPr algn="justLow" rtl="1"/>
            <a:r>
              <a:rPr lang="ar-SA" sz="2400" b="1" dirty="0">
                <a:solidFill>
                  <a:schemeClr val="tx1"/>
                </a:solidFill>
              </a:rPr>
              <a:t>2/ مبدأ القيمة المنتظر تحقيقيها مستقبلاً:-</a:t>
            </a:r>
            <a:r>
              <a:rPr lang="en-US" sz="2400" b="1" dirty="0">
                <a:solidFill>
                  <a:schemeClr val="tx1"/>
                </a:solidFill>
              </a:rPr>
              <a:t/>
            </a:r>
            <a:br>
              <a:rPr lang="en-US" sz="2400" b="1" dirty="0">
                <a:solidFill>
                  <a:schemeClr val="tx1"/>
                </a:solidFill>
              </a:rPr>
            </a:br>
            <a:r>
              <a:rPr lang="ar-SA" sz="2400" b="1" dirty="0">
                <a:solidFill>
                  <a:schemeClr val="tx1"/>
                </a:solidFill>
              </a:rPr>
              <a:t>	الأُصول المتداولة هى الأُصول النقدية أو التى يمكن تحويلها إلى نقدية سائلة فى فترة قصيرة، وبتحريك هذه الأُصول فى العمليات التجارية المختلفة تحقق المنشأة ربحاً أو خسارة وحتى لاتكون الأرباح صورية أو غير حقيقية عند تحويلها إلى سيولة، أى بمعنى أن الأصل المتداول  كالبضاعة على سبيل المثال فغالباً ماتظهر بقيمتين فى نهاية الفترة المالية، قيمتها بسعر السوق وقيمتها حسب تكلفتها التى أُقتنيت بها، وهنا لابد من تقويمها بأى من السعرين أو تكوين إحتياطى لمقابلة النقص المتوقع </a:t>
            </a:r>
            <a:r>
              <a:rPr lang="ar-SA" sz="2400" b="1" dirty="0" smtClean="0">
                <a:solidFill>
                  <a:schemeClr val="tx1"/>
                </a:solidFill>
              </a:rPr>
              <a:t>.</a:t>
            </a:r>
            <a:r>
              <a:rPr lang="en-US" sz="2400" b="1" dirty="0">
                <a:solidFill>
                  <a:schemeClr val="tx1"/>
                </a:solidFill>
              </a:rPr>
              <a:t/>
            </a:r>
            <a:br>
              <a:rPr lang="en-US" sz="2400" b="1" dirty="0">
                <a:solidFill>
                  <a:schemeClr val="tx1"/>
                </a:solidFill>
              </a:rPr>
            </a:br>
            <a:r>
              <a:rPr lang="en-US" sz="2400" dirty="0">
                <a:solidFill>
                  <a:schemeClr val="tx1"/>
                </a:solidFill>
              </a:rPr>
              <a:t/>
            </a:r>
            <a:br>
              <a:rPr lang="en-US" sz="2400" dirty="0">
                <a:solidFill>
                  <a:schemeClr val="tx1"/>
                </a:solidFill>
              </a:rPr>
            </a:br>
            <a:endParaRPr lang="ar-IQ" sz="2400" dirty="0">
              <a:solidFill>
                <a:schemeClr val="tx1"/>
              </a:solidFill>
            </a:endParaRPr>
          </a:p>
        </p:txBody>
      </p:sp>
      <p:sp>
        <p:nvSpPr>
          <p:cNvPr id="3" name="Content Placeholder 2"/>
          <p:cNvSpPr>
            <a:spLocks noGrp="1"/>
          </p:cNvSpPr>
          <p:nvPr>
            <p:ph idx="1"/>
          </p:nvPr>
        </p:nvSpPr>
        <p:spPr>
          <a:xfrm>
            <a:off x="457200" y="3645024"/>
            <a:ext cx="8229600" cy="2481140"/>
          </a:xfrm>
        </p:spPr>
        <p:txBody>
          <a:bodyPr/>
          <a:lstStyle/>
          <a:p>
            <a:pPr algn="justLow" rtl="1"/>
            <a:r>
              <a:rPr lang="ar-SA" sz="2400" b="1" dirty="0"/>
              <a:t>القسم الثالث : المبادئ العلمية العامة :-</a:t>
            </a:r>
            <a:endParaRPr lang="en-US" sz="2400" b="1" dirty="0"/>
          </a:p>
          <a:p>
            <a:pPr algn="justLow" rtl="1"/>
            <a:r>
              <a:rPr lang="ar-SA" sz="2400" b="1" dirty="0"/>
              <a:t>1/ مبدأ الثبات :</a:t>
            </a:r>
            <a:endParaRPr lang="en-US" sz="2400" b="1" dirty="0"/>
          </a:p>
          <a:p>
            <a:pPr algn="justLow" rtl="1"/>
            <a:r>
              <a:rPr lang="ar-SA" sz="2400" b="1" dirty="0"/>
              <a:t>	يقضى هذا المبدأ بإتباع مبادئ وسياسات ثابتة فى حساب وتحديد الربح من سنة إلى أُخرى فعدم الثبات فى سياسات الإهلاك وسياسات العديد من المواد المسحوبة للإنتاج على سبيل المثال تقود إلى نتائج مضللة بين العام والعام .</a:t>
            </a:r>
            <a:endParaRPr lang="en-US" sz="2400" b="1" dirty="0"/>
          </a:p>
          <a:p>
            <a:pPr algn="justLow"/>
            <a:endParaRPr lang="en-US" sz="2400" dirty="0"/>
          </a:p>
          <a:p>
            <a:endParaRPr lang="ar-IQ" sz="2400" dirty="0"/>
          </a:p>
        </p:txBody>
      </p:sp>
    </p:spTree>
    <p:extLst>
      <p:ext uri="{BB962C8B-B14F-4D97-AF65-F5344CB8AC3E}">
        <p14:creationId xmlns:p14="http://schemas.microsoft.com/office/powerpoint/2010/main" val="1762813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568952" cy="6048672"/>
          </a:xfrm>
        </p:spPr>
        <p:txBody>
          <a:bodyPr/>
          <a:lstStyle/>
          <a:p>
            <a:pPr algn="justLow" rtl="1"/>
            <a:r>
              <a:rPr lang="ar-SA" sz="2300" b="1" dirty="0"/>
              <a:t>2/ مبدأ الحيطة والحزر :</a:t>
            </a:r>
            <a:endParaRPr lang="en-US" sz="2300" b="1" dirty="0"/>
          </a:p>
          <a:p>
            <a:pPr algn="justLow" rtl="1"/>
            <a:r>
              <a:rPr lang="ar-SA" sz="2300" b="1" dirty="0"/>
              <a:t>	يقوم هذا المبدأ على أساس أخذ جميع التكاليف أو الخسائر أو الأعباء المتوقعة فى الحسبان عند إستخراج نتيجة أعمال </a:t>
            </a:r>
            <a:r>
              <a:rPr lang="ar-SA" sz="2300" b="1" dirty="0">
                <a:cs typeface="+mj-cs"/>
              </a:rPr>
              <a:t>المنشأة</a:t>
            </a:r>
            <a:r>
              <a:rPr lang="ar-SA" sz="2300" b="1" dirty="0"/>
              <a:t> من ربح أو خسارة وتحديد المركز المالى وعدم أخذ الأرباح المتوقعة فى الحسبان إلا إذا تحققت هذه الأرباح فعلاً.</a:t>
            </a:r>
            <a:endParaRPr lang="en-US" sz="2300" b="1" dirty="0"/>
          </a:p>
          <a:p>
            <a:pPr algn="justLow" rtl="1"/>
            <a:r>
              <a:rPr lang="ar-SA" sz="2300" b="1" dirty="0"/>
              <a:t>3/ مبدأ الإفصاح الشامل :</a:t>
            </a:r>
            <a:endParaRPr lang="en-US" sz="2300" b="1" dirty="0"/>
          </a:p>
          <a:p>
            <a:pPr algn="justLow" rtl="1"/>
            <a:r>
              <a:rPr lang="ar-SA" sz="2300" b="1" dirty="0"/>
              <a:t>يقوم هذا المبدأ على وجوب شمول القوائم المالية على جميع البيانات اللازمة لتقديم صورة صادقة وواضحة لنتيجة أعمال المنشأة ومركزها المالى فى فترة معينة .</a:t>
            </a:r>
            <a:endParaRPr lang="en-US" sz="2300" b="1" dirty="0"/>
          </a:p>
          <a:p>
            <a:pPr algn="justLow" rtl="1"/>
            <a:r>
              <a:rPr lang="ar-SA" sz="2300" b="1" dirty="0"/>
              <a:t>ثالثاً : الأُسس المحاسبية :</a:t>
            </a:r>
            <a:endParaRPr lang="en-US" sz="2300" b="1" dirty="0"/>
          </a:p>
          <a:p>
            <a:pPr algn="justLow" rtl="1"/>
            <a:r>
              <a:rPr lang="ar-SA" sz="2300" b="1" dirty="0"/>
              <a:t>	وهى الأُسس التى تحكم قياس وتسجيل الإيرادات والمصروفات المتعلقة بالمنشأة وتتمثل فى :</a:t>
            </a:r>
            <a:endParaRPr lang="en-US" sz="2300" b="1" dirty="0"/>
          </a:p>
          <a:p>
            <a:pPr algn="justLow" rtl="1"/>
            <a:r>
              <a:rPr lang="ar-SA" sz="2300" b="1" dirty="0"/>
              <a:t>1/ أساس الإستحقاق :</a:t>
            </a:r>
            <a:endParaRPr lang="en-US" sz="2300" b="1" dirty="0"/>
          </a:p>
          <a:p>
            <a:pPr algn="justLow" rtl="1"/>
            <a:r>
              <a:rPr lang="ar-SA" sz="2300" b="1" dirty="0"/>
              <a:t>	طبقاً لهذا الأساس يتم تسجيل جميع الإيرادات التى تكتسب أو تحدث خلال الفترة المحاسبية بصرف النظر عن كون هذه الإيرادات حصلت فى صورة نقدية أم لا كما يتم تسجيل جميع المصروفات التى تم تحملها فى سبيل الحصول على هذه الإيرادات بصرف النظر عن كونها دفعت فى شكل نقدى أم لا .</a:t>
            </a:r>
            <a:endParaRPr lang="en-US" sz="2300" b="1" dirty="0"/>
          </a:p>
          <a:p>
            <a:pPr algn="justLow" rtl="1"/>
            <a:endParaRPr lang="en-US" sz="2300" dirty="0"/>
          </a:p>
          <a:p>
            <a:pPr algn="justLow"/>
            <a:endParaRPr lang="en-US" sz="2300" dirty="0"/>
          </a:p>
          <a:p>
            <a:pPr algn="justLow"/>
            <a:endParaRPr lang="en-US" sz="2300" b="1" dirty="0"/>
          </a:p>
          <a:p>
            <a:endParaRPr lang="ar-IQ" sz="2300" b="1" dirty="0"/>
          </a:p>
        </p:txBody>
      </p:sp>
    </p:spTree>
    <p:extLst>
      <p:ext uri="{BB962C8B-B14F-4D97-AF65-F5344CB8AC3E}">
        <p14:creationId xmlns:p14="http://schemas.microsoft.com/office/powerpoint/2010/main" val="1881472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9"/>
            <a:ext cx="8229600" cy="5145436"/>
          </a:xfrm>
        </p:spPr>
        <p:txBody>
          <a:bodyPr/>
          <a:lstStyle/>
          <a:p>
            <a:pPr algn="justLow" rtl="1"/>
            <a:r>
              <a:rPr lang="ar-SA" sz="2400" b="1" dirty="0"/>
              <a:t>2/ الأساس النقدى :</a:t>
            </a:r>
            <a:endParaRPr lang="en-US" sz="2400" b="1" dirty="0"/>
          </a:p>
          <a:p>
            <a:pPr algn="justLow" rtl="1"/>
            <a:r>
              <a:rPr lang="ar-SA" sz="2400" b="1" dirty="0"/>
              <a:t>	يعنى هذا الأساس أن إيرادات الفترة المحاسبية هى الإيرادات التى يتم تحصيلها خلال هذ الفترة، وأن مصروفات الفترة المحاسبية هى المصروفات التى يتم سدادها خلال هذه الفترة وذلك فى صورة نقدية، وبالتالى فإنه لايتم تسجيل الإيرادات والمصروفات خلال الفترة المحاسبية إلا عندما يتم تحصيلها أو سدادها بالفعل نقداً .</a:t>
            </a:r>
            <a:endParaRPr lang="en-US" sz="2400" b="1" dirty="0"/>
          </a:p>
          <a:p>
            <a:pPr algn="justLow" rtl="1"/>
            <a:r>
              <a:rPr lang="ar-SA" sz="2400" b="1" dirty="0"/>
              <a:t> </a:t>
            </a:r>
            <a:r>
              <a:rPr lang="en-US" sz="2400" b="1" dirty="0"/>
              <a:t> </a:t>
            </a:r>
            <a:r>
              <a:rPr lang="ar-SA" sz="2400" b="1" dirty="0"/>
              <a:t> رابعاً : المفاهيم والمصطلحات الأساسية فى المحاسبة :</a:t>
            </a:r>
            <a:endParaRPr lang="en-US" sz="2400" b="1" dirty="0"/>
          </a:p>
          <a:p>
            <a:pPr algn="justLow" rtl="1"/>
            <a:r>
              <a:rPr lang="ar-SA" sz="2400" b="1" dirty="0"/>
              <a:t>1/ العملية المالية : </a:t>
            </a:r>
            <a:r>
              <a:rPr lang="en-US" sz="2400" b="1" dirty="0"/>
              <a:t>Transaction</a:t>
            </a:r>
            <a:r>
              <a:rPr lang="ar-SA" sz="2400" b="1" dirty="0"/>
              <a:t> :</a:t>
            </a:r>
            <a:endParaRPr lang="en-US" sz="2400" b="1" dirty="0"/>
          </a:p>
          <a:p>
            <a:pPr algn="justLow" rtl="1"/>
            <a:r>
              <a:rPr lang="ar-SA" sz="2400" b="1" dirty="0"/>
              <a:t>	هى عملية تبادل السلع والخدمات ذات المنفعة بين طرفين هما المنشأة والغير، أو قد تتم العملية المالية داخل المنشأة نفسها، وغالباً ماتكون وسيلة التبادل هذه هى النقود. والتى بواسطتها يتم تسجيل قيمة العملية فى الدفاتر المحاسبية .</a:t>
            </a:r>
            <a:endParaRPr lang="en-US" sz="2400" b="1" dirty="0"/>
          </a:p>
          <a:p>
            <a:pPr algn="justLow"/>
            <a:endParaRPr lang="en-US" sz="2400" b="1" dirty="0"/>
          </a:p>
          <a:p>
            <a:pPr algn="justLow" rtl="1"/>
            <a:endParaRPr lang="en-US" sz="2400" b="1" dirty="0"/>
          </a:p>
          <a:p>
            <a:endParaRPr lang="ar-IQ" sz="2400" b="1" dirty="0"/>
          </a:p>
        </p:txBody>
      </p:sp>
    </p:spTree>
    <p:extLst>
      <p:ext uri="{BB962C8B-B14F-4D97-AF65-F5344CB8AC3E}">
        <p14:creationId xmlns:p14="http://schemas.microsoft.com/office/powerpoint/2010/main" val="2136901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lvl="0" indent="0" algn="justLow" rtl="1" eaLnBrk="1" fontAlgn="auto" hangingPunct="1">
              <a:spcBef>
                <a:spcPts val="0"/>
              </a:spcBef>
              <a:spcAft>
                <a:spcPts val="0"/>
              </a:spcAft>
            </a:pPr>
            <a:r>
              <a:rPr lang="ar-SA" sz="2400" b="1" dirty="0">
                <a:cs typeface="+mn-cs"/>
              </a:rPr>
              <a:t>2/ الحساب : </a:t>
            </a:r>
            <a:r>
              <a:rPr lang="en-US" sz="2400" b="1" dirty="0">
                <a:cs typeface="+mn-cs"/>
              </a:rPr>
              <a:t>Account</a:t>
            </a:r>
            <a:r>
              <a:rPr lang="ar-SA" sz="2400" b="1" dirty="0">
                <a:cs typeface="+mn-cs"/>
              </a:rPr>
              <a:t> :</a:t>
            </a:r>
            <a:endParaRPr lang="en-US" sz="2400" b="1" dirty="0">
              <a:cs typeface="+mn-cs"/>
            </a:endParaRPr>
          </a:p>
          <a:p>
            <a:pPr marL="0" lvl="0" indent="0" algn="justLow" rtl="1" eaLnBrk="1" fontAlgn="auto" hangingPunct="1">
              <a:spcBef>
                <a:spcPts val="0"/>
              </a:spcBef>
              <a:spcAft>
                <a:spcPts val="0"/>
              </a:spcAft>
            </a:pPr>
            <a:r>
              <a:rPr lang="ar-SA" sz="2400" b="1" dirty="0">
                <a:cs typeface="+mn-cs"/>
              </a:rPr>
              <a:t>	هو رمز أو شكل أو جدول، يتم من خلاله التعامل دفترياً مع العملية المالية ويأخذ الحساب شكل الحرف </a:t>
            </a:r>
            <a:r>
              <a:rPr lang="en-US" sz="2400" b="1" dirty="0">
                <a:cs typeface="+mn-cs"/>
              </a:rPr>
              <a:t>T</a:t>
            </a:r>
            <a:r>
              <a:rPr lang="ar-SA" sz="2400" b="1" dirty="0">
                <a:cs typeface="+mn-cs"/>
              </a:rPr>
              <a:t> حيث يكتب فوقه إسم الحساب والذى يختصر بـ ح/... كأن نقول مثلاً ح/ الخ</a:t>
            </a:r>
            <a:r>
              <a:rPr lang="ar-IQ" sz="2400" b="1" dirty="0">
                <a:cs typeface="+mn-cs"/>
              </a:rPr>
              <a:t>ز</a:t>
            </a:r>
            <a:r>
              <a:rPr lang="ar-SA" sz="2400" b="1" dirty="0">
                <a:cs typeface="+mn-cs"/>
              </a:rPr>
              <a:t>ينة أو ح/ البضاعة ... إلخ .</a:t>
            </a:r>
            <a:endParaRPr lang="en-US" sz="2400" b="1" dirty="0">
              <a:cs typeface="+mn-cs"/>
            </a:endParaRPr>
          </a:p>
          <a:p>
            <a:pPr marL="0" lvl="0" indent="0" algn="justLow" rtl="1" eaLnBrk="1" fontAlgn="auto" hangingPunct="1">
              <a:spcBef>
                <a:spcPts val="0"/>
              </a:spcBef>
              <a:spcAft>
                <a:spcPts val="0"/>
              </a:spcAft>
            </a:pPr>
            <a:r>
              <a:rPr lang="ar-SA" sz="2400" b="1" dirty="0">
                <a:cs typeface="+mn-cs"/>
              </a:rPr>
              <a:t>3/ القيد المحاسبى : </a:t>
            </a:r>
            <a:r>
              <a:rPr lang="en-US" sz="2400" b="1" dirty="0">
                <a:cs typeface="+mn-cs"/>
              </a:rPr>
              <a:t>Entry</a:t>
            </a:r>
            <a:r>
              <a:rPr lang="ar-SA" sz="2400" b="1" dirty="0">
                <a:cs typeface="+mn-cs"/>
              </a:rPr>
              <a:t> :</a:t>
            </a:r>
            <a:endParaRPr lang="en-US" sz="2400" b="1" dirty="0">
              <a:cs typeface="+mn-cs"/>
            </a:endParaRPr>
          </a:p>
          <a:p>
            <a:pPr marL="0" lvl="0" indent="0" algn="justLow" rtl="1" eaLnBrk="1" fontAlgn="auto" hangingPunct="1">
              <a:spcBef>
                <a:spcPts val="0"/>
              </a:spcBef>
              <a:spcAft>
                <a:spcPts val="0"/>
              </a:spcAft>
            </a:pPr>
            <a:r>
              <a:rPr lang="ar-SA" sz="2400" b="1" dirty="0">
                <a:cs typeface="+mn-cs"/>
              </a:rPr>
              <a:t>	هو تسجيل للمديونية والدائنية لطرفى العملية ويتكون القيد من طرفين هما :</a:t>
            </a:r>
            <a:endParaRPr lang="en-US" sz="2400" b="1" dirty="0">
              <a:cs typeface="+mn-cs"/>
            </a:endParaRPr>
          </a:p>
          <a:p>
            <a:pPr marL="0" lvl="0" indent="0" algn="justLow" rtl="1" eaLnBrk="1" fontAlgn="auto" hangingPunct="1">
              <a:spcBef>
                <a:spcPts val="0"/>
              </a:spcBef>
              <a:spcAft>
                <a:spcPts val="0"/>
              </a:spcAft>
            </a:pPr>
            <a:r>
              <a:rPr lang="ar-SA" sz="2400" b="1" dirty="0">
                <a:cs typeface="+mn-cs"/>
              </a:rPr>
              <a:t>طرف مدين ... وهو المستفيد من عملية التبادل .</a:t>
            </a:r>
            <a:endParaRPr lang="en-US" sz="2400" b="1" dirty="0">
              <a:cs typeface="+mn-cs"/>
            </a:endParaRPr>
          </a:p>
          <a:p>
            <a:pPr marL="0" lvl="0" indent="0" algn="justLow" rtl="1" eaLnBrk="1" fontAlgn="auto" hangingPunct="1">
              <a:spcBef>
                <a:spcPts val="0"/>
              </a:spcBef>
              <a:spcAft>
                <a:spcPts val="0"/>
              </a:spcAft>
            </a:pPr>
            <a:r>
              <a:rPr lang="ar-SA" sz="2400" b="1" dirty="0">
                <a:cs typeface="+mn-cs"/>
              </a:rPr>
              <a:t>طرف دائن ... وهو المتنازل عن السلعة أو الخدمة فى عملية التبادل .</a:t>
            </a:r>
            <a:endParaRPr lang="en-US" sz="2400" b="1" dirty="0">
              <a:cs typeface="+mn-cs"/>
            </a:endParaRPr>
          </a:p>
          <a:p>
            <a:pPr marL="0" lvl="0" indent="0" algn="justLow" eaLnBrk="1" fontAlgn="auto" hangingPunct="1">
              <a:spcBef>
                <a:spcPts val="0"/>
              </a:spcBef>
              <a:spcAft>
                <a:spcPts val="0"/>
              </a:spcAft>
            </a:pPr>
            <a:endParaRPr lang="en-US" sz="2400" b="1" dirty="0">
              <a:cs typeface="+mn-cs"/>
            </a:endParaRPr>
          </a:p>
          <a:p>
            <a:endParaRPr lang="ar-IQ" sz="2400" b="1" dirty="0">
              <a:cs typeface="+mn-cs"/>
            </a:endParaRPr>
          </a:p>
        </p:txBody>
      </p:sp>
    </p:spTree>
    <p:extLst>
      <p:ext uri="{BB962C8B-B14F-4D97-AF65-F5344CB8AC3E}">
        <p14:creationId xmlns:p14="http://schemas.microsoft.com/office/powerpoint/2010/main" val="1888814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3"/>
            <a:ext cx="8229600" cy="5649492"/>
          </a:xfrm>
        </p:spPr>
        <p:txBody>
          <a:bodyPr/>
          <a:lstStyle/>
          <a:p>
            <a:pPr marL="0" lvl="0" indent="0" algn="justLow" rtl="1" eaLnBrk="1" fontAlgn="auto" hangingPunct="1">
              <a:spcBef>
                <a:spcPts val="0"/>
              </a:spcBef>
              <a:spcAft>
                <a:spcPts val="0"/>
              </a:spcAft>
            </a:pPr>
            <a:r>
              <a:rPr lang="ar-SA" sz="2000" b="1" dirty="0">
                <a:cs typeface="+mn-cs"/>
              </a:rPr>
              <a:t>4/ الأُصول : </a:t>
            </a:r>
            <a:r>
              <a:rPr lang="en-US" sz="2000" b="1" dirty="0">
                <a:cs typeface="+mn-cs"/>
              </a:rPr>
              <a:t>Assets</a:t>
            </a:r>
            <a:r>
              <a:rPr lang="ar-SA" sz="2000" b="1" dirty="0">
                <a:cs typeface="+mn-cs"/>
              </a:rPr>
              <a:t> :</a:t>
            </a:r>
            <a:endParaRPr lang="en-US" sz="2000" b="1" dirty="0">
              <a:cs typeface="+mn-cs"/>
            </a:endParaRPr>
          </a:p>
          <a:p>
            <a:pPr marL="0" lvl="0" indent="0" algn="justLow" rtl="1" eaLnBrk="1" fontAlgn="auto" hangingPunct="1">
              <a:spcBef>
                <a:spcPts val="0"/>
              </a:spcBef>
              <a:spcAft>
                <a:spcPts val="0"/>
              </a:spcAft>
            </a:pPr>
            <a:r>
              <a:rPr lang="ar-SA" sz="2000" b="1" dirty="0">
                <a:cs typeface="+mn-cs"/>
              </a:rPr>
              <a:t>	هى كل ماتملكه المنشأة من حقوق وموارد وله قيمة نقدية، سواء كانت هذه الحقوق والموارد ضمن حوزتها وتداولها أو كانت فى ذمة الغير، حيث تعبر الأُصول عن أوجه الإستثمارات فى أموال المنشأة سواء كانت داخلها أو خارجها . وتنقسم الأصول إلى قسمين : - أُصول ثابتة (طويلة الأجل) حيث تستغل داخل المنشأة لأكثر من فترة مالية واحدة كالآلات والعقارات والأثاث وغيرها.</a:t>
            </a:r>
            <a:endParaRPr lang="en-US" sz="2000" b="1" dirty="0">
              <a:cs typeface="+mn-cs"/>
            </a:endParaRPr>
          </a:p>
          <a:p>
            <a:pPr marL="0" lvl="0" indent="0" algn="justLow" rtl="1" eaLnBrk="1" fontAlgn="auto" hangingPunct="1">
              <a:spcBef>
                <a:spcPts val="0"/>
              </a:spcBef>
              <a:spcAft>
                <a:spcPts val="0"/>
              </a:spcAft>
            </a:pPr>
            <a:r>
              <a:rPr lang="ar-SA" sz="2000" b="1" dirty="0">
                <a:cs typeface="+mn-cs"/>
              </a:rPr>
              <a:t>- أُصول متداولة (قصيرة الأجل) وهى الأصول التى يتم الحصول عليها لغرض القيام بالعملية الإنتاجية أو لغرض المتاجرة خلال فترة مالية واحدة أو كالنقدية الموجودة فى الخزينة أو البنك وكذلك المدينون " عملاء المنشأة " والبضاعة الجاهذة لغرض البيع .</a:t>
            </a:r>
            <a:endParaRPr lang="en-US" sz="2000" b="1" dirty="0">
              <a:cs typeface="+mn-cs"/>
            </a:endParaRPr>
          </a:p>
          <a:p>
            <a:pPr algn="justLow" rtl="1"/>
            <a:r>
              <a:rPr lang="ar-SA" sz="2000" b="1" dirty="0">
                <a:cs typeface="+mn-cs"/>
              </a:rPr>
              <a:t>5/ الخصوم : </a:t>
            </a:r>
            <a:r>
              <a:rPr lang="en-US" sz="2000" b="1" dirty="0">
                <a:cs typeface="+mn-cs"/>
              </a:rPr>
              <a:t>Liabilities</a:t>
            </a:r>
            <a:r>
              <a:rPr lang="ar-SA" sz="2000" b="1" dirty="0">
                <a:cs typeface="+mn-cs"/>
              </a:rPr>
              <a:t> :</a:t>
            </a:r>
            <a:endParaRPr lang="en-US" sz="2000" b="1" dirty="0">
              <a:cs typeface="+mn-cs"/>
            </a:endParaRPr>
          </a:p>
          <a:p>
            <a:pPr algn="justLow" rtl="1"/>
            <a:r>
              <a:rPr lang="ar-SA" sz="2000" b="1" dirty="0">
                <a:cs typeface="+mn-cs"/>
              </a:rPr>
              <a:t>	وهى التزامات المنشأة تجاه الغير أو بعبارة أُخرى حقوق الغير على المنشأة وتنقسم إلى قسمين :</a:t>
            </a:r>
            <a:endParaRPr lang="en-US" sz="2000" b="1" dirty="0">
              <a:cs typeface="+mn-cs"/>
            </a:endParaRPr>
          </a:p>
          <a:p>
            <a:pPr lvl="0" algn="justLow" rtl="1"/>
            <a:r>
              <a:rPr lang="ar-SA" sz="2000" b="1" dirty="0">
                <a:cs typeface="+mn-cs"/>
              </a:rPr>
              <a:t>خصوم متداولة : كالقروض قصيرة الأجل من الغير أو الأوراق التجارية " الكمبيالات " المسحوبة على المنشأة .</a:t>
            </a:r>
            <a:endParaRPr lang="en-US" sz="2000" b="1" dirty="0">
              <a:cs typeface="+mn-cs"/>
            </a:endParaRPr>
          </a:p>
          <a:p>
            <a:pPr lvl="0" algn="justLow" rtl="1"/>
            <a:r>
              <a:rPr lang="ar-SA" sz="2000" b="1" dirty="0">
                <a:cs typeface="+mn-cs"/>
              </a:rPr>
              <a:t>خصوم ثابتة : وهى التى تستحق السداد بعد فترة طويلة تمتد لأكثر من سنة مالية واحدة كالقروض طويلة الأجل من الغير .</a:t>
            </a:r>
            <a:endParaRPr lang="en-US" sz="2000" b="1" dirty="0">
              <a:cs typeface="+mn-cs"/>
            </a:endParaRPr>
          </a:p>
          <a:p>
            <a:pPr algn="justLow"/>
            <a:endParaRPr lang="en-US" sz="2000" b="1" dirty="0">
              <a:cs typeface="+mn-cs"/>
            </a:endParaRPr>
          </a:p>
          <a:p>
            <a:pPr marL="0" lvl="0" indent="0" algn="justLow" rtl="1" eaLnBrk="1" fontAlgn="auto" hangingPunct="1">
              <a:spcBef>
                <a:spcPts val="0"/>
              </a:spcBef>
              <a:spcAft>
                <a:spcPts val="0"/>
              </a:spcAft>
            </a:pPr>
            <a:endParaRPr lang="en-US" sz="2000" b="1" dirty="0">
              <a:cs typeface="+mn-cs"/>
            </a:endParaRPr>
          </a:p>
          <a:p>
            <a:endParaRPr lang="ar-IQ" sz="2000" b="1" dirty="0">
              <a:cs typeface="+mn-cs"/>
            </a:endParaRPr>
          </a:p>
        </p:txBody>
      </p:sp>
    </p:spTree>
    <p:extLst>
      <p:ext uri="{BB962C8B-B14F-4D97-AF65-F5344CB8AC3E}">
        <p14:creationId xmlns:p14="http://schemas.microsoft.com/office/powerpoint/2010/main" val="137342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5400600"/>
          </a:xfrm>
        </p:spPr>
        <p:txBody>
          <a:bodyPr/>
          <a:lstStyle/>
          <a:p>
            <a:pPr marL="0" lvl="0" indent="0" algn="justLow" rtl="1" eaLnBrk="1" fontAlgn="auto" hangingPunct="1">
              <a:spcBef>
                <a:spcPts val="0"/>
              </a:spcBef>
              <a:spcAft>
                <a:spcPts val="0"/>
              </a:spcAft>
            </a:pPr>
            <a:r>
              <a:rPr lang="ar-SA" sz="2000" b="1" dirty="0">
                <a:cs typeface="+mj-cs"/>
              </a:rPr>
              <a:t>6/ المصروفات : </a:t>
            </a:r>
            <a:r>
              <a:rPr lang="en-US" sz="2000" b="1" dirty="0">
                <a:cs typeface="+mj-cs"/>
              </a:rPr>
              <a:t>Expenses</a:t>
            </a:r>
            <a:r>
              <a:rPr lang="ar-SA" sz="2000" b="1" dirty="0">
                <a:cs typeface="+mj-cs"/>
              </a:rPr>
              <a:t> :</a:t>
            </a:r>
            <a:endParaRPr lang="en-US" sz="2000" b="1" dirty="0">
              <a:cs typeface="+mj-cs"/>
            </a:endParaRPr>
          </a:p>
          <a:p>
            <a:pPr marL="0" lvl="0" indent="0" algn="justLow" rtl="1" eaLnBrk="1" fontAlgn="auto" hangingPunct="1">
              <a:spcBef>
                <a:spcPts val="0"/>
              </a:spcBef>
              <a:spcAft>
                <a:spcPts val="0"/>
              </a:spcAft>
            </a:pPr>
            <a:r>
              <a:rPr lang="ar-SA" sz="2000" b="1" dirty="0">
                <a:cs typeface="+mj-cs"/>
              </a:rPr>
              <a:t>	هى التدفقات المالية الخارجة من الوحدة المحاسبية والتى تؤدى إلى نقص الأُصول أو زيادة أحد الأُصول أو كلاهما معاً أى هى مبالغ تدفعها المنشأة لغرض تسهيل أداء أنشطتها المختلفة .و تنقسم إلى قسمين :</a:t>
            </a:r>
            <a:endParaRPr lang="en-US" sz="2000" b="1" dirty="0">
              <a:cs typeface="+mj-cs"/>
            </a:endParaRPr>
          </a:p>
          <a:p>
            <a:pPr marL="0" lvl="0" indent="0" algn="justLow" rtl="1" eaLnBrk="1" fontAlgn="auto" hangingPunct="1">
              <a:spcBef>
                <a:spcPts val="0"/>
              </a:spcBef>
              <a:spcAft>
                <a:spcPts val="0"/>
              </a:spcAft>
            </a:pPr>
            <a:r>
              <a:rPr lang="ar-SA" sz="2000" b="1" dirty="0">
                <a:cs typeface="+mj-cs"/>
              </a:rPr>
              <a:t>مصروفات رأسمالية : هى مبالغ تدفعها المنشأة للحصول على سلع أو أصول أو منافع طويلة الأجل " مثل شراء الأراضى، المبانى، السيارات " .</a:t>
            </a:r>
            <a:endParaRPr lang="en-US" sz="2000" b="1" dirty="0">
              <a:cs typeface="+mj-cs"/>
            </a:endParaRPr>
          </a:p>
          <a:p>
            <a:pPr marL="0" lvl="0" indent="0" algn="justLow" rtl="1" eaLnBrk="1" fontAlgn="auto" hangingPunct="1">
              <a:spcBef>
                <a:spcPts val="0"/>
              </a:spcBef>
              <a:spcAft>
                <a:spcPts val="0"/>
              </a:spcAft>
            </a:pPr>
            <a:r>
              <a:rPr lang="ar-SA" sz="2000" b="1" dirty="0">
                <a:cs typeface="+mj-cs"/>
              </a:rPr>
              <a:t>مصروفات إيرادية : وهى مبالغ تنفقها المنشأة لغرض الحصول على السلع والخدمات ذات الإستخدامات قصيرة الأجل والتى لاتتعدى الفترة المالية الواحدة وذلك لغرض الحصول على الإيراد السنوى .</a:t>
            </a:r>
            <a:endParaRPr lang="en-US" sz="2000" b="1" dirty="0">
              <a:cs typeface="+mj-cs"/>
            </a:endParaRPr>
          </a:p>
          <a:p>
            <a:pPr algn="justLow" rtl="1"/>
            <a:r>
              <a:rPr lang="ar-SA" sz="2000" b="1" dirty="0">
                <a:cs typeface="+mj-cs"/>
              </a:rPr>
              <a:t>7/ الإيرادات : </a:t>
            </a:r>
            <a:r>
              <a:rPr lang="en-US" sz="2000" b="1" dirty="0">
                <a:cs typeface="+mj-cs"/>
              </a:rPr>
              <a:t>Revenues :</a:t>
            </a:r>
          </a:p>
          <a:p>
            <a:pPr algn="justLow" rtl="1"/>
            <a:r>
              <a:rPr lang="en-US" sz="2000" b="1" dirty="0">
                <a:cs typeface="+mj-cs"/>
              </a:rPr>
              <a:t>	</a:t>
            </a:r>
            <a:r>
              <a:rPr lang="ar-SA" sz="2000" b="1" dirty="0">
                <a:cs typeface="+mj-cs"/>
              </a:rPr>
              <a:t>وهى التدفقات المالية الداخلة إلى الوحدة المحاسبية والتى تؤدى لزيادة أحد الأُصول أو تخفيض أحد الخصوم أو كلاهما معاً . وأيضاً تنقسم الإيرادات إلى قسمين :</a:t>
            </a:r>
          </a:p>
          <a:p>
            <a:pPr algn="justLow" rtl="1"/>
            <a:r>
              <a:rPr lang="ar-SA" sz="2000" b="1" dirty="0">
                <a:cs typeface="+mj-cs"/>
              </a:rPr>
              <a:t>-	إيرادات رأسمالية : وهى الأرباح أو العوائد الناتجة عن بيع أحد الأُصول الثابتة للمنشأة بسعر يفوق القيمة الدفترية للأصل .</a:t>
            </a:r>
          </a:p>
          <a:p>
            <a:pPr algn="justLow" rtl="1"/>
            <a:r>
              <a:rPr lang="ar-SA" sz="2000" b="1" dirty="0">
                <a:cs typeface="+mj-cs"/>
              </a:rPr>
              <a:t>-	إيرادات إيرادية : وهى الإيرادات الناتجة عن عمليات المنشأة الاعتيادية كبيع السلع والخدمات خلال الفترة المحاسبية للوحدة .</a:t>
            </a:r>
          </a:p>
          <a:p>
            <a:pPr algn="justLow"/>
            <a:r>
              <a:rPr lang="ar-SA" sz="2000" dirty="0">
                <a:cs typeface="+mj-cs"/>
              </a:rPr>
              <a:t> </a:t>
            </a:r>
            <a:endParaRPr lang="en-US" sz="2000" dirty="0">
              <a:cs typeface="+mj-cs"/>
            </a:endParaRPr>
          </a:p>
          <a:p>
            <a:pPr algn="justLow"/>
            <a:endParaRPr lang="en-US" sz="2000" dirty="0">
              <a:cs typeface="+mj-cs"/>
            </a:endParaRPr>
          </a:p>
          <a:p>
            <a:pPr marL="0" lvl="0" indent="0" algn="justLow" rtl="1" eaLnBrk="1" fontAlgn="auto" hangingPunct="1">
              <a:spcBef>
                <a:spcPts val="0"/>
              </a:spcBef>
              <a:spcAft>
                <a:spcPts val="0"/>
              </a:spcAft>
            </a:pPr>
            <a:endParaRPr lang="en-US" sz="2000" dirty="0">
              <a:cs typeface="+mj-cs"/>
            </a:endParaRPr>
          </a:p>
        </p:txBody>
      </p:sp>
    </p:spTree>
    <p:extLst>
      <p:ext uri="{BB962C8B-B14F-4D97-AF65-F5344CB8AC3E}">
        <p14:creationId xmlns:p14="http://schemas.microsoft.com/office/powerpoint/2010/main" val="3798113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92896"/>
            <a:ext cx="8229600" cy="1143000"/>
          </a:xfrm>
        </p:spPr>
        <p:txBody>
          <a:bodyPr/>
          <a:lstStyle/>
          <a:p>
            <a:pPr rtl="1"/>
            <a:r>
              <a:rPr lang="ar-SA" sz="2400" b="1" dirty="0">
                <a:solidFill>
                  <a:schemeClr val="tx1"/>
                </a:solidFill>
              </a:rPr>
              <a:t>8/ الربح أو الخسارة : </a:t>
            </a:r>
            <a:r>
              <a:rPr lang="en-US" sz="2400" b="1" dirty="0">
                <a:solidFill>
                  <a:schemeClr val="tx1"/>
                </a:solidFill>
              </a:rPr>
              <a:t>Profit or Loss :</a:t>
            </a:r>
            <a:br>
              <a:rPr lang="en-US" sz="2400" b="1" dirty="0">
                <a:solidFill>
                  <a:schemeClr val="tx1"/>
                </a:solidFill>
              </a:rPr>
            </a:br>
            <a:r>
              <a:rPr lang="en-US" sz="2400" b="1" dirty="0">
                <a:solidFill>
                  <a:schemeClr val="tx1"/>
                </a:solidFill>
              </a:rPr>
              <a:t>	</a:t>
            </a:r>
            <a:r>
              <a:rPr lang="ar-SA" sz="2400" b="1" dirty="0">
                <a:solidFill>
                  <a:schemeClr val="tx1"/>
                </a:solidFill>
              </a:rPr>
              <a:t>الربح هو الفرق الموجب بين إيرادات المنشأة ومصروفاتها فى نهاية الفترة المالية، أما الخسارة فهى الفرق السالب بين الإيرادات والمصروفات أى زيادة مصروفات المنشأة على إيراداتها فى نهاية الفترة المالية .</a:t>
            </a:r>
            <a:br>
              <a:rPr lang="ar-SA" sz="2400" b="1" dirty="0">
                <a:solidFill>
                  <a:schemeClr val="tx1"/>
                </a:solidFill>
              </a:rPr>
            </a:br>
            <a:r>
              <a:rPr lang="ar-SA" sz="2400" b="1" dirty="0">
                <a:solidFill>
                  <a:schemeClr val="tx1"/>
                </a:solidFill>
              </a:rPr>
              <a:t>9/ رأس المال : </a:t>
            </a:r>
            <a:r>
              <a:rPr lang="en-US" sz="2400" b="1" dirty="0">
                <a:solidFill>
                  <a:schemeClr val="tx1"/>
                </a:solidFill>
              </a:rPr>
              <a:t>Capital :</a:t>
            </a:r>
            <a:br>
              <a:rPr lang="en-US" sz="2400" b="1" dirty="0">
                <a:solidFill>
                  <a:schemeClr val="tx1"/>
                </a:solidFill>
              </a:rPr>
            </a:br>
            <a:r>
              <a:rPr lang="en-US" sz="2400" b="1" dirty="0">
                <a:solidFill>
                  <a:schemeClr val="tx1"/>
                </a:solidFill>
              </a:rPr>
              <a:t>	</a:t>
            </a:r>
            <a:r>
              <a:rPr lang="ar-SA" sz="2400" b="1" dirty="0">
                <a:solidFill>
                  <a:schemeClr val="tx1"/>
                </a:solidFill>
              </a:rPr>
              <a:t>هو مايدفعه " أومايخصصه " أصحاب المنشأة من مبالغ نقدية أو عينية لغرض إنشاءها وقيامها بعملياتها التى وجدت من أجلها .</a:t>
            </a:r>
            <a:br>
              <a:rPr lang="ar-SA" sz="2400" b="1" dirty="0">
                <a:solidFill>
                  <a:schemeClr val="tx1"/>
                </a:solidFill>
              </a:rPr>
            </a:br>
            <a:r>
              <a:rPr lang="en-US" sz="2400" dirty="0">
                <a:solidFill>
                  <a:schemeClr val="tx1"/>
                </a:solidFill>
              </a:rPr>
              <a:t/>
            </a:r>
            <a:br>
              <a:rPr lang="en-US" sz="2400" dirty="0">
                <a:solidFill>
                  <a:schemeClr val="tx1"/>
                </a:solidFill>
              </a:rPr>
            </a:br>
            <a:endParaRPr lang="ar-IQ" sz="2400" dirty="0">
              <a:solidFill>
                <a:schemeClr val="tx1"/>
              </a:solidFill>
            </a:endParaRPr>
          </a:p>
        </p:txBody>
      </p:sp>
      <p:sp>
        <p:nvSpPr>
          <p:cNvPr id="3" name="Content Placeholder 2"/>
          <p:cNvSpPr>
            <a:spLocks noGrp="1"/>
          </p:cNvSpPr>
          <p:nvPr>
            <p:ph idx="1"/>
          </p:nvPr>
        </p:nvSpPr>
        <p:spPr>
          <a:xfrm>
            <a:off x="457200" y="4005064"/>
            <a:ext cx="8229600" cy="2121100"/>
          </a:xfrm>
        </p:spPr>
        <p:txBody>
          <a:bodyPr/>
          <a:lstStyle/>
          <a:p>
            <a:pPr algn="justLow" rtl="1"/>
            <a:r>
              <a:rPr lang="ar-SA" sz="2400" b="1" dirty="0"/>
              <a:t>10/ الميزانية (قائمة المركز المالى) : </a:t>
            </a:r>
            <a:r>
              <a:rPr lang="en-US" sz="2400" b="1" dirty="0"/>
              <a:t>Balance Sheet</a:t>
            </a:r>
            <a:r>
              <a:rPr lang="ar-SA" sz="2400" b="1" dirty="0"/>
              <a:t> :</a:t>
            </a:r>
            <a:endParaRPr lang="en-US" sz="2400" b="1" dirty="0"/>
          </a:p>
          <a:p>
            <a:pPr algn="justLow" rtl="1"/>
            <a:r>
              <a:rPr lang="ar-SA" sz="2400" b="1" dirty="0"/>
              <a:t>هى جدول أو قائمة تضم جميع الأرصدة النهائية لجميع ما للمنشأة من أُصول وحقوق على الغير وجميع ماعلى المنشأة من إلتزامات للغير .</a:t>
            </a:r>
            <a:endParaRPr lang="en-US" sz="2400" b="1" dirty="0"/>
          </a:p>
          <a:p>
            <a:pPr algn="justLow"/>
            <a:endParaRPr lang="en-US" sz="2400" dirty="0"/>
          </a:p>
          <a:p>
            <a:pPr algn="justLow"/>
            <a:endParaRPr lang="ar-IQ" sz="2400" dirty="0"/>
          </a:p>
        </p:txBody>
      </p:sp>
    </p:spTree>
    <p:extLst>
      <p:ext uri="{BB962C8B-B14F-4D97-AF65-F5344CB8AC3E}">
        <p14:creationId xmlns:p14="http://schemas.microsoft.com/office/powerpoint/2010/main" val="2644748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rtl="1"/>
            <a:r>
              <a:rPr lang="ar-SA" sz="2400" b="1" dirty="0"/>
              <a:t>11/ معادلة الميزانية : </a:t>
            </a:r>
            <a:r>
              <a:rPr lang="en-US" sz="2400" b="1" dirty="0"/>
              <a:t>Balance Sheet Equation :</a:t>
            </a:r>
          </a:p>
          <a:p>
            <a:pPr rtl="1"/>
            <a:r>
              <a:rPr lang="en-US" sz="2400" b="1" dirty="0"/>
              <a:t>	</a:t>
            </a:r>
            <a:r>
              <a:rPr lang="ar-SA" sz="2400" b="1" dirty="0"/>
              <a:t>وتعنى أن مجموع أرصدة جانب الأُصول من الميزانية يجب أن يعادل مجموع أرصدة جانب الخصوم وتظهر فى شكل صور حسابية كالآتى :</a:t>
            </a:r>
          </a:p>
          <a:p>
            <a:pPr rtl="1"/>
            <a:r>
              <a:rPr lang="ar-SA" sz="2400" b="1" dirty="0"/>
              <a:t>-	الأصول = الخصوم + رأس المال </a:t>
            </a:r>
          </a:p>
          <a:p>
            <a:pPr rtl="1"/>
            <a:r>
              <a:rPr lang="ar-SA" sz="2400" b="1" dirty="0"/>
              <a:t>-	الأصول – الخصوم = رأس المال </a:t>
            </a:r>
          </a:p>
          <a:p>
            <a:pPr rtl="1"/>
            <a:r>
              <a:rPr lang="ar-SA" sz="2400" b="1" dirty="0"/>
              <a:t>-	الأصول – الخصوم = صافى قيمة الأصول</a:t>
            </a:r>
          </a:p>
          <a:p>
            <a:pPr rtl="1"/>
            <a:r>
              <a:rPr lang="ar-SA" sz="2400" b="1" dirty="0"/>
              <a:t>-	 صافى قيمة الأصول = رأس المال</a:t>
            </a:r>
          </a:p>
          <a:p>
            <a:endParaRPr lang="en-US" sz="2400" dirty="0"/>
          </a:p>
          <a:p>
            <a:endParaRPr lang="ar-IQ" sz="2400" dirty="0"/>
          </a:p>
        </p:txBody>
      </p:sp>
    </p:spTree>
    <p:extLst>
      <p:ext uri="{BB962C8B-B14F-4D97-AF65-F5344CB8AC3E}">
        <p14:creationId xmlns:p14="http://schemas.microsoft.com/office/powerpoint/2010/main" val="3460984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ar-SA" sz="3200" b="1" dirty="0">
                <a:solidFill>
                  <a:schemeClr val="tx1"/>
                </a:solidFill>
                <a:cs typeface="Arial"/>
              </a:rPr>
              <a:t>الدورة المحاسبية</a:t>
            </a:r>
            <a:br>
              <a:rPr lang="ar-SA" sz="3200" b="1" dirty="0">
                <a:solidFill>
                  <a:schemeClr val="tx1"/>
                </a:solidFill>
                <a:cs typeface="Arial"/>
              </a:rPr>
            </a:br>
            <a:endParaRPr lang="ar-IQ" sz="3200" dirty="0">
              <a:solidFill>
                <a:schemeClr val="tx1"/>
              </a:solidFill>
            </a:endParaRPr>
          </a:p>
        </p:txBody>
      </p:sp>
      <p:sp>
        <p:nvSpPr>
          <p:cNvPr id="3" name="Content Placeholder 2"/>
          <p:cNvSpPr>
            <a:spLocks noGrp="1"/>
          </p:cNvSpPr>
          <p:nvPr>
            <p:ph idx="1"/>
          </p:nvPr>
        </p:nvSpPr>
        <p:spPr>
          <a:xfrm>
            <a:off x="457200" y="1268761"/>
            <a:ext cx="8229600" cy="4857404"/>
          </a:xfrm>
        </p:spPr>
        <p:txBody>
          <a:bodyPr/>
          <a:lstStyle/>
          <a:p>
            <a:pPr marL="0" lvl="0" indent="0" algn="justLow" rtl="1" eaLnBrk="1" fontAlgn="auto" hangingPunct="1">
              <a:spcBef>
                <a:spcPts val="0"/>
              </a:spcBef>
              <a:spcAft>
                <a:spcPts val="0"/>
              </a:spcAft>
            </a:pPr>
            <a:r>
              <a:rPr lang="ar-SA" sz="2400" b="1" dirty="0" smtClean="0">
                <a:cs typeface="Arial"/>
              </a:rPr>
              <a:t>مفهوم </a:t>
            </a:r>
            <a:r>
              <a:rPr lang="ar-SA" sz="2400" b="1" dirty="0">
                <a:cs typeface="Arial"/>
              </a:rPr>
              <a:t>الدورة المحاسبية :</a:t>
            </a:r>
          </a:p>
          <a:p>
            <a:pPr marL="0" lvl="0" indent="0" algn="justLow" rtl="1" eaLnBrk="1" fontAlgn="auto" hangingPunct="1">
              <a:spcBef>
                <a:spcPts val="0"/>
              </a:spcBef>
              <a:spcAft>
                <a:spcPts val="0"/>
              </a:spcAft>
            </a:pPr>
            <a:r>
              <a:rPr lang="ar-SA" sz="2400" b="1" dirty="0">
                <a:cs typeface="Arial"/>
              </a:rPr>
              <a:t>	هى مجموعة من الإجراءات أو الخطوات المتتابعة التى يقوم بها أو يتبعها المحاسب حتى يتمم أو يكمل عملية المحاسبة . والجدير بالذكر أن هذه الخطوات مترابطة بشكل متكامل بحيث تعتمد كل خطوة على الخطوة السابقة لها وفى نفس الوقت تكون بمثابة تمهيد للخطوة التالية.</a:t>
            </a:r>
          </a:p>
          <a:p>
            <a:pPr marL="0" lvl="0" indent="0" algn="justLow" eaLnBrk="1" fontAlgn="auto" hangingPunct="1">
              <a:spcBef>
                <a:spcPts val="0"/>
              </a:spcBef>
              <a:spcAft>
                <a:spcPts val="0"/>
              </a:spcAft>
            </a:pPr>
            <a:endParaRPr lang="en-US" sz="2400" dirty="0">
              <a:cs typeface="+mn-cs"/>
            </a:endParaRPr>
          </a:p>
          <a:p>
            <a:endParaRPr lang="ar-IQ" sz="2400" dirty="0"/>
          </a:p>
        </p:txBody>
      </p:sp>
    </p:spTree>
    <p:extLst>
      <p:ext uri="{BB962C8B-B14F-4D97-AF65-F5344CB8AC3E}">
        <p14:creationId xmlns:p14="http://schemas.microsoft.com/office/powerpoint/2010/main" val="3763271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solidFill>
            <a:schemeClr val="accent1"/>
          </a:solidFill>
        </p:spPr>
        <p:txBody>
          <a:bodyPr/>
          <a:lstStyle/>
          <a:p>
            <a:pPr algn="ctr"/>
            <a:r>
              <a:rPr lang="ar-SA" sz="3600" b="1" smtClean="0">
                <a:solidFill>
                  <a:srgbClr val="FF0000"/>
                </a:solidFill>
                <a:cs typeface="Arial" pitchFamily="34" charset="0"/>
              </a:rPr>
              <a:t>أولاً: المدخل لعلم المحاسبة</a:t>
            </a:r>
            <a:r>
              <a:rPr lang="ar-SA" sz="3600" smtClean="0">
                <a:solidFill>
                  <a:srgbClr val="FF0000"/>
                </a:solidFill>
                <a:cs typeface="Arial" pitchFamily="34" charset="0"/>
              </a:rPr>
              <a:t> </a:t>
            </a:r>
            <a:r>
              <a:rPr lang="ar-SA" smtClean="0">
                <a:solidFill>
                  <a:srgbClr val="FF0000"/>
                </a:solidFill>
                <a:cs typeface="Arial" pitchFamily="34" charset="0"/>
              </a:rPr>
              <a:t/>
            </a:r>
            <a:br>
              <a:rPr lang="ar-SA" smtClean="0">
                <a:solidFill>
                  <a:srgbClr val="FF0000"/>
                </a:solidFill>
                <a:cs typeface="Arial" pitchFamily="34" charset="0"/>
              </a:rPr>
            </a:br>
            <a:r>
              <a:rPr lang="ar-SA" sz="3200" smtClean="0">
                <a:solidFill>
                  <a:schemeClr val="tx1"/>
                </a:solidFill>
                <a:cs typeface="Arial" pitchFamily="34" charset="0"/>
              </a:rPr>
              <a:t>النقاط الرئيسية</a:t>
            </a:r>
            <a:endParaRPr lang="en-GB" sz="3200" smtClean="0">
              <a:solidFill>
                <a:schemeClr val="tx1"/>
              </a:solidFill>
              <a:cs typeface="Arial" pitchFamily="34" charset="0"/>
            </a:endParaRPr>
          </a:p>
        </p:txBody>
      </p:sp>
      <p:sp>
        <p:nvSpPr>
          <p:cNvPr id="8195" name="Content Placeholder 2"/>
          <p:cNvSpPr>
            <a:spLocks noGrp="1"/>
          </p:cNvSpPr>
          <p:nvPr>
            <p:ph idx="1"/>
          </p:nvPr>
        </p:nvSpPr>
        <p:spPr>
          <a:xfrm>
            <a:off x="179512" y="1447799"/>
            <a:ext cx="8496944" cy="5294316"/>
          </a:xfrm>
          <a:solidFill>
            <a:schemeClr val="tx2">
              <a:lumMod val="20000"/>
              <a:lumOff val="80000"/>
            </a:schemeClr>
          </a:solidFill>
        </p:spPr>
        <p:txBody>
          <a:bodyPr/>
          <a:lstStyle/>
          <a:p>
            <a:pPr rtl="1">
              <a:buFont typeface="Arial" pitchFamily="34" charset="0"/>
              <a:buChar char="•"/>
              <a:defRPr/>
            </a:pPr>
            <a:r>
              <a:rPr lang="ar-SA" sz="2200" b="1" dirty="0" smtClean="0"/>
              <a:t>مقدمة</a:t>
            </a:r>
          </a:p>
          <a:p>
            <a:pPr rtl="1">
              <a:buFont typeface="Arial" pitchFamily="34" charset="0"/>
              <a:buChar char="•"/>
              <a:defRPr/>
            </a:pPr>
            <a:r>
              <a:rPr lang="ar-SA" sz="2200" b="1" dirty="0" smtClean="0"/>
              <a:t>تعريف المحاسبة</a:t>
            </a:r>
          </a:p>
          <a:p>
            <a:pPr rtl="1">
              <a:buFont typeface="Arial" pitchFamily="34" charset="0"/>
              <a:buChar char="•"/>
              <a:defRPr/>
            </a:pPr>
            <a:r>
              <a:rPr lang="ar-SA" sz="2200" b="1" dirty="0" smtClean="0"/>
              <a:t>المحاسبة كنظام للمعلومات</a:t>
            </a:r>
          </a:p>
          <a:p>
            <a:pPr rtl="1">
              <a:buFont typeface="Arial" pitchFamily="34" charset="0"/>
              <a:buChar char="•"/>
              <a:defRPr/>
            </a:pPr>
            <a:r>
              <a:rPr lang="ar-SA" sz="2200" b="1" dirty="0" smtClean="0"/>
              <a:t>خصائص المعلومات المحاسبية</a:t>
            </a:r>
          </a:p>
          <a:p>
            <a:pPr rtl="1">
              <a:buFont typeface="Arial" pitchFamily="34" charset="0"/>
              <a:buChar char="•"/>
              <a:defRPr/>
            </a:pPr>
            <a:r>
              <a:rPr lang="ar-SA" sz="2200" b="1" dirty="0" smtClean="0"/>
              <a:t>فروع المحاسبة</a:t>
            </a:r>
          </a:p>
          <a:p>
            <a:pPr rtl="1">
              <a:buFont typeface="Arial" pitchFamily="34" charset="0"/>
              <a:buChar char="•"/>
              <a:defRPr/>
            </a:pPr>
            <a:r>
              <a:rPr lang="ar-SA" sz="2200" b="1" dirty="0" smtClean="0"/>
              <a:t>الفئات </a:t>
            </a:r>
            <a:r>
              <a:rPr lang="ar-SA" sz="2200" b="1" dirty="0" smtClean="0"/>
              <a:t>المستفيدة من المعلومات المحاسبية</a:t>
            </a:r>
          </a:p>
          <a:p>
            <a:pPr rtl="1">
              <a:buFont typeface="Arial" pitchFamily="34" charset="0"/>
              <a:buChar char="•"/>
              <a:defRPr/>
            </a:pPr>
            <a:r>
              <a:rPr lang="ar-SA" sz="2200" b="1" dirty="0" smtClean="0"/>
              <a:t>تعريف المحاسبة المالية </a:t>
            </a:r>
          </a:p>
          <a:p>
            <a:pPr rtl="1">
              <a:buFont typeface="Arial" pitchFamily="34" charset="0"/>
              <a:buChar char="•"/>
              <a:defRPr/>
            </a:pPr>
            <a:r>
              <a:rPr lang="ar-SA" sz="2200" b="1" dirty="0" smtClean="0"/>
              <a:t>أهداف المحاسبة المالية</a:t>
            </a:r>
          </a:p>
          <a:p>
            <a:pPr rtl="1">
              <a:buFont typeface="Arial" pitchFamily="34" charset="0"/>
              <a:buChar char="•"/>
              <a:defRPr/>
            </a:pPr>
            <a:r>
              <a:rPr lang="ar-SA" sz="2200" b="1" dirty="0" smtClean="0"/>
              <a:t>وظائف المحاسبة المالية</a:t>
            </a:r>
          </a:p>
          <a:p>
            <a:pPr rtl="1">
              <a:buFont typeface="Arial" pitchFamily="34" charset="0"/>
              <a:buChar char="•"/>
              <a:defRPr/>
            </a:pPr>
            <a:r>
              <a:rPr lang="ar-SA" sz="2200" b="1" dirty="0" smtClean="0"/>
              <a:t>المبادئ المحاسبية المتعارف عليها (</a:t>
            </a:r>
            <a:r>
              <a:rPr lang="en-GB" sz="2200" b="1" dirty="0" smtClean="0"/>
              <a:t>GAAP</a:t>
            </a:r>
            <a:r>
              <a:rPr lang="ar-SA" sz="2200" b="1" dirty="0" smtClean="0"/>
              <a:t>)</a:t>
            </a:r>
          </a:p>
          <a:p>
            <a:pPr rtl="1">
              <a:buFont typeface="Arial" pitchFamily="34" charset="0"/>
              <a:buChar char="•"/>
              <a:defRPr/>
            </a:pPr>
            <a:r>
              <a:rPr lang="ar-SA" sz="2200" b="1" dirty="0" smtClean="0"/>
              <a:t>أهم المصطلحات المحاسبية باللغة الإنجليزية</a:t>
            </a:r>
            <a:endParaRPr lang="en-GB" sz="2200" b="1" dirty="0" smtClean="0"/>
          </a:p>
        </p:txBody>
      </p:sp>
      <p:sp>
        <p:nvSpPr>
          <p:cNvPr id="30725" name="Slide Number Placeholder 3"/>
          <p:cNvSpPr txBox="1">
            <a:spLocks/>
          </p:cNvSpPr>
          <p:nvPr/>
        </p:nvSpPr>
        <p:spPr bwMode="auto">
          <a:xfrm>
            <a:off x="4551040" y="6376990"/>
            <a:ext cx="5275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fld id="{AA7C527F-31CD-4954-A06F-69B12382CA95}" type="slidenum">
              <a:rPr lang="ar-SA" sz="1200">
                <a:solidFill>
                  <a:prstClr val="white"/>
                </a:solidFill>
                <a:latin typeface="Calibri" pitchFamily="34" charset="0"/>
              </a:rPr>
              <a:pPr algn="ctr" eaLnBrk="1" fontAlgn="base" hangingPunct="1">
                <a:spcBef>
                  <a:spcPct val="0"/>
                </a:spcBef>
                <a:spcAft>
                  <a:spcPct val="0"/>
                </a:spcAft>
              </a:pPr>
              <a:t>3</a:t>
            </a:fld>
            <a:endParaRPr lang="en-US" sz="1200">
              <a:solidFill>
                <a:prstClr val="white"/>
              </a:solidFill>
              <a:latin typeface="Calibri" pitchFamily="34" charset="0"/>
            </a:endParaRPr>
          </a:p>
        </p:txBody>
      </p:sp>
    </p:spTree>
    <p:extLst>
      <p:ext uri="{BB962C8B-B14F-4D97-AF65-F5344CB8AC3E}">
        <p14:creationId xmlns:p14="http://schemas.microsoft.com/office/powerpoint/2010/main" val="37368880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5">
                                            <p:bg/>
                                          </p:spTgt>
                                        </p:tgtEl>
                                        <p:attrNameLst>
                                          <p:attrName>style.visibility</p:attrName>
                                        </p:attrNameLst>
                                      </p:cBhvr>
                                      <p:to>
                                        <p:strVal val="visible"/>
                                      </p:to>
                                    </p:set>
                                    <p:animEffect transition="in" filter="blinds(horizontal)">
                                      <p:cBhvr>
                                        <p:cTn id="7" dur="500"/>
                                        <p:tgtEl>
                                          <p:spTgt spid="8195">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blinds(horizontal)">
                                      <p:cBhvr>
                                        <p:cTn id="12" dur="500"/>
                                        <p:tgtEl>
                                          <p:spTgt spid="81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blinds(horizontal)">
                                      <p:cBhvr>
                                        <p:cTn id="17" dur="500"/>
                                        <p:tgtEl>
                                          <p:spTgt spid="81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blinds(horizontal)">
                                      <p:cBhvr>
                                        <p:cTn id="22" dur="500"/>
                                        <p:tgtEl>
                                          <p:spTgt spid="81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blinds(horizontal)">
                                      <p:cBhvr>
                                        <p:cTn id="27" dur="500"/>
                                        <p:tgtEl>
                                          <p:spTgt spid="819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195">
                                            <p:txEl>
                                              <p:pRg st="4" end="4"/>
                                            </p:txEl>
                                          </p:spTgt>
                                        </p:tgtEl>
                                        <p:attrNameLst>
                                          <p:attrName>style.visibility</p:attrName>
                                        </p:attrNameLst>
                                      </p:cBhvr>
                                      <p:to>
                                        <p:strVal val="visible"/>
                                      </p:to>
                                    </p:set>
                                    <p:animEffect transition="in" filter="blinds(horizontal)">
                                      <p:cBhvr>
                                        <p:cTn id="32" dur="500"/>
                                        <p:tgtEl>
                                          <p:spTgt spid="819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Effect transition="in" filter="blinds(horizontal)">
                                      <p:cBhvr>
                                        <p:cTn id="37" dur="500"/>
                                        <p:tgtEl>
                                          <p:spTgt spid="8195">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195">
                                            <p:txEl>
                                              <p:pRg st="6" end="6"/>
                                            </p:txEl>
                                          </p:spTgt>
                                        </p:tgtEl>
                                        <p:attrNameLst>
                                          <p:attrName>style.visibility</p:attrName>
                                        </p:attrNameLst>
                                      </p:cBhvr>
                                      <p:to>
                                        <p:strVal val="visible"/>
                                      </p:to>
                                    </p:set>
                                    <p:animEffect transition="in" filter="blinds(horizontal)">
                                      <p:cBhvr>
                                        <p:cTn id="42" dur="500"/>
                                        <p:tgtEl>
                                          <p:spTgt spid="8195">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195">
                                            <p:txEl>
                                              <p:pRg st="7" end="7"/>
                                            </p:txEl>
                                          </p:spTgt>
                                        </p:tgtEl>
                                        <p:attrNameLst>
                                          <p:attrName>style.visibility</p:attrName>
                                        </p:attrNameLst>
                                      </p:cBhvr>
                                      <p:to>
                                        <p:strVal val="visible"/>
                                      </p:to>
                                    </p:set>
                                    <p:animEffect transition="in" filter="blinds(horizontal)">
                                      <p:cBhvr>
                                        <p:cTn id="47" dur="500"/>
                                        <p:tgtEl>
                                          <p:spTgt spid="8195">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195">
                                            <p:txEl>
                                              <p:pRg st="8" end="8"/>
                                            </p:txEl>
                                          </p:spTgt>
                                        </p:tgtEl>
                                        <p:attrNameLst>
                                          <p:attrName>style.visibility</p:attrName>
                                        </p:attrNameLst>
                                      </p:cBhvr>
                                      <p:to>
                                        <p:strVal val="visible"/>
                                      </p:to>
                                    </p:set>
                                    <p:animEffect transition="in" filter="blinds(horizontal)">
                                      <p:cBhvr>
                                        <p:cTn id="52" dur="500"/>
                                        <p:tgtEl>
                                          <p:spTgt spid="8195">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8195">
                                            <p:txEl>
                                              <p:pRg st="9" end="9"/>
                                            </p:txEl>
                                          </p:spTgt>
                                        </p:tgtEl>
                                        <p:attrNameLst>
                                          <p:attrName>style.visibility</p:attrName>
                                        </p:attrNameLst>
                                      </p:cBhvr>
                                      <p:to>
                                        <p:strVal val="visible"/>
                                      </p:to>
                                    </p:set>
                                    <p:animEffect transition="in" filter="blinds(horizontal)">
                                      <p:cBhvr>
                                        <p:cTn id="57" dur="500"/>
                                        <p:tgtEl>
                                          <p:spTgt spid="8195">
                                            <p:txEl>
                                              <p:pRg st="9" end="9"/>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195">
                                            <p:txEl>
                                              <p:pRg st="10" end="10"/>
                                            </p:txEl>
                                          </p:spTgt>
                                        </p:tgtEl>
                                        <p:attrNameLst>
                                          <p:attrName>style.visibility</p:attrName>
                                        </p:attrNameLst>
                                      </p:cBhvr>
                                      <p:to>
                                        <p:strVal val="visible"/>
                                      </p:to>
                                    </p:set>
                                    <p:animEffect transition="in" filter="blinds(horizontal)">
                                      <p:cBhvr>
                                        <p:cTn id="62" dur="500"/>
                                        <p:tgtEl>
                                          <p:spTgt spid="819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00800"/>
          </a:xfrm>
        </p:spPr>
        <p:txBody>
          <a:bodyPr/>
          <a:lstStyle/>
          <a:p>
            <a:endParaRPr lang="ar-IQ" dirty="0"/>
          </a:p>
        </p:txBody>
      </p:sp>
      <p:sp>
        <p:nvSpPr>
          <p:cNvPr id="4" name="Slide Number Placeholder 3"/>
          <p:cNvSpPr txBox="1">
            <a:spLocks/>
          </p:cNvSpPr>
          <p:nvPr/>
        </p:nvSpPr>
        <p:spPr>
          <a:xfrm>
            <a:off x="7924800" y="6416675"/>
            <a:ext cx="762000" cy="365125"/>
          </a:xfrm>
          <a:prstGeom prst="rect">
            <a:avLst/>
          </a:prstGeom>
        </p:spPr>
        <p:txBody>
          <a:bodyP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4DF1D5D0-B123-4A4D-91E1-9816C91E1113}" type="slidenum">
              <a:rPr lang="en-US" smtClean="0"/>
              <a:pPr/>
              <a:t>30</a:t>
            </a:fld>
            <a:endParaRPr lang="en-US"/>
          </a:p>
        </p:txBody>
      </p:sp>
      <p:sp>
        <p:nvSpPr>
          <p:cNvPr id="5" name="AutoShape 2"/>
          <p:cNvSpPr>
            <a:spLocks noChangeArrowheads="1"/>
          </p:cNvSpPr>
          <p:nvPr/>
        </p:nvSpPr>
        <p:spPr bwMode="auto">
          <a:xfrm>
            <a:off x="3505200" y="381000"/>
            <a:ext cx="2171700" cy="9144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تحديد العمليات المالية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AutoShape 3"/>
          <p:cNvSpPr>
            <a:spLocks noChangeArrowheads="1"/>
          </p:cNvSpPr>
          <p:nvPr/>
        </p:nvSpPr>
        <p:spPr bwMode="auto">
          <a:xfrm>
            <a:off x="6591300" y="1219200"/>
            <a:ext cx="2171700" cy="9144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تحديد العمليات المالية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AutoShape 4"/>
          <p:cNvSpPr>
            <a:spLocks noChangeArrowheads="1"/>
          </p:cNvSpPr>
          <p:nvPr/>
        </p:nvSpPr>
        <p:spPr bwMode="auto">
          <a:xfrm>
            <a:off x="6629400" y="3733800"/>
            <a:ext cx="2171700" cy="9144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إعداد ميزان المراجعة قبل التسويات</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AutoShape 5"/>
          <p:cNvSpPr>
            <a:spLocks noChangeArrowheads="1"/>
          </p:cNvSpPr>
          <p:nvPr/>
        </p:nvSpPr>
        <p:spPr bwMode="auto">
          <a:xfrm>
            <a:off x="6629400" y="2438400"/>
            <a:ext cx="2171700" cy="9906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Times New Roman" pitchFamily="18" charset="0"/>
                <a:cs typeface="Simplified Arabic" charset="-78"/>
              </a:rPr>
              <a:t>الترحيل إلى دفتر الأُستاذ</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AutoShape 6"/>
          <p:cNvSpPr>
            <a:spLocks noChangeArrowheads="1"/>
          </p:cNvSpPr>
          <p:nvPr/>
        </p:nvSpPr>
        <p:spPr bwMode="auto">
          <a:xfrm>
            <a:off x="6667500" y="4800600"/>
            <a:ext cx="2171700" cy="10668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إعداد القوائم المالية قبل التسويات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781550"/>
            <a:ext cx="2190750" cy="17716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pic>
        <p:nvPicPr>
          <p:cNvPr id="1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333750"/>
            <a:ext cx="2190750" cy="10858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pic>
        <p:nvPicPr>
          <p:cNvPr id="12"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286000"/>
            <a:ext cx="2190750" cy="8572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pic>
        <p:nvPicPr>
          <p:cNvPr id="13"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066800"/>
            <a:ext cx="2190750" cy="99060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cxnSp>
        <p:nvCxnSpPr>
          <p:cNvPr id="14" name="Straight Arrow Connector 13"/>
          <p:cNvCxnSpPr/>
          <p:nvPr/>
        </p:nvCxnSpPr>
        <p:spPr>
          <a:xfrm>
            <a:off x="5676900" y="1066800"/>
            <a:ext cx="800100" cy="228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p:nvPr/>
        </p:nvCxnSpPr>
        <p:spPr>
          <a:xfrm flipH="1">
            <a:off x="5791200" y="5334000"/>
            <a:ext cx="800100" cy="3429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a:xfrm flipH="1">
            <a:off x="2667001" y="5257800"/>
            <a:ext cx="809624" cy="24765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p:nvPr/>
        </p:nvCxnSpPr>
        <p:spPr>
          <a:xfrm flipV="1">
            <a:off x="2571750" y="1066800"/>
            <a:ext cx="904875" cy="228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8" name="TextBox 17"/>
          <p:cNvSpPr txBox="1"/>
          <p:nvPr/>
        </p:nvSpPr>
        <p:spPr>
          <a:xfrm>
            <a:off x="2895601" y="1905000"/>
            <a:ext cx="2895600" cy="1846659"/>
          </a:xfrm>
          <a:prstGeom prst="rect">
            <a:avLst/>
          </a:prstGeom>
          <a:noFill/>
        </p:spPr>
        <p:txBody>
          <a:bodyPr wrap="square" rtlCol="0">
            <a:spAutoFit/>
          </a:bodyPr>
          <a:lstStyle/>
          <a:p>
            <a:pPr rtl="1"/>
            <a:endParaRPr lang="en-US" sz="3200" b="1" dirty="0" smtClean="0">
              <a:solidFill>
                <a:schemeClr val="bg1"/>
              </a:solidFill>
            </a:endParaRPr>
          </a:p>
          <a:p>
            <a:pPr rtl="1"/>
            <a:r>
              <a:rPr lang="ar-SA" sz="3200" b="1" dirty="0" smtClean="0">
                <a:solidFill>
                  <a:schemeClr val="bg1"/>
                </a:solidFill>
              </a:rPr>
              <a:t>الدورة </a:t>
            </a:r>
            <a:r>
              <a:rPr lang="ar-SA" sz="3200" b="1" dirty="0">
                <a:solidFill>
                  <a:schemeClr val="bg1"/>
                </a:solidFill>
              </a:rPr>
              <a:t>المحاسبية</a:t>
            </a:r>
            <a:endParaRPr lang="en-US" sz="3200" b="1" dirty="0">
              <a:solidFill>
                <a:schemeClr val="bg1"/>
              </a:solidFill>
            </a:endParaRPr>
          </a:p>
          <a:p>
            <a:pPr rtl="1"/>
            <a:r>
              <a:rPr lang="en-US" sz="3200" b="1" dirty="0">
                <a:solidFill>
                  <a:schemeClr val="bg1"/>
                </a:solidFill>
              </a:rPr>
              <a:t>Account Cycle</a:t>
            </a:r>
          </a:p>
          <a:p>
            <a:endParaRPr lang="en-US" dirty="0"/>
          </a:p>
        </p:txBody>
      </p:sp>
      <p:sp>
        <p:nvSpPr>
          <p:cNvPr id="19" name="AutoShape 6"/>
          <p:cNvSpPr>
            <a:spLocks noChangeArrowheads="1"/>
          </p:cNvSpPr>
          <p:nvPr/>
        </p:nvSpPr>
        <p:spPr bwMode="auto">
          <a:xfrm>
            <a:off x="3581400" y="4953000"/>
            <a:ext cx="2171700" cy="1066800"/>
          </a:xfrm>
          <a:prstGeom prst="roundRect">
            <a:avLst>
              <a:gd name="adj" fmla="val 16667"/>
            </a:avLst>
          </a:prstGeom>
          <a:gradFill rotWithShape="1">
            <a:gsLst>
              <a:gs pos="0">
                <a:srgbClr val="FFF200"/>
              </a:gs>
              <a:gs pos="45000">
                <a:srgbClr val="FF7A00"/>
              </a:gs>
              <a:gs pos="70000">
                <a:srgbClr val="FF0300"/>
              </a:gs>
              <a:gs pos="100000">
                <a:srgbClr val="4D0808"/>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Simplified Arabic" charset="-78"/>
                <a:cs typeface="Simplified Arabic" charset="-78"/>
              </a:rPr>
              <a:t>قيود الإقفال</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22084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52736"/>
            <a:ext cx="8229600" cy="4824536"/>
          </a:xfrm>
        </p:spPr>
        <p:txBody>
          <a:bodyPr/>
          <a:lstStyle/>
          <a:p>
            <a:pPr rtl="1"/>
            <a:r>
              <a:rPr lang="ar-SA" sz="2000" b="1" dirty="0">
                <a:solidFill>
                  <a:schemeClr val="tx1"/>
                </a:solidFill>
                <a:cs typeface="+mn-cs"/>
              </a:rPr>
              <a:t> </a:t>
            </a:r>
            <a:r>
              <a:rPr lang="en-US" sz="2000" b="1" dirty="0">
                <a:solidFill>
                  <a:schemeClr val="tx1"/>
                </a:solidFill>
                <a:cs typeface="+mn-cs"/>
              </a:rPr>
              <a:t/>
            </a:r>
            <a:br>
              <a:rPr lang="en-US" sz="2000" b="1" dirty="0">
                <a:solidFill>
                  <a:schemeClr val="tx1"/>
                </a:solidFill>
                <a:cs typeface="+mn-cs"/>
              </a:rPr>
            </a:br>
            <a:r>
              <a:rPr lang="ar-SA" sz="2000" b="1" dirty="0">
                <a:solidFill>
                  <a:schemeClr val="tx1"/>
                </a:solidFill>
                <a:cs typeface="+mn-cs"/>
              </a:rPr>
              <a:t> </a:t>
            </a:r>
            <a:r>
              <a:rPr lang="en-US" sz="2000" b="1" dirty="0">
                <a:solidFill>
                  <a:schemeClr val="tx1"/>
                </a:solidFill>
                <a:cs typeface="+mn-cs"/>
              </a:rPr>
              <a:t/>
            </a:r>
            <a:br>
              <a:rPr lang="en-US" sz="2000" b="1" dirty="0">
                <a:solidFill>
                  <a:schemeClr val="tx1"/>
                </a:solidFill>
                <a:cs typeface="+mn-cs"/>
              </a:rPr>
            </a:br>
            <a:r>
              <a:rPr lang="ar-IQ" sz="2000" b="1" dirty="0" smtClean="0">
                <a:solidFill>
                  <a:schemeClr val="tx1"/>
                </a:solidFill>
                <a:cs typeface="+mn-cs"/>
              </a:rPr>
              <a:t/>
            </a:r>
            <a:br>
              <a:rPr lang="ar-IQ" sz="2000" b="1" dirty="0" smtClean="0">
                <a:solidFill>
                  <a:schemeClr val="tx1"/>
                </a:solidFill>
                <a:cs typeface="+mn-cs"/>
              </a:rPr>
            </a:br>
            <a:r>
              <a:rPr lang="ar-SA" sz="2000" b="1" dirty="0" smtClean="0">
                <a:solidFill>
                  <a:schemeClr val="tx1"/>
                </a:solidFill>
                <a:cs typeface="+mn-cs"/>
              </a:rPr>
              <a:t>فيما </a:t>
            </a:r>
            <a:r>
              <a:rPr lang="ar-SA" sz="2000" b="1" dirty="0">
                <a:solidFill>
                  <a:schemeClr val="tx1"/>
                </a:solidFill>
                <a:cs typeface="+mn-cs"/>
              </a:rPr>
              <a:t>يلى نفصل هذا الشكل ونتعرف على هذه الخطوات بشئ من التفصيل :</a:t>
            </a:r>
            <a:br>
              <a:rPr lang="ar-SA" sz="2000" b="1" dirty="0">
                <a:solidFill>
                  <a:schemeClr val="tx1"/>
                </a:solidFill>
                <a:cs typeface="+mn-cs"/>
              </a:rPr>
            </a:br>
            <a:r>
              <a:rPr lang="ar-SA" sz="2000" b="1" dirty="0">
                <a:solidFill>
                  <a:schemeClr val="tx1"/>
                </a:solidFill>
                <a:cs typeface="+mn-cs"/>
              </a:rPr>
              <a:t>أولاً : تحليل وتحديد العمليات المالية من واقع المستندات :</a:t>
            </a:r>
            <a:br>
              <a:rPr lang="ar-SA" sz="2000" b="1" dirty="0">
                <a:solidFill>
                  <a:schemeClr val="tx1"/>
                </a:solidFill>
                <a:cs typeface="+mn-cs"/>
              </a:rPr>
            </a:br>
            <a:r>
              <a:rPr lang="ar-SA" sz="2000" b="1" dirty="0">
                <a:solidFill>
                  <a:schemeClr val="tx1"/>
                </a:solidFill>
                <a:cs typeface="+mn-cs"/>
              </a:rPr>
              <a:t>	يقصد بالعمليات المالية أى الأحداث أو المعاملات التى تقوم بها المنشأة ويمكن التعبير عنها فى صورة مالية أو نقدية .</a:t>
            </a:r>
            <a:br>
              <a:rPr lang="ar-SA" sz="2000" b="1" dirty="0">
                <a:solidFill>
                  <a:schemeClr val="tx1"/>
                </a:solidFill>
                <a:cs typeface="+mn-cs"/>
              </a:rPr>
            </a:br>
            <a:r>
              <a:rPr lang="ar-SA" sz="2000" dirty="0">
                <a:solidFill>
                  <a:schemeClr val="tx1"/>
                </a:solidFill>
              </a:rPr>
              <a:t> </a:t>
            </a:r>
            <a:r>
              <a:rPr lang="en-US" sz="2000" dirty="0">
                <a:solidFill>
                  <a:schemeClr val="tx1"/>
                </a:solidFill>
              </a:rPr>
              <a:t/>
            </a:r>
            <a:br>
              <a:rPr lang="en-US" sz="2000" dirty="0">
                <a:solidFill>
                  <a:schemeClr val="tx1"/>
                </a:solidFill>
              </a:rPr>
            </a:br>
            <a:r>
              <a:rPr lang="ar-SA" sz="2000" b="1" dirty="0">
                <a:solidFill>
                  <a:schemeClr val="tx1"/>
                </a:solidFill>
              </a:rPr>
              <a:t>هنالك ثلاثة شروط يجب توافرها حتى نطلق على الحدث إصطلاح عملية مالية، وبالتالى يمكن تسجيله فى السجلات المحاسبية وهى :</a:t>
            </a:r>
            <a:br>
              <a:rPr lang="ar-SA" sz="2000" b="1" dirty="0">
                <a:solidFill>
                  <a:schemeClr val="tx1"/>
                </a:solidFill>
              </a:rPr>
            </a:br>
            <a:r>
              <a:rPr lang="ar-SA" sz="2000" b="1" dirty="0">
                <a:solidFill>
                  <a:schemeClr val="tx1"/>
                </a:solidFill>
              </a:rPr>
              <a:t>1-	يجب أن يكون للحدث قيمة مالية .</a:t>
            </a:r>
            <a:br>
              <a:rPr lang="ar-SA" sz="2000" b="1" dirty="0">
                <a:solidFill>
                  <a:schemeClr val="tx1"/>
                </a:solidFill>
              </a:rPr>
            </a:br>
            <a:r>
              <a:rPr lang="ar-SA" sz="2000" b="1" dirty="0">
                <a:solidFill>
                  <a:schemeClr val="tx1"/>
                </a:solidFill>
              </a:rPr>
              <a:t>2-	يجب أن يؤثر الحدث على القوائم المالية .</a:t>
            </a:r>
            <a:br>
              <a:rPr lang="ar-SA" sz="2000" b="1" dirty="0">
                <a:solidFill>
                  <a:schemeClr val="tx1"/>
                </a:solidFill>
              </a:rPr>
            </a:br>
            <a:r>
              <a:rPr lang="ar-SA" sz="2000" b="1" dirty="0">
                <a:solidFill>
                  <a:schemeClr val="tx1"/>
                </a:solidFill>
              </a:rPr>
              <a:t>3-	يجب أن يكون الحدث قد وقع فعلاً .</a:t>
            </a:r>
            <a:br>
              <a:rPr lang="ar-SA" sz="2000" b="1" dirty="0">
                <a:solidFill>
                  <a:schemeClr val="tx1"/>
                </a:solidFill>
              </a:rPr>
            </a:br>
            <a:r>
              <a:rPr lang="ar-SA" sz="2000" b="1" dirty="0">
                <a:solidFill>
                  <a:schemeClr val="tx1"/>
                </a:solidFill>
              </a:rPr>
              <a:t>وحتى يتم تسجيل تلك العمليات المالية بالدفاتر لابد من التعرف على بعض النظريات المحاسبية والتى على ضوءها يتم التسجيل المحاسبى : </a:t>
            </a:r>
            <a:br>
              <a:rPr lang="ar-SA" sz="2000" b="1" dirty="0">
                <a:solidFill>
                  <a:schemeClr val="tx1"/>
                </a:solidFill>
              </a:rPr>
            </a:br>
            <a:r>
              <a:rPr lang="en-US" sz="2000" dirty="0">
                <a:solidFill>
                  <a:schemeClr val="tx1"/>
                </a:solidFill>
              </a:rPr>
              <a:t/>
            </a:r>
            <a:br>
              <a:rPr lang="en-US" sz="2000" dirty="0">
                <a:solidFill>
                  <a:schemeClr val="tx1"/>
                </a:solidFill>
              </a:rPr>
            </a:br>
            <a:endParaRPr lang="ar-IQ" sz="2000" b="1" dirty="0">
              <a:solidFill>
                <a:schemeClr val="tx1"/>
              </a:solidFill>
              <a:cs typeface="+mn-cs"/>
            </a:endParaRPr>
          </a:p>
        </p:txBody>
      </p:sp>
    </p:spTree>
    <p:extLst>
      <p:ext uri="{BB962C8B-B14F-4D97-AF65-F5344CB8AC3E}">
        <p14:creationId xmlns:p14="http://schemas.microsoft.com/office/powerpoint/2010/main" val="110046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9"/>
            <a:ext cx="8229600" cy="5145436"/>
          </a:xfrm>
        </p:spPr>
        <p:txBody>
          <a:bodyPr/>
          <a:lstStyle/>
          <a:p>
            <a:pPr rtl="1"/>
            <a:r>
              <a:rPr lang="ar-SA" sz="2000" dirty="0"/>
              <a:t> </a:t>
            </a:r>
            <a:r>
              <a:rPr lang="ar-SA" sz="2000" b="1" dirty="0" smtClean="0"/>
              <a:t>1</a:t>
            </a:r>
            <a:r>
              <a:rPr lang="ar-SA" sz="2000" b="1" dirty="0"/>
              <a:t>/ نظرية القيد المفرد :</a:t>
            </a:r>
          </a:p>
          <a:p>
            <a:pPr algn="justLow" rtl="1"/>
            <a:r>
              <a:rPr lang="ar-SA" sz="2000" b="1" dirty="0"/>
              <a:t>	تقوم هذه النظرية على فرض عدم إنفصال الوحدة الإقتصادية عن ملاكها أى ليس لها ذمة مالية مستقلة . وعند التسجيل لا تنظر هذه النظرية إلى الوحدة الإقتصادية بإعتبارها طرف مستقل عن أطراف العملية، لذلك تثبت طرف واحد وهو الطرف الخارجى الذى تتعامل معه دون أن تنظر إلى الطرف الثانى وهو الوحدة الإقتصادية نفسها </a:t>
            </a:r>
            <a:r>
              <a:rPr lang="ar-SA" sz="2000" b="1" dirty="0" smtClean="0"/>
              <a:t>.</a:t>
            </a:r>
            <a:endParaRPr lang="en-US" sz="2000" dirty="0"/>
          </a:p>
          <a:p>
            <a:pPr rtl="1"/>
            <a:r>
              <a:rPr lang="ar-SA" sz="2000" b="1" dirty="0"/>
              <a:t>أهم السجلات المستخدمة فى هذه النظرية :</a:t>
            </a:r>
          </a:p>
          <a:p>
            <a:pPr rtl="1"/>
            <a:r>
              <a:rPr lang="ar-SA" sz="2000" b="1" dirty="0"/>
              <a:t>1-	سجل المقبوضات والمدفوعات .</a:t>
            </a:r>
          </a:p>
          <a:p>
            <a:pPr rtl="1"/>
            <a:r>
              <a:rPr lang="ar-SA" sz="2000" b="1" dirty="0"/>
              <a:t>2-	سجل المدينين .</a:t>
            </a:r>
          </a:p>
          <a:p>
            <a:pPr rtl="1"/>
            <a:r>
              <a:rPr lang="ar-SA" sz="2000" b="1" dirty="0"/>
              <a:t>3-	سجل الدائنين .</a:t>
            </a:r>
          </a:p>
          <a:p>
            <a:pPr rtl="1"/>
            <a:r>
              <a:rPr lang="ar-SA" sz="2000" b="1" dirty="0"/>
              <a:t>عيوب نظرية القيد المفرد:</a:t>
            </a:r>
          </a:p>
          <a:p>
            <a:pPr rtl="1"/>
            <a:r>
              <a:rPr lang="ar-SA" sz="2000" b="1" dirty="0"/>
              <a:t>1-	إثبات جانب واحد من العملية التجارية .</a:t>
            </a:r>
          </a:p>
          <a:p>
            <a:pPr rtl="1"/>
            <a:r>
              <a:rPr lang="ar-SA" sz="2000" b="1" dirty="0"/>
              <a:t>2-	إستخدام سجلات ناقصة .</a:t>
            </a:r>
          </a:p>
          <a:p>
            <a:pPr rtl="1"/>
            <a:r>
              <a:rPr lang="ar-SA" sz="2000" b="1" dirty="0"/>
              <a:t>3-	تعجز فى تحديد المركز المالى للوحدة الإقتصادية بدقة فى أى وقت .</a:t>
            </a:r>
          </a:p>
          <a:p>
            <a:endParaRPr lang="en-US" sz="2000" dirty="0"/>
          </a:p>
          <a:p>
            <a:endParaRPr lang="en-US" sz="2000" dirty="0"/>
          </a:p>
          <a:p>
            <a:endParaRPr lang="ar-IQ" sz="2000" dirty="0"/>
          </a:p>
        </p:txBody>
      </p:sp>
    </p:spTree>
    <p:extLst>
      <p:ext uri="{BB962C8B-B14F-4D97-AF65-F5344CB8AC3E}">
        <p14:creationId xmlns:p14="http://schemas.microsoft.com/office/powerpoint/2010/main" val="554889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9"/>
            <a:ext cx="8229600" cy="5505476"/>
          </a:xfrm>
        </p:spPr>
        <p:txBody>
          <a:bodyPr/>
          <a:lstStyle/>
          <a:p>
            <a:pPr algn="justLow" rtl="1"/>
            <a:r>
              <a:rPr lang="ar-SA" sz="2400" b="1" dirty="0" smtClean="0"/>
              <a:t>2 </a:t>
            </a:r>
            <a:r>
              <a:rPr lang="ar-SA" sz="2400" b="1" dirty="0"/>
              <a:t>/ نظرية القيد المزدوج :</a:t>
            </a:r>
          </a:p>
          <a:p>
            <a:pPr algn="justLow" rtl="1"/>
            <a:r>
              <a:rPr lang="ar-SA" sz="2400" b="1" dirty="0"/>
              <a:t>	وفق هذه النظرية تقوم المحاسبة على فكرة سهلة وبديهة وهى أن أى عملية مالية تتكون من طرفين، طرف يأخذ وطرف يعطى، فالطرف الذى يأخذ يعتبر مديناً والطرف الذى يعطى يسمى دائناً.</a:t>
            </a:r>
          </a:p>
          <a:p>
            <a:pPr algn="justLow" rtl="1"/>
            <a:r>
              <a:rPr lang="ar-SA" sz="2400" b="1" dirty="0"/>
              <a:t>	ويمكن تلخيص نظرية المدين والدائن بالنسبة لعناصر قائمة المركز المالى من أُصول وإلتزامات وحقوق ملكية، وكذلك عناصر قائمة الدخل من مصروفات وإيرادات من خلال الجدول التالى :</a:t>
            </a:r>
          </a:p>
          <a:p>
            <a:pPr algn="justLow" rtl="1"/>
            <a:endParaRPr lang="en-US" sz="2400" dirty="0"/>
          </a:p>
          <a:p>
            <a:endParaRPr lang="ar-IQ" sz="2400" dirty="0"/>
          </a:p>
        </p:txBody>
      </p:sp>
      <p:sp>
        <p:nvSpPr>
          <p:cNvPr id="4" name="Slide Number Placeholder 4"/>
          <p:cNvSpPr txBox="1">
            <a:spLocks/>
          </p:cNvSpPr>
          <p:nvPr/>
        </p:nvSpPr>
        <p:spPr>
          <a:xfrm>
            <a:off x="7924800" y="6615918"/>
            <a:ext cx="762000" cy="137070"/>
          </a:xfrm>
          <a:prstGeom prst="rect">
            <a:avLst/>
          </a:prstGeom>
        </p:spPr>
        <p:txBody>
          <a:bodyP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4DF1D5D0-B123-4A4D-91E1-9816C91E1113}" type="slidenum">
              <a:rPr lang="en-US" smtClean="0"/>
              <a:pPr/>
              <a:t>33</a:t>
            </a:fld>
            <a:endParaRPr lang="en-US"/>
          </a:p>
        </p:txBody>
      </p:sp>
      <p:pic>
        <p:nvPicPr>
          <p:cNvPr id="5" name="Picture 2"/>
          <p:cNvPicPr>
            <a:picLocks noChangeAspect="1" noChangeArrowheads="1"/>
          </p:cNvPicPr>
          <p:nvPr/>
        </p:nvPicPr>
        <p:blipFill>
          <a:blip r:embed="rId2" cstate="print">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228601" y="3645024"/>
            <a:ext cx="8534400"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48211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rtl="1"/>
            <a:r>
              <a:rPr lang="ar-SA" sz="2400" b="1" dirty="0" smtClean="0"/>
              <a:t>ولتوضيح </a:t>
            </a:r>
            <a:r>
              <a:rPr lang="ar-SA" sz="2400" b="1" dirty="0"/>
              <a:t>مفهوم هذه النظرية أكثر نأخذ هذا المثال :</a:t>
            </a:r>
          </a:p>
          <a:p>
            <a:pPr rtl="1"/>
            <a:r>
              <a:rPr lang="ar-SA" sz="2400" b="1" dirty="0"/>
              <a:t>لنفترض ان منشأة (أبوعلى) بدأت أعمالها فى 1/1/2002م وذلك برأسمال قدره 10000 </a:t>
            </a:r>
            <a:r>
              <a:rPr lang="ar-IQ" sz="2400" b="1" dirty="0"/>
              <a:t>دينار</a:t>
            </a:r>
            <a:r>
              <a:rPr lang="ar-SA" sz="2400" b="1" dirty="0"/>
              <a:t> تم إيداعه صندوق المنشأة </a:t>
            </a:r>
            <a:r>
              <a:rPr lang="ar-SA" sz="2400" b="1" dirty="0" smtClean="0"/>
              <a:t>.</a:t>
            </a:r>
            <a:endParaRPr lang="en-US" sz="2400" dirty="0"/>
          </a:p>
          <a:p>
            <a:pPr algn="justLow" rtl="1"/>
            <a:r>
              <a:rPr lang="ar-SA" sz="2400" b="1" dirty="0"/>
              <a:t>لحل هذا المثال :</a:t>
            </a:r>
            <a:endParaRPr lang="en-US" sz="2400" b="1" dirty="0"/>
          </a:p>
          <a:p>
            <a:pPr algn="justLow" rtl="1"/>
            <a:r>
              <a:rPr lang="ar-SA" sz="2400" b="1" dirty="0"/>
              <a:t>سيقوم أبو على بإيداع مبلغ 10000 </a:t>
            </a:r>
            <a:r>
              <a:rPr lang="ar-IQ" sz="2400" b="1" dirty="0"/>
              <a:t>دينار</a:t>
            </a:r>
            <a:r>
              <a:rPr lang="ar-SA" sz="2400" b="1" dirty="0"/>
              <a:t> فى صندوق المنشأة، والصندوق يعتبر أصل مدين والأصل كلما زاد يعتبر مديناً أما رأس المال طبيعته دائناً وأى زيادة فيه يصبح دائناً على ضوء ذلك سوف يكون قيد العملية المالية هذه على النحو التالى :</a:t>
            </a:r>
            <a:endParaRPr lang="en-US" sz="2400" b="1" dirty="0"/>
          </a:p>
          <a:p>
            <a:pPr rtl="1"/>
            <a:r>
              <a:rPr lang="ar-SA" sz="2400" b="1" dirty="0"/>
              <a:t>10000 من ح/ الصندوق </a:t>
            </a:r>
            <a:endParaRPr lang="en-US" sz="2400" b="1" dirty="0"/>
          </a:p>
          <a:p>
            <a:pPr rtl="1"/>
            <a:r>
              <a:rPr lang="ar-SA" sz="2400" b="1" dirty="0"/>
              <a:t>              10000 إلى ح/ رأس المال</a:t>
            </a:r>
            <a:endParaRPr lang="en-US" sz="2400" b="1" dirty="0"/>
          </a:p>
          <a:p>
            <a:pPr rtl="1"/>
            <a:endParaRPr lang="en-US" sz="2400" b="1" dirty="0"/>
          </a:p>
          <a:p>
            <a:pPr rtl="1"/>
            <a:endParaRPr lang="en-US" sz="2400" b="1" dirty="0"/>
          </a:p>
          <a:p>
            <a:pPr rtl="1"/>
            <a:r>
              <a:rPr lang="ar-SA" sz="2400" b="1" dirty="0"/>
              <a:t>وللتوضيح أكثر نأخذ هذا الشكل : </a:t>
            </a:r>
            <a:endParaRPr lang="en-US" sz="2400" b="1" dirty="0"/>
          </a:p>
          <a:p>
            <a:pPr rtl="1"/>
            <a:endParaRPr lang="en-US" sz="2400" b="1" dirty="0"/>
          </a:p>
          <a:p>
            <a:endParaRPr lang="en-US" sz="2400" dirty="0"/>
          </a:p>
          <a:p>
            <a:endParaRPr lang="ar-IQ" sz="2400" dirty="0"/>
          </a:p>
        </p:txBody>
      </p:sp>
    </p:spTree>
    <p:extLst>
      <p:ext uri="{BB962C8B-B14F-4D97-AF65-F5344CB8AC3E}">
        <p14:creationId xmlns:p14="http://schemas.microsoft.com/office/powerpoint/2010/main" val="1947070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txBox="1">
            <a:spLocks/>
          </p:cNvSpPr>
          <p:nvPr/>
        </p:nvSpPr>
        <p:spPr>
          <a:xfrm>
            <a:off x="7924800" y="6416675"/>
            <a:ext cx="762000" cy="365125"/>
          </a:xfrm>
          <a:prstGeom prst="rect">
            <a:avLst/>
          </a:prstGeom>
        </p:spPr>
        <p:txBody>
          <a:bodyP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4DF1D5D0-B123-4A4D-91E1-9816C91E1113}" type="slidenum">
              <a:rPr lang="en-US" smtClean="0"/>
              <a:pPr/>
              <a:t>35</a:t>
            </a:fld>
            <a:endParaRPr lang="en-US"/>
          </a:p>
        </p:txBody>
      </p:sp>
      <p:pic>
        <p:nvPicPr>
          <p:cNvPr id="7" name="Picture 2"/>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81001" y="304800"/>
            <a:ext cx="8382000" cy="571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08171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80728"/>
            <a:ext cx="8458200" cy="2308324"/>
          </a:xfrm>
          <a:prstGeom prst="rect">
            <a:avLst/>
          </a:prstGeom>
          <a:noFill/>
        </p:spPr>
        <p:txBody>
          <a:bodyPr wrap="square" rtlCol="0">
            <a:spAutoFit/>
          </a:bodyPr>
          <a:lstStyle/>
          <a:p>
            <a:pPr algn="r" rtl="1"/>
            <a:r>
              <a:rPr lang="ar-SA" sz="2400" b="1" dirty="0"/>
              <a:t>المستندات المستخدمة فى العمليات المالية :</a:t>
            </a:r>
          </a:p>
          <a:p>
            <a:pPr algn="r" rtl="1"/>
            <a:r>
              <a:rPr lang="ar-SA" sz="2400" b="1" dirty="0"/>
              <a:t>1/ التسجيل فى دفتر اليومية :</a:t>
            </a:r>
          </a:p>
          <a:p>
            <a:pPr algn="justLow" rtl="1"/>
            <a:r>
              <a:rPr lang="ar-SA" sz="2400" b="1" dirty="0"/>
              <a:t>	يسجل فى هذا الدفتر جميع العمليات المالية الخاصة بالمنشأة حسب تسلسلها التاريخى وطبقاً لنظرية القيد المزدوج والشكل رقم (3) يوضح دفتر اليومية :</a:t>
            </a:r>
          </a:p>
          <a:p>
            <a:pPr algn="r" rtl="1"/>
            <a:endParaRPr lang="en-US" sz="2400" b="1" dirty="0"/>
          </a:p>
          <a:p>
            <a:endParaRPr lang="en-US" sz="2400" dirty="0"/>
          </a:p>
        </p:txBody>
      </p:sp>
      <p:sp>
        <p:nvSpPr>
          <p:cNvPr id="5" name="Slide Number Placeholder 4"/>
          <p:cNvSpPr txBox="1">
            <a:spLocks/>
          </p:cNvSpPr>
          <p:nvPr/>
        </p:nvSpPr>
        <p:spPr>
          <a:xfrm>
            <a:off x="7924800" y="6416675"/>
            <a:ext cx="762000" cy="365125"/>
          </a:xfrm>
          <a:prstGeom prst="rect">
            <a:avLst/>
          </a:prstGeom>
        </p:spPr>
        <p:txBody>
          <a:bodyP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4DF1D5D0-B123-4A4D-91E1-9816C91E1113}" type="slidenum">
              <a:rPr lang="en-US" smtClean="0"/>
              <a:pPr/>
              <a:t>36</a:t>
            </a:fld>
            <a:endParaRPr lang="en-US"/>
          </a:p>
        </p:txBody>
      </p:sp>
      <p:pic>
        <p:nvPicPr>
          <p:cNvPr id="6" name="Picture 2"/>
          <p:cNvPicPr>
            <a:picLocks noChangeAspect="1" noChangeArrowheads="1"/>
          </p:cNvPicPr>
          <p:nvPr/>
        </p:nvPicPr>
        <p:blipFill>
          <a:blip r:embed="rId2" cstate="print">
            <a:lum contrast="-20000"/>
            <a:extLst>
              <a:ext uri="{28A0092B-C50C-407E-A947-70E740481C1C}">
                <a14:useLocalDpi xmlns:a14="http://schemas.microsoft.com/office/drawing/2010/main" val="0"/>
              </a:ext>
            </a:extLst>
          </a:blip>
          <a:srcRect/>
          <a:stretch>
            <a:fillRect/>
          </a:stretch>
        </p:blipFill>
        <p:spPr bwMode="auto">
          <a:xfrm>
            <a:off x="518492" y="3088903"/>
            <a:ext cx="8301980" cy="332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42796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908" y="620688"/>
            <a:ext cx="8352928" cy="3416320"/>
          </a:xfrm>
          <a:prstGeom prst="rect">
            <a:avLst/>
          </a:prstGeom>
        </p:spPr>
        <p:txBody>
          <a:bodyPr wrap="square">
            <a:spAutoFit/>
          </a:bodyPr>
          <a:lstStyle/>
          <a:p>
            <a:r>
              <a:rPr lang="ar-SA" sz="2400" dirty="0"/>
              <a:t>  </a:t>
            </a:r>
            <a:r>
              <a:rPr lang="ar-SA" sz="2400" b="1" dirty="0" smtClean="0"/>
              <a:t>2</a:t>
            </a:r>
            <a:r>
              <a:rPr lang="ar-SA" sz="2400" b="1" dirty="0"/>
              <a:t>/ الترحيل إلى دفتر الأستاذ :</a:t>
            </a:r>
          </a:p>
          <a:p>
            <a:pPr algn="justLow"/>
            <a:r>
              <a:rPr lang="ar-SA" sz="2400" b="1" dirty="0"/>
              <a:t>	تقوم فكرة دفتر الأُستاذ على تجميع كل العمليات الخاصة بحساب معين (الطرف المدين والدائن) فى صفحة واحدة أو أكثر . وتسمى طريقة نقل العمليات من دفتر اليومية إلى دفتر الأُستاذ بعملية الترحيل .</a:t>
            </a:r>
          </a:p>
          <a:p>
            <a:pPr algn="justLow"/>
            <a:r>
              <a:rPr lang="ar-SA" sz="2400" b="1" dirty="0"/>
              <a:t>	بعد الإنتهاء من عملية ترحيل جميع العمليات يتم مقارنة الجانب المدين مع الدائن لمعرفة وضع الحساب (أى رصيده)، وتسمى هذه الطريقة بعملية الترصيد . ويوضح الشكل بالرقم (4) نموزج لدفتر الأُستاذ .</a:t>
            </a:r>
          </a:p>
          <a:p>
            <a:endParaRPr lang="en-US" sz="2400" b="1" dirty="0"/>
          </a:p>
          <a:p>
            <a:endParaRPr lang="en-US" sz="2400" dirty="0"/>
          </a:p>
        </p:txBody>
      </p:sp>
      <p:sp>
        <p:nvSpPr>
          <p:cNvPr id="5" name="Slide Number Placeholder 2"/>
          <p:cNvSpPr txBox="1">
            <a:spLocks/>
          </p:cNvSpPr>
          <p:nvPr/>
        </p:nvSpPr>
        <p:spPr>
          <a:xfrm>
            <a:off x="7924800" y="6606198"/>
            <a:ext cx="762000" cy="175602"/>
          </a:xfrm>
          <a:prstGeom prst="rect">
            <a:avLst/>
          </a:prstGeom>
        </p:spPr>
        <p:txBody>
          <a:bodyP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4DF1D5D0-B123-4A4D-91E1-9816C91E1113}" type="slidenum">
              <a:rPr lang="en-US" smtClean="0"/>
              <a:pPr/>
              <a:t>37</a:t>
            </a:fld>
            <a:endParaRPr lang="en-US"/>
          </a:p>
        </p:txBody>
      </p:sp>
      <p:pic>
        <p:nvPicPr>
          <p:cNvPr id="6" name="Picture 2"/>
          <p:cNvPicPr>
            <a:picLocks noChangeAspect="1" noChangeArrowheads="1"/>
          </p:cNvPicPr>
          <p:nvPr/>
        </p:nvPicPr>
        <p:blipFill>
          <a:blip r:embed="rId2" cstate="print">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381001" y="3429000"/>
            <a:ext cx="8458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14900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914400" y="274638"/>
            <a:ext cx="7772400" cy="487362"/>
          </a:xfrm>
        </p:spPr>
        <p:txBody>
          <a:bodyPr/>
          <a:lstStyle/>
          <a:p>
            <a:pPr algn="ctr"/>
            <a:r>
              <a:rPr lang="ar-SA" sz="3200" smtClean="0">
                <a:solidFill>
                  <a:schemeClr val="tx1"/>
                </a:solidFill>
                <a:cs typeface="Arial" pitchFamily="34" charset="0"/>
              </a:rPr>
              <a:t>أهم المصطلحات المحاسبية باللغة الإنجليزية</a:t>
            </a:r>
            <a:endParaRPr lang="en-GB" sz="3200" smtClean="0">
              <a:solidFill>
                <a:schemeClr val="tx1"/>
              </a:solidFill>
              <a:cs typeface="Arial" pitchFamily="34" charset="0"/>
            </a:endParaRPr>
          </a:p>
        </p:txBody>
      </p:sp>
      <p:graphicFrame>
        <p:nvGraphicFramePr>
          <p:cNvPr id="7" name="Content Placeholder 6"/>
          <p:cNvGraphicFramePr>
            <a:graphicFrameLocks noGrp="1"/>
          </p:cNvGraphicFramePr>
          <p:nvPr>
            <p:ph idx="1"/>
          </p:nvPr>
        </p:nvGraphicFramePr>
        <p:xfrm>
          <a:off x="492369" y="990603"/>
          <a:ext cx="8194430" cy="4729163"/>
        </p:xfrm>
        <a:graphic>
          <a:graphicData uri="http://schemas.openxmlformats.org/drawingml/2006/table">
            <a:tbl>
              <a:tblPr/>
              <a:tblGrid>
                <a:gridCol w="4097215"/>
                <a:gridCol w="4097215"/>
              </a:tblGrid>
              <a:tr h="447675">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2400" b="1" i="0" u="none" strike="noStrike" cap="none" normalizeH="0" baseline="0" smtClean="0">
                          <a:ln>
                            <a:noFill/>
                          </a:ln>
                          <a:solidFill>
                            <a:schemeClr val="bg1"/>
                          </a:solidFill>
                          <a:effectLst/>
                          <a:latin typeface="Calibri" pitchFamily="34" charset="0"/>
                          <a:cs typeface="Arial" pitchFamily="34" charset="0"/>
                        </a:rPr>
                        <a:t>المصطلح المحاسبي باللغة الإنجليزية</a:t>
                      </a:r>
                      <a:endParaRPr kumimoji="0" lang="en-GB" sz="2400" b="1" i="0" u="none" strike="noStrike" cap="none" normalizeH="0" baseline="0" smtClean="0">
                        <a:ln>
                          <a:noFill/>
                        </a:ln>
                        <a:solidFill>
                          <a:schemeClr val="bg1"/>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ar-SA" sz="2400" b="1" i="0" u="none" strike="noStrike" cap="none" normalizeH="0" baseline="0" smtClean="0">
                          <a:ln>
                            <a:noFill/>
                          </a:ln>
                          <a:solidFill>
                            <a:srgbClr val="FFFFFF"/>
                          </a:solidFill>
                          <a:effectLst/>
                          <a:latin typeface="Calibri" pitchFamily="34" charset="0"/>
                          <a:cs typeface="Arial" pitchFamily="34" charset="0"/>
                        </a:rPr>
                        <a:t>المصطلح المحاسبي باللغة العربية</a:t>
                      </a:r>
                      <a:endParaRPr kumimoji="0" lang="en-GB" sz="2400" b="1" i="0" u="none" strike="noStrike" cap="none" normalizeH="0" baseline="0" smtClean="0">
                        <a:ln>
                          <a:noFill/>
                        </a:ln>
                        <a:solidFill>
                          <a:srgbClr val="FFFFFF"/>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47675">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pitchFamily="34" charset="0"/>
                        </a:rPr>
                        <a:t>Accounting</a:t>
                      </a:r>
                      <a:endParaRPr kumimoji="0" lang="en-GB" sz="2000" b="1" i="0" u="none" strike="noStrike" cap="none" normalizeH="0" baseline="0" smtClean="0">
                        <a:ln>
                          <a:noFill/>
                        </a:ln>
                        <a:solidFill>
                          <a:srgbClr val="FF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Calibri" pitchFamily="34" charset="0"/>
                          <a:cs typeface="Arial" pitchFamily="34" charset="0"/>
                        </a:rPr>
                        <a:t>المحاسبة</a:t>
                      </a:r>
                      <a:endParaRPr kumimoji="0" lang="en-GB" sz="2000" b="1" i="0" u="none" strike="noStrike" cap="none" normalizeH="0" baseline="0" smtClean="0">
                        <a:ln>
                          <a:noFill/>
                        </a:ln>
                        <a:solidFill>
                          <a:srgbClr val="00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7675">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pitchFamily="34" charset="0"/>
                        </a:rPr>
                        <a:t>Financial Accounting</a:t>
                      </a:r>
                      <a:endParaRPr kumimoji="0" lang="en-GB" sz="2000" b="1" i="0" u="none" strike="noStrike" cap="none" normalizeH="0" baseline="0" smtClean="0">
                        <a:ln>
                          <a:noFill/>
                        </a:ln>
                        <a:solidFill>
                          <a:srgbClr val="FF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Calibri" pitchFamily="34" charset="0"/>
                          <a:cs typeface="Arial" pitchFamily="34" charset="0"/>
                        </a:rPr>
                        <a:t>المحاسبة المالية</a:t>
                      </a:r>
                      <a:endParaRPr kumimoji="0" lang="en-GB" sz="2000" b="1" i="0" u="none" strike="noStrike" cap="none" normalizeH="0" baseline="0" smtClean="0">
                        <a:ln>
                          <a:noFill/>
                        </a:ln>
                        <a:solidFill>
                          <a:srgbClr val="00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47675">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pitchFamily="34" charset="0"/>
                        </a:rPr>
                        <a:t>Income Statement</a:t>
                      </a:r>
                      <a:endParaRPr kumimoji="0" lang="en-GB" sz="2000" b="1" i="0" u="none" strike="noStrike" cap="none" normalizeH="0" baseline="0" smtClean="0">
                        <a:ln>
                          <a:noFill/>
                        </a:ln>
                        <a:solidFill>
                          <a:srgbClr val="FF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Calibri" pitchFamily="34" charset="0"/>
                          <a:cs typeface="Arial" pitchFamily="34" charset="0"/>
                        </a:rPr>
                        <a:t>قائمة الدخل</a:t>
                      </a:r>
                      <a:endParaRPr kumimoji="0" lang="en-GB" sz="2000" b="1" i="0" u="none" strike="noStrike" cap="none" normalizeH="0" baseline="0" smtClean="0">
                        <a:ln>
                          <a:noFill/>
                        </a:ln>
                        <a:solidFill>
                          <a:srgbClr val="00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7675">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pitchFamily="34" charset="0"/>
                        </a:rPr>
                        <a:t>Financial Position Statement</a:t>
                      </a:r>
                      <a:endParaRPr kumimoji="0" lang="en-GB" sz="2000" b="1" i="0" u="none" strike="noStrike" cap="none" normalizeH="0" baseline="0" smtClean="0">
                        <a:ln>
                          <a:noFill/>
                        </a:ln>
                        <a:solidFill>
                          <a:srgbClr val="FF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Calibri" pitchFamily="34" charset="0"/>
                          <a:cs typeface="Arial" pitchFamily="34" charset="0"/>
                        </a:rPr>
                        <a:t>قائمة المركز المالي</a:t>
                      </a:r>
                      <a:endParaRPr kumimoji="0" lang="en-GB" sz="2000" b="1" i="0" u="none" strike="noStrike" cap="none" normalizeH="0" baseline="0" smtClean="0">
                        <a:ln>
                          <a:noFill/>
                        </a:ln>
                        <a:solidFill>
                          <a:srgbClr val="00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47675">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pitchFamily="34" charset="0"/>
                        </a:rPr>
                        <a:t>Balance Sheet</a:t>
                      </a:r>
                      <a:endParaRPr kumimoji="0" lang="en-GB" sz="2000" b="1" i="0" u="none" strike="noStrike" cap="none" normalizeH="0" baseline="0" smtClean="0">
                        <a:ln>
                          <a:noFill/>
                        </a:ln>
                        <a:solidFill>
                          <a:srgbClr val="FF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Calibri" pitchFamily="34" charset="0"/>
                          <a:cs typeface="Arial" pitchFamily="34" charset="0"/>
                        </a:rPr>
                        <a:t>الميزانية العمومية</a:t>
                      </a:r>
                      <a:endParaRPr kumimoji="0" lang="en-GB" sz="2000" b="1" i="0" u="none" strike="noStrike" cap="none" normalizeH="0" baseline="0" smtClean="0">
                        <a:ln>
                          <a:noFill/>
                        </a:ln>
                        <a:solidFill>
                          <a:srgbClr val="00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7675">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pitchFamily="34" charset="0"/>
                        </a:rPr>
                        <a:t>Assets</a:t>
                      </a:r>
                      <a:endParaRPr kumimoji="0" lang="en-GB" sz="2000" b="1" i="0" u="none" strike="noStrike" cap="none" normalizeH="0" baseline="0" smtClean="0">
                        <a:ln>
                          <a:noFill/>
                        </a:ln>
                        <a:solidFill>
                          <a:srgbClr val="FF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Calibri" pitchFamily="34" charset="0"/>
                          <a:cs typeface="Arial" pitchFamily="34" charset="0"/>
                        </a:rPr>
                        <a:t>الأصول</a:t>
                      </a:r>
                      <a:endParaRPr kumimoji="0" lang="en-GB" sz="2000" b="1" i="0" u="none" strike="noStrike" cap="none" normalizeH="0" baseline="0" smtClean="0">
                        <a:ln>
                          <a:noFill/>
                        </a:ln>
                        <a:solidFill>
                          <a:srgbClr val="00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47675">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pitchFamily="34" charset="0"/>
                        </a:rPr>
                        <a:t>Liabilities</a:t>
                      </a:r>
                      <a:endParaRPr kumimoji="0" lang="en-GB" sz="2000" b="1" i="0" u="none" strike="noStrike" cap="none" normalizeH="0" baseline="0" smtClean="0">
                        <a:ln>
                          <a:noFill/>
                        </a:ln>
                        <a:solidFill>
                          <a:srgbClr val="FF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Calibri" pitchFamily="34" charset="0"/>
                          <a:cs typeface="Arial" pitchFamily="34" charset="0"/>
                        </a:rPr>
                        <a:t>الخصوم</a:t>
                      </a:r>
                      <a:endParaRPr kumimoji="0" lang="en-GB" sz="2000" b="1" i="0" u="none" strike="noStrike" cap="none" normalizeH="0" baseline="0" smtClean="0">
                        <a:ln>
                          <a:noFill/>
                        </a:ln>
                        <a:solidFill>
                          <a:srgbClr val="00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7675">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Calibri" pitchFamily="34" charset="0"/>
                          <a:cs typeface="Arial" pitchFamily="34" charset="0"/>
                        </a:rPr>
                        <a:t>Owner’s Equity</a:t>
                      </a:r>
                      <a:endParaRPr kumimoji="0" lang="en-GB" sz="2000" b="1" i="0" u="none" strike="noStrike" cap="none" normalizeH="0" baseline="0" smtClean="0">
                        <a:ln>
                          <a:noFill/>
                        </a:ln>
                        <a:solidFill>
                          <a:srgbClr val="FF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Calibri" pitchFamily="34" charset="0"/>
                          <a:cs typeface="Arial" pitchFamily="34" charset="0"/>
                        </a:rPr>
                        <a:t>حقوق الملكية</a:t>
                      </a:r>
                      <a:endParaRPr kumimoji="0" lang="en-GB" sz="2000" b="1" i="0" u="none" strike="noStrike" cap="none" normalizeH="0" baseline="0" smtClean="0">
                        <a:ln>
                          <a:noFill/>
                        </a:ln>
                        <a:solidFill>
                          <a:srgbClr val="00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00088">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rgbClr val="FF0000"/>
                          </a:solidFill>
                          <a:effectLst/>
                          <a:latin typeface="Calibri" pitchFamily="34" charset="0"/>
                          <a:cs typeface="Arial" pitchFamily="34" charset="0"/>
                        </a:rPr>
                        <a:t>Generally Accepted Accounting Principles (GAAP)</a:t>
                      </a:r>
                      <a:endParaRPr kumimoji="0" lang="en-GB" sz="1600" b="1" i="0" u="none" strike="noStrike" cap="none" normalizeH="0" baseline="0" smtClean="0">
                        <a:ln>
                          <a:noFill/>
                        </a:ln>
                        <a:solidFill>
                          <a:srgbClr val="FF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Calibri" pitchFamily="34" charset="0"/>
                          <a:cs typeface="Arial" pitchFamily="34" charset="0"/>
                        </a:rPr>
                        <a:t>المبادئ المحاسبية المتعارف عليها</a:t>
                      </a:r>
                      <a:endParaRPr kumimoji="0" lang="en-GB" sz="2000" b="1" i="0" u="none" strike="noStrike" cap="none" normalizeH="0" baseline="0" smtClean="0">
                        <a:ln>
                          <a:noFill/>
                        </a:ln>
                        <a:solidFill>
                          <a:srgbClr val="000000"/>
                        </a:solidFill>
                        <a:effectLst/>
                        <a:latin typeface="Calibri" pitchFamily="34" charset="0"/>
                        <a:cs typeface="Arial"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47143" name="Slide Number Placeholder 5"/>
          <p:cNvSpPr>
            <a:spLocks noGrp="1"/>
          </p:cNvSpPr>
          <p:nvPr>
            <p:ph type="sldNum" sz="quarter" idx="4294967295"/>
          </p:nvPr>
        </p:nvSpPr>
        <p:spPr bwMode="auto">
          <a:xfrm>
            <a:off x="8424863" y="6308725"/>
            <a:ext cx="719137"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algn="ctr"/>
            <a:r>
              <a:rPr lang="ar-SA" dirty="0" smtClean="0">
                <a:solidFill>
                  <a:prstClr val="white"/>
                </a:solidFill>
                <a:cs typeface="Arial" pitchFamily="34" charset="0"/>
              </a:rPr>
              <a:t>20</a:t>
            </a:r>
            <a:endParaRPr lang="en-US" dirty="0" smtClean="0">
              <a:solidFill>
                <a:prstClr val="white"/>
              </a:solidFill>
              <a:cs typeface="Arial" pitchFamily="34" charset="0"/>
            </a:endParaRPr>
          </a:p>
        </p:txBody>
      </p:sp>
    </p:spTree>
    <p:extLst>
      <p:ext uri="{BB962C8B-B14F-4D97-AF65-F5344CB8AC3E}">
        <p14:creationId xmlns:p14="http://schemas.microsoft.com/office/powerpoint/2010/main" val="24941936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17413" name="Rectangle 8"/>
          <p:cNvSpPr>
            <a:spLocks noChangeArrowheads="1"/>
          </p:cNvSpPr>
          <p:nvPr/>
        </p:nvSpPr>
        <p:spPr bwMode="auto">
          <a:xfrm>
            <a:off x="3165231" y="3352800"/>
            <a:ext cx="2602523" cy="1200150"/>
          </a:xfrm>
          <a:prstGeom prst="rect">
            <a:avLst/>
          </a:prstGeom>
          <a:noFill/>
          <a:ln w="9525">
            <a:noFill/>
            <a:miter lim="800000"/>
            <a:headEnd/>
            <a:tailEnd/>
          </a:ln>
        </p:spPr>
        <p:txBody>
          <a:bodyPr>
            <a:spAutoFit/>
          </a:bodyPr>
          <a:lstStyle/>
          <a:p>
            <a:pPr algn="l" rtl="0"/>
            <a:r>
              <a:rPr lang="ar-EG" sz="7200">
                <a:solidFill>
                  <a:schemeClr val="bg1"/>
                </a:solidFill>
                <a:latin typeface="Calibri" pitchFamily="34" charset="0"/>
              </a:rPr>
              <a:t>بحمد الله</a:t>
            </a:r>
            <a:endParaRPr lang="en-US" sz="7200">
              <a:solidFill>
                <a:schemeClr val="bg1"/>
              </a:solidFill>
              <a:latin typeface="Calibri" pitchFamily="34" charset="0"/>
            </a:endParaRPr>
          </a:p>
        </p:txBody>
      </p:sp>
      <p:sp>
        <p:nvSpPr>
          <p:cNvPr id="17414" name="Freeform 6"/>
          <p:cNvSpPr>
            <a:spLocks noEditPoints="1"/>
          </p:cNvSpPr>
          <p:nvPr/>
        </p:nvSpPr>
        <p:spPr bwMode="auto">
          <a:xfrm>
            <a:off x="3165231" y="2209801"/>
            <a:ext cx="2482362"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w="9525">
            <a:noFill/>
            <a:round/>
            <a:headEnd/>
            <a:tailEnd/>
          </a:ln>
        </p:spPr>
        <p:txBody>
          <a:bodyPr/>
          <a:lstStyle/>
          <a:p>
            <a:endParaRPr lang="ar-SA"/>
          </a:p>
        </p:txBody>
      </p:sp>
      <p:pic>
        <p:nvPicPr>
          <p:cNvPr id="9" name="Picture 8" descr="logo EDE.png"/>
          <p:cNvPicPr>
            <a:picLocks noChangeAspect="1"/>
          </p:cNvPicPr>
          <p:nvPr/>
        </p:nvPicPr>
        <p:blipFill>
          <a:blip r:embed="rId2" cstate="print"/>
          <a:stretch>
            <a:fillRect/>
          </a:stretch>
        </p:blipFill>
        <p:spPr>
          <a:xfrm>
            <a:off x="844062" y="2133600"/>
            <a:ext cx="1947156" cy="2362200"/>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283611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949569" y="188640"/>
            <a:ext cx="7772400" cy="1440160"/>
          </a:xfrm>
          <a:solidFill>
            <a:schemeClr val="accent1"/>
          </a:solidFill>
        </p:spPr>
        <p:txBody>
          <a:bodyPr/>
          <a:lstStyle/>
          <a:p>
            <a:pPr lvl="0" algn="ctr"/>
            <a:r>
              <a:rPr lang="ar-SA" sz="3600" b="1" dirty="0">
                <a:solidFill>
                  <a:schemeClr val="tx1"/>
                </a:solidFill>
                <a:cs typeface="Arial"/>
              </a:rPr>
              <a:t>الإطار الفكرى </a:t>
            </a:r>
            <a:r>
              <a:rPr lang="ar-SA" sz="3600" b="1" dirty="0" smtClean="0">
                <a:solidFill>
                  <a:schemeClr val="tx1"/>
                </a:solidFill>
                <a:cs typeface="Arial"/>
              </a:rPr>
              <a:t>للمحاسبة</a:t>
            </a:r>
            <a:r>
              <a:rPr lang="en-US" sz="3600" b="1" dirty="0">
                <a:solidFill>
                  <a:schemeClr val="tx1"/>
                </a:solidFill>
              </a:rPr>
              <a:t/>
            </a:r>
            <a:br>
              <a:rPr lang="en-US" sz="3600" b="1" dirty="0">
                <a:solidFill>
                  <a:schemeClr val="tx1"/>
                </a:solidFill>
              </a:rPr>
            </a:br>
            <a:endParaRPr lang="en-GB" sz="3600" dirty="0" smtClean="0">
              <a:solidFill>
                <a:schemeClr val="tx1"/>
              </a:solidFill>
              <a:cs typeface="Arial" pitchFamily="34" charset="0"/>
            </a:endParaRPr>
          </a:p>
        </p:txBody>
      </p:sp>
      <p:sp>
        <p:nvSpPr>
          <p:cNvPr id="9219" name="Content Placeholder 2"/>
          <p:cNvSpPr>
            <a:spLocks noGrp="1"/>
          </p:cNvSpPr>
          <p:nvPr>
            <p:ph idx="1"/>
          </p:nvPr>
        </p:nvSpPr>
        <p:spPr>
          <a:xfrm>
            <a:off x="844062" y="1600203"/>
            <a:ext cx="7842738" cy="5257797"/>
          </a:xfrm>
          <a:solidFill>
            <a:schemeClr val="tx2">
              <a:lumMod val="20000"/>
              <a:lumOff val="80000"/>
            </a:schemeClr>
          </a:solidFill>
        </p:spPr>
        <p:txBody>
          <a:bodyPr/>
          <a:lstStyle/>
          <a:p>
            <a:pPr>
              <a:buFont typeface="Wingdings" pitchFamily="2" charset="2"/>
              <a:buChar char="v"/>
              <a:defRPr/>
            </a:pPr>
            <a:endParaRPr lang="ar-SA" sz="2400" b="1" dirty="0" smtClean="0"/>
          </a:p>
          <a:p>
            <a:pPr marL="0" lvl="0" indent="0" rtl="1" eaLnBrk="1" fontAlgn="auto" hangingPunct="1">
              <a:spcBef>
                <a:spcPts val="0"/>
              </a:spcBef>
              <a:spcAft>
                <a:spcPts val="0"/>
              </a:spcAft>
            </a:pPr>
            <a:r>
              <a:rPr lang="ar-SA" sz="2400" b="1" dirty="0">
                <a:cs typeface="Arial"/>
              </a:rPr>
              <a:t>	تقوم المحاسبة على مجموعة من الفروض والمبادئ والأسس والمصطلحات وفيما يلى نتناول ذلك بشئ من التفصيل :</a:t>
            </a:r>
            <a:endParaRPr lang="en-US" sz="2400" b="1" dirty="0">
              <a:cs typeface="+mn-cs"/>
            </a:endParaRPr>
          </a:p>
          <a:p>
            <a:pPr marL="0" lvl="0" indent="0" rtl="1" eaLnBrk="1" fontAlgn="auto" hangingPunct="1">
              <a:spcBef>
                <a:spcPts val="0"/>
              </a:spcBef>
              <a:spcAft>
                <a:spcPts val="0"/>
              </a:spcAft>
            </a:pPr>
            <a:r>
              <a:rPr lang="ar-SA" sz="2400" b="1" dirty="0">
                <a:cs typeface="Arial"/>
              </a:rPr>
              <a:t>أولاً: الفروض المحاسبية الأساسية:</a:t>
            </a:r>
            <a:endParaRPr lang="en-US" sz="2400" b="1" dirty="0">
              <a:cs typeface="+mn-cs"/>
            </a:endParaRPr>
          </a:p>
          <a:p>
            <a:pPr marL="0" lvl="0" indent="0" rtl="1" eaLnBrk="1" fontAlgn="auto" hangingPunct="1">
              <a:spcBef>
                <a:spcPts val="0"/>
              </a:spcBef>
              <a:spcAft>
                <a:spcPts val="0"/>
              </a:spcAft>
            </a:pPr>
            <a:r>
              <a:rPr lang="ar-SA" sz="2400" b="1" dirty="0">
                <a:cs typeface="Arial"/>
              </a:rPr>
              <a:t>	يعرف الفرض بأنه التكهن بالحلول الممكنة لحل مشكلة ما عن طريق التجربة او المشاهدة .</a:t>
            </a:r>
            <a:endParaRPr lang="en-US" sz="2400" b="1" dirty="0">
              <a:cs typeface="+mn-cs"/>
            </a:endParaRPr>
          </a:p>
          <a:p>
            <a:pPr marL="0" lvl="0" indent="0" rtl="1" eaLnBrk="1" fontAlgn="auto" hangingPunct="1">
              <a:spcBef>
                <a:spcPts val="0"/>
              </a:spcBef>
              <a:spcAft>
                <a:spcPts val="0"/>
              </a:spcAft>
            </a:pPr>
            <a:r>
              <a:rPr lang="ar-SA" sz="2400" b="1" dirty="0">
                <a:cs typeface="Arial"/>
              </a:rPr>
              <a:t>تتمثل الفروض المحاسبية فى الآتى :</a:t>
            </a:r>
            <a:endParaRPr lang="en-US" sz="2400" b="1" dirty="0">
              <a:cs typeface="+mn-cs"/>
            </a:endParaRPr>
          </a:p>
          <a:p>
            <a:pPr marL="0" lvl="0" indent="0" rtl="1" eaLnBrk="1" fontAlgn="auto" hangingPunct="1">
              <a:spcBef>
                <a:spcPts val="0"/>
              </a:spcBef>
              <a:spcAft>
                <a:spcPts val="0"/>
              </a:spcAft>
            </a:pPr>
            <a:r>
              <a:rPr lang="ar-SA" sz="2400" b="1" dirty="0">
                <a:cs typeface="Arial"/>
              </a:rPr>
              <a:t>1- فرض الوحدة المحاسبية (الشخصية المعنوية)</a:t>
            </a:r>
            <a:endParaRPr lang="en-US" sz="2400" b="1" dirty="0">
              <a:cs typeface="+mn-cs"/>
            </a:endParaRPr>
          </a:p>
          <a:p>
            <a:pPr marL="0" lvl="0" indent="0" rtl="1" eaLnBrk="1" fontAlgn="auto" hangingPunct="1">
              <a:spcBef>
                <a:spcPts val="0"/>
              </a:spcBef>
              <a:spcAft>
                <a:spcPts val="0"/>
              </a:spcAft>
            </a:pPr>
            <a:r>
              <a:rPr lang="ar-SA" sz="2400" b="1" dirty="0">
                <a:cs typeface="Arial"/>
              </a:rPr>
              <a:t>2- فرض إستمرار المنشأة</a:t>
            </a:r>
            <a:endParaRPr lang="en-US" sz="2400" b="1" dirty="0">
              <a:cs typeface="+mn-cs"/>
            </a:endParaRPr>
          </a:p>
          <a:p>
            <a:pPr marL="0" lvl="0" indent="0" rtl="1" eaLnBrk="1" fontAlgn="auto" hangingPunct="1">
              <a:spcBef>
                <a:spcPts val="0"/>
              </a:spcBef>
              <a:spcAft>
                <a:spcPts val="0"/>
              </a:spcAft>
            </a:pPr>
            <a:r>
              <a:rPr lang="ar-SA" sz="2400" b="1" dirty="0">
                <a:cs typeface="Arial"/>
              </a:rPr>
              <a:t>3- فرض القياس النقدى</a:t>
            </a:r>
            <a:endParaRPr lang="en-US" sz="2400" b="1" dirty="0">
              <a:cs typeface="+mn-cs"/>
            </a:endParaRPr>
          </a:p>
          <a:p>
            <a:pPr marL="0" lvl="0" indent="0" rtl="1" eaLnBrk="1" fontAlgn="auto" hangingPunct="1">
              <a:spcBef>
                <a:spcPts val="0"/>
              </a:spcBef>
              <a:spcAft>
                <a:spcPts val="0"/>
              </a:spcAft>
            </a:pPr>
            <a:r>
              <a:rPr lang="ar-SA" sz="2400" b="1" dirty="0">
                <a:cs typeface="Arial"/>
              </a:rPr>
              <a:t>4- فرض الفترة المحاسبية</a:t>
            </a:r>
            <a:endParaRPr lang="en-US" sz="2400" b="1" dirty="0">
              <a:cs typeface="+mn-cs"/>
            </a:endParaRPr>
          </a:p>
          <a:p>
            <a:pPr>
              <a:buFont typeface="Wingdings 2" pitchFamily="18" charset="2"/>
              <a:buNone/>
              <a:defRPr/>
            </a:pPr>
            <a:endParaRPr lang="ar-SA" sz="2400" b="1" dirty="0" smtClean="0"/>
          </a:p>
        </p:txBody>
      </p:sp>
      <p:sp>
        <p:nvSpPr>
          <p:cNvPr id="31749" name="Slide Number Placeholder 3"/>
          <p:cNvSpPr txBox="1">
            <a:spLocks/>
          </p:cNvSpPr>
          <p:nvPr/>
        </p:nvSpPr>
        <p:spPr bwMode="auto">
          <a:xfrm>
            <a:off x="4572000" y="6376586"/>
            <a:ext cx="5275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fld id="{B7F8D2C6-5F5C-42D3-B1E5-93D65F7CC1AC}" type="slidenum">
              <a:rPr lang="ar-SA" sz="1200">
                <a:solidFill>
                  <a:prstClr val="white"/>
                </a:solidFill>
                <a:latin typeface="Calibri" pitchFamily="34" charset="0"/>
              </a:rPr>
              <a:pPr algn="ctr" eaLnBrk="1" fontAlgn="base" hangingPunct="1">
                <a:spcBef>
                  <a:spcPct val="0"/>
                </a:spcBef>
                <a:spcAft>
                  <a:spcPct val="0"/>
                </a:spcAft>
              </a:pPr>
              <a:t>4</a:t>
            </a:fld>
            <a:endParaRPr lang="en-US" sz="1200">
              <a:solidFill>
                <a:prstClr val="white"/>
              </a:solidFill>
              <a:latin typeface="Calibri" pitchFamily="34" charset="0"/>
            </a:endParaRPr>
          </a:p>
        </p:txBody>
      </p:sp>
    </p:spTree>
    <p:extLst>
      <p:ext uri="{BB962C8B-B14F-4D97-AF65-F5344CB8AC3E}">
        <p14:creationId xmlns:p14="http://schemas.microsoft.com/office/powerpoint/2010/main" val="366692764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endParaRPr lang="en-GB" smtClean="0"/>
          </a:p>
        </p:txBody>
      </p:sp>
      <p:sp>
        <p:nvSpPr>
          <p:cNvPr id="32771" name="Content Placeholder 2"/>
          <p:cNvSpPr>
            <a:spLocks noGrp="1"/>
          </p:cNvSpPr>
          <p:nvPr>
            <p:ph idx="1"/>
          </p:nvPr>
        </p:nvSpPr>
        <p:spPr/>
        <p:txBody>
          <a:bodyPr/>
          <a:lstStyle/>
          <a:p>
            <a:endParaRPr lang="en-GB" smtClean="0">
              <a:cs typeface="Arial" pitchFamily="34" charset="0"/>
            </a:endParaRPr>
          </a:p>
        </p:txBody>
      </p:sp>
      <p:sp>
        <p:nvSpPr>
          <p:cNvPr id="8" name="AutoShape 3"/>
          <p:cNvSpPr>
            <a:spLocks noChangeArrowheads="1"/>
          </p:cNvSpPr>
          <p:nvPr/>
        </p:nvSpPr>
        <p:spPr bwMode="auto">
          <a:xfrm>
            <a:off x="6465278" y="3632200"/>
            <a:ext cx="1916723" cy="863600"/>
          </a:xfrm>
          <a:prstGeom prst="flowChartAlternateProcess">
            <a:avLst/>
          </a:prstGeom>
          <a:solidFill>
            <a:srgbClr val="00B0F0"/>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rtl="1" fontAlgn="base">
              <a:spcBef>
                <a:spcPct val="0"/>
              </a:spcBef>
              <a:spcAft>
                <a:spcPct val="0"/>
              </a:spcAft>
            </a:pPr>
            <a:r>
              <a:rPr lang="ar-SA" sz="2600" b="1">
                <a:solidFill>
                  <a:prstClr val="black"/>
                </a:solidFill>
                <a:latin typeface="Tahoma" pitchFamily="34" charset="0"/>
              </a:rPr>
              <a:t>المحاسبة</a:t>
            </a:r>
            <a:endParaRPr lang="en-GB" sz="2600" b="1">
              <a:solidFill>
                <a:prstClr val="black"/>
              </a:solidFill>
              <a:latin typeface="Tahoma" pitchFamily="34" charset="0"/>
              <a:cs typeface="Arial" pitchFamily="34" charset="0"/>
            </a:endParaRPr>
          </a:p>
        </p:txBody>
      </p:sp>
      <p:sp>
        <p:nvSpPr>
          <p:cNvPr id="32774" name="AutoShape 5"/>
          <p:cNvSpPr>
            <a:spLocks noChangeArrowheads="1"/>
          </p:cNvSpPr>
          <p:nvPr/>
        </p:nvSpPr>
        <p:spPr bwMode="auto">
          <a:xfrm>
            <a:off x="5681297" y="3975100"/>
            <a:ext cx="531934" cy="215900"/>
          </a:xfrm>
          <a:prstGeom prst="leftArrow">
            <a:avLst>
              <a:gd name="adj1" fmla="val 50000"/>
              <a:gd name="adj2" fmla="val 72239"/>
            </a:avLst>
          </a:prstGeom>
          <a:solidFill>
            <a:schemeClr val="accent1"/>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fontAlgn="base">
              <a:spcBef>
                <a:spcPct val="0"/>
              </a:spcBef>
              <a:spcAft>
                <a:spcPct val="0"/>
              </a:spcAft>
            </a:pPr>
            <a:endParaRPr lang="en-GB">
              <a:solidFill>
                <a:prstClr val="black"/>
              </a:solidFill>
              <a:latin typeface="Arial" pitchFamily="34" charset="0"/>
              <a:cs typeface="Arial" pitchFamily="34" charset="0"/>
            </a:endParaRPr>
          </a:p>
        </p:txBody>
      </p:sp>
      <p:sp>
        <p:nvSpPr>
          <p:cNvPr id="10" name="Text Box 6"/>
          <p:cNvSpPr txBox="1">
            <a:spLocks noChangeArrowheads="1"/>
          </p:cNvSpPr>
          <p:nvPr/>
        </p:nvSpPr>
        <p:spPr bwMode="auto">
          <a:xfrm>
            <a:off x="990600" y="1219200"/>
            <a:ext cx="7543800" cy="1033463"/>
          </a:xfrm>
          <a:prstGeom prst="rect">
            <a:avLst/>
          </a:prstGeom>
          <a:solidFill>
            <a:schemeClr val="accent1"/>
          </a:solidFill>
          <a:ln w="9525">
            <a:solidFill>
              <a:schemeClr val="tx2"/>
            </a:solidFill>
            <a:miter lim="800000"/>
            <a:headEnd/>
            <a:tailEnd/>
          </a:ln>
          <a:effectLst>
            <a:outerShdw dist="107763" dir="2700000" algn="ctr" rotWithShape="0">
              <a:srgbClr val="808080"/>
            </a:outerShdw>
          </a:effec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fontAlgn="base" hangingPunct="1">
              <a:spcBef>
                <a:spcPct val="50000"/>
              </a:spcBef>
              <a:spcAft>
                <a:spcPct val="0"/>
              </a:spcAft>
            </a:pPr>
            <a:endParaRPr lang="ar-SA" sz="100" b="1">
              <a:solidFill>
                <a:prstClr val="black"/>
              </a:solidFill>
              <a:latin typeface="Tahoma" pitchFamily="34" charset="0"/>
            </a:endParaRPr>
          </a:p>
          <a:p>
            <a:pPr algn="ctr" rtl="1" eaLnBrk="1" fontAlgn="base" hangingPunct="1">
              <a:spcBef>
                <a:spcPct val="50000"/>
              </a:spcBef>
              <a:spcAft>
                <a:spcPct val="0"/>
              </a:spcAft>
            </a:pPr>
            <a:r>
              <a:rPr lang="ar-SA" sz="3200" b="1">
                <a:solidFill>
                  <a:prstClr val="black"/>
                </a:solidFill>
                <a:latin typeface="Tahoma" pitchFamily="34" charset="0"/>
              </a:rPr>
              <a:t>تعريف المحاسبة</a:t>
            </a:r>
            <a:endParaRPr lang="en-US" sz="3200" b="1">
              <a:solidFill>
                <a:prstClr val="black"/>
              </a:solidFill>
              <a:latin typeface="Tahoma" pitchFamily="34" charset="0"/>
            </a:endParaRPr>
          </a:p>
          <a:p>
            <a:pPr algn="r" rtl="1" eaLnBrk="1" fontAlgn="base" hangingPunct="1">
              <a:spcBef>
                <a:spcPct val="50000"/>
              </a:spcBef>
              <a:spcAft>
                <a:spcPct val="0"/>
              </a:spcAft>
            </a:pPr>
            <a:endParaRPr lang="en-US" sz="800" b="1">
              <a:solidFill>
                <a:prstClr val="black"/>
              </a:solidFill>
              <a:latin typeface="Tahoma" pitchFamily="34" charset="0"/>
            </a:endParaRPr>
          </a:p>
        </p:txBody>
      </p:sp>
      <p:sp>
        <p:nvSpPr>
          <p:cNvPr id="11" name="Text Box 7"/>
          <p:cNvSpPr txBox="1">
            <a:spLocks noChangeArrowheads="1"/>
          </p:cNvSpPr>
          <p:nvPr/>
        </p:nvSpPr>
        <p:spPr bwMode="auto">
          <a:xfrm>
            <a:off x="1066800" y="3389313"/>
            <a:ext cx="3987312" cy="1816100"/>
          </a:xfrm>
          <a:prstGeom prst="rect">
            <a:avLst/>
          </a:prstGeom>
          <a:solidFill>
            <a:srgbClr val="FDE5C5"/>
          </a:solidFill>
          <a:ln>
            <a:noFill/>
          </a:ln>
          <a:effectLst>
            <a:outerShdw dist="107763"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fontAlgn="base" hangingPunct="1">
              <a:spcBef>
                <a:spcPct val="50000"/>
              </a:spcBef>
              <a:spcAft>
                <a:spcPct val="0"/>
              </a:spcAft>
            </a:pPr>
            <a:r>
              <a:rPr lang="ar-SA" sz="2800" b="1">
                <a:solidFill>
                  <a:prstClr val="black"/>
                </a:solidFill>
              </a:rPr>
              <a:t>نظام لإنتاج المعلومات المتعلقة بالمنشأة  وتوصيلها إلى الأطراف ذات العلاقة لمساعدتها في اتخاذ القرارات الرشيدة</a:t>
            </a:r>
            <a:endParaRPr lang="en-GB" sz="2800" b="1">
              <a:solidFill>
                <a:prstClr val="black"/>
              </a:solidFill>
              <a:latin typeface="Tahoma" pitchFamily="34" charset="0"/>
            </a:endParaRPr>
          </a:p>
        </p:txBody>
      </p:sp>
      <p:sp>
        <p:nvSpPr>
          <p:cNvPr id="32777" name="Slide Number Placeholder 3"/>
          <p:cNvSpPr txBox="1">
            <a:spLocks/>
          </p:cNvSpPr>
          <p:nvPr/>
        </p:nvSpPr>
        <p:spPr bwMode="auto">
          <a:xfrm>
            <a:off x="4526574" y="6381328"/>
            <a:ext cx="5275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fld id="{4DBBCCA5-FF0C-483A-BBB9-483F6F471A05}" type="slidenum">
              <a:rPr lang="ar-SA" sz="1200">
                <a:solidFill>
                  <a:prstClr val="white"/>
                </a:solidFill>
                <a:latin typeface="Calibri" pitchFamily="34" charset="0"/>
              </a:rPr>
              <a:pPr algn="ctr" eaLnBrk="1" fontAlgn="base" hangingPunct="1">
                <a:spcBef>
                  <a:spcPct val="0"/>
                </a:spcBef>
                <a:spcAft>
                  <a:spcPct val="0"/>
                </a:spcAft>
              </a:pPr>
              <a:t>5</a:t>
            </a:fld>
            <a:endParaRPr lang="en-US" sz="1200">
              <a:solidFill>
                <a:prstClr val="white"/>
              </a:solidFill>
              <a:latin typeface="Calibri" pitchFamily="34" charset="0"/>
            </a:endParaRPr>
          </a:p>
        </p:txBody>
      </p:sp>
    </p:spTree>
    <p:extLst>
      <p:ext uri="{BB962C8B-B14F-4D97-AF65-F5344CB8AC3E}">
        <p14:creationId xmlns:p14="http://schemas.microsoft.com/office/powerpoint/2010/main" val="29811025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defRPr/>
            </a:pPr>
            <a:endParaRPr lang="en-GB" smtClean="0"/>
          </a:p>
        </p:txBody>
      </p:sp>
      <p:sp>
        <p:nvSpPr>
          <p:cNvPr id="3" name="Content Placeholder 2"/>
          <p:cNvSpPr>
            <a:spLocks noGrp="1"/>
          </p:cNvSpPr>
          <p:nvPr>
            <p:ph idx="1"/>
          </p:nvPr>
        </p:nvSpPr>
        <p:spPr/>
        <p:txBody>
          <a:bodyPr/>
          <a:lstStyle/>
          <a:p>
            <a:endParaRPr lang="en-GB" smtClean="0">
              <a:cs typeface="Arial" pitchFamily="34" charset="0"/>
            </a:endParaRPr>
          </a:p>
        </p:txBody>
      </p:sp>
      <p:sp>
        <p:nvSpPr>
          <p:cNvPr id="7" name="Slide Number Placeholder 7"/>
          <p:cNvSpPr txBox="1">
            <a:spLocks/>
          </p:cNvSpPr>
          <p:nvPr/>
        </p:nvSpPr>
        <p:spPr>
          <a:xfrm>
            <a:off x="526074" y="6245225"/>
            <a:ext cx="2133600" cy="476250"/>
          </a:xfrm>
          <a:prstGeom prst="ellipse">
            <a:avLst/>
          </a:prstGeom>
          <a:noFill/>
        </p:spPr>
        <p:txBody>
          <a:bodyPr wrap="none" lIns="0" tIns="0" rIns="0" bIns="0" anchor="ctr" anchorCtr="1"/>
          <a:lstStyle/>
          <a:p>
            <a:pPr algn="ctr" fontAlgn="base">
              <a:spcBef>
                <a:spcPct val="0"/>
              </a:spcBef>
              <a:spcAft>
                <a:spcPct val="0"/>
              </a:spcAft>
              <a:defRPr/>
            </a:pPr>
            <a:endParaRPr lang="en-GB" sz="1400" dirty="0">
              <a:solidFill>
                <a:srgbClr val="FFFFFF"/>
              </a:solidFill>
              <a:cs typeface="Arial" pitchFamily="34" charset="0"/>
            </a:endParaRPr>
          </a:p>
        </p:txBody>
      </p:sp>
      <p:sp>
        <p:nvSpPr>
          <p:cNvPr id="33798" name="Line 10"/>
          <p:cNvSpPr>
            <a:spLocks noChangeShapeType="1"/>
          </p:cNvSpPr>
          <p:nvPr/>
        </p:nvSpPr>
        <p:spPr bwMode="auto">
          <a:xfrm>
            <a:off x="4724400" y="1066800"/>
            <a:ext cx="2286000" cy="1524000"/>
          </a:xfrm>
          <a:prstGeom prst="line">
            <a:avLst/>
          </a:prstGeom>
          <a:noFill/>
          <a:ln w="76200">
            <a:solidFill>
              <a:srgbClr val="993300"/>
            </a:solidFill>
            <a:round/>
            <a:headEnd/>
            <a:tailEnd type="triangle" w="med" len="med"/>
          </a:ln>
          <a:effectLst>
            <a:prstShdw prst="shdw17" dist="17961" dir="2700000">
              <a:srgbClr val="5C1F00"/>
            </a:prstShdw>
          </a:effectLst>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en-US">
              <a:solidFill>
                <a:prstClr val="black"/>
              </a:solidFill>
              <a:latin typeface="Arial" pitchFamily="34" charset="0"/>
              <a:cs typeface="Arial" pitchFamily="34" charset="0"/>
            </a:endParaRPr>
          </a:p>
        </p:txBody>
      </p:sp>
      <p:sp>
        <p:nvSpPr>
          <p:cNvPr id="9" name="Oval 19"/>
          <p:cNvSpPr>
            <a:spLocks noChangeArrowheads="1"/>
          </p:cNvSpPr>
          <p:nvPr/>
        </p:nvSpPr>
        <p:spPr bwMode="auto">
          <a:xfrm>
            <a:off x="5410201" y="2667000"/>
            <a:ext cx="3166697" cy="762000"/>
          </a:xfrm>
          <a:prstGeom prst="ellipse">
            <a:avLst/>
          </a:prstGeom>
          <a:solidFill>
            <a:srgbClr val="00B050"/>
          </a:solidFill>
          <a:ln w="76200">
            <a:noFill/>
            <a:round/>
            <a:headEnd/>
            <a:tailEnd/>
          </a:ln>
          <a:effectLst>
            <a:prstShdw prst="shdw17" dist="17961" dir="2700000">
              <a:schemeClr val="accent1">
                <a:gamma/>
                <a:shade val="60000"/>
                <a:invGamma/>
              </a:schemeClr>
            </a:prstShdw>
          </a:effectLst>
        </p:spPr>
        <p:txBody>
          <a:bodyPr wrap="none" anchor="ctr"/>
          <a:lstStyle/>
          <a:p>
            <a:pPr algn="r" rtl="1" fontAlgn="base">
              <a:spcBef>
                <a:spcPct val="0"/>
              </a:spcBef>
              <a:spcAft>
                <a:spcPct val="0"/>
              </a:spcAft>
              <a:defRPr/>
            </a:pPr>
            <a:endParaRPr lang="en-GB">
              <a:solidFill>
                <a:prstClr val="black"/>
              </a:solidFill>
              <a:latin typeface="Arial" pitchFamily="34" charset="0"/>
              <a:cs typeface="Arial" pitchFamily="34" charset="0"/>
            </a:endParaRPr>
          </a:p>
        </p:txBody>
      </p:sp>
      <p:sp>
        <p:nvSpPr>
          <p:cNvPr id="33800" name="Line 12"/>
          <p:cNvSpPr>
            <a:spLocks noChangeShapeType="1"/>
          </p:cNvSpPr>
          <p:nvPr/>
        </p:nvSpPr>
        <p:spPr bwMode="auto">
          <a:xfrm flipH="1">
            <a:off x="2819400" y="1066800"/>
            <a:ext cx="1828800" cy="1498600"/>
          </a:xfrm>
          <a:prstGeom prst="line">
            <a:avLst/>
          </a:prstGeom>
          <a:noFill/>
          <a:ln w="76200">
            <a:solidFill>
              <a:srgbClr val="993300"/>
            </a:solidFill>
            <a:round/>
            <a:headEnd/>
            <a:tailEnd type="triangle" w="med" len="med"/>
          </a:ln>
          <a:effectLst>
            <a:prstShdw prst="shdw17" dist="17961" dir="2700000">
              <a:srgbClr val="5C1F00"/>
            </a:prstShdw>
          </a:effectLst>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en-US">
              <a:solidFill>
                <a:prstClr val="black"/>
              </a:solidFill>
              <a:latin typeface="Arial" pitchFamily="34" charset="0"/>
              <a:cs typeface="Arial" pitchFamily="34" charset="0"/>
            </a:endParaRPr>
          </a:p>
        </p:txBody>
      </p:sp>
      <p:sp>
        <p:nvSpPr>
          <p:cNvPr id="11" name="Rectangle 2"/>
          <p:cNvSpPr txBox="1">
            <a:spLocks noChangeArrowheads="1"/>
          </p:cNvSpPr>
          <p:nvPr/>
        </p:nvSpPr>
        <p:spPr bwMode="auto">
          <a:xfrm>
            <a:off x="914400" y="498478"/>
            <a:ext cx="7772400" cy="568325"/>
          </a:xfrm>
          <a:prstGeom prst="rect">
            <a:avLst/>
          </a:prstGeom>
          <a:solidFill>
            <a:schemeClr val="accent1"/>
          </a:solidFill>
          <a:ln w="9525">
            <a:solidFill>
              <a:schemeClr val="tx2"/>
            </a:solidFill>
            <a:miter lim="800000"/>
            <a:headEnd/>
            <a:tailEnd/>
          </a:ln>
          <a:effectLst>
            <a:outerShdw dist="107763" dir="2700000" algn="ctr" rotWithShape="0">
              <a:schemeClr val="bg2"/>
            </a:outerShdw>
          </a:effectLst>
        </p:spPr>
        <p:txBody>
          <a:bodyPr bIns="91440" anchor="b"/>
          <a:lstStyle/>
          <a:p>
            <a:pPr algn="ctr" rtl="1" fontAlgn="base">
              <a:spcBef>
                <a:spcPct val="0"/>
              </a:spcBef>
              <a:spcAft>
                <a:spcPct val="0"/>
              </a:spcAft>
              <a:defRPr/>
            </a:pPr>
            <a:r>
              <a:rPr lang="ar-SA" sz="2400" b="1" dirty="0">
                <a:solidFill>
                  <a:prstClr val="black"/>
                </a:solidFill>
                <a:cs typeface="Times New Roman"/>
              </a:rPr>
              <a:t>مفهوم المحاسبة ذو شقين </a:t>
            </a:r>
            <a:endParaRPr lang="en-GB" sz="2400" b="1" dirty="0">
              <a:solidFill>
                <a:prstClr val="black"/>
              </a:solidFill>
              <a:cs typeface="Arial" pitchFamily="34" charset="0"/>
            </a:endParaRPr>
          </a:p>
        </p:txBody>
      </p:sp>
      <p:sp>
        <p:nvSpPr>
          <p:cNvPr id="12" name="Rectangle 5"/>
          <p:cNvSpPr txBox="1">
            <a:spLocks noChangeArrowheads="1"/>
          </p:cNvSpPr>
          <p:nvPr/>
        </p:nvSpPr>
        <p:spPr>
          <a:xfrm>
            <a:off x="762000" y="5373688"/>
            <a:ext cx="7924800" cy="609600"/>
          </a:xfrm>
          <a:prstGeom prst="rect">
            <a:avLst/>
          </a:prstGeom>
          <a:solidFill>
            <a:srgbClr val="F2BDAC"/>
          </a:solidFill>
          <a:effectLst>
            <a:prstShdw prst="shdw17" dist="17961" dir="2700000">
              <a:srgbClr val="917167"/>
            </a:prstShdw>
          </a:effectLst>
        </p:spPr>
        <p:txBody>
          <a:bodyPr/>
          <a:lstStyle/>
          <a:p>
            <a:pPr marL="273050" indent="-273050" algn="ctr" rtl="1" fontAlgn="base">
              <a:spcBef>
                <a:spcPts val="575"/>
              </a:spcBef>
              <a:spcAft>
                <a:spcPct val="0"/>
              </a:spcAft>
              <a:buClr>
                <a:srgbClr val="4F81BD"/>
              </a:buClr>
              <a:buSzPct val="85000"/>
              <a:defRPr/>
            </a:pPr>
            <a:r>
              <a:rPr lang="ar-SA" sz="2400" b="1" dirty="0">
                <a:solidFill>
                  <a:srgbClr val="000099"/>
                </a:solidFill>
                <a:latin typeface="Times New Roman" pitchFamily="18" charset="0"/>
                <a:cs typeface="PT Bold Heading" pitchFamily="2" charset="-78"/>
              </a:rPr>
              <a:t>يمكن التمييز بين المحاسب وماسك الدفـاتر، فما هو الفرق؟</a:t>
            </a:r>
            <a:endParaRPr lang="en-GB" sz="2400" b="1" dirty="0">
              <a:solidFill>
                <a:srgbClr val="000099"/>
              </a:solidFill>
              <a:cs typeface="PT Bold Heading" pitchFamily="2" charset="-78"/>
            </a:endParaRPr>
          </a:p>
        </p:txBody>
      </p:sp>
      <p:sp>
        <p:nvSpPr>
          <p:cNvPr id="13" name="Text Box 7"/>
          <p:cNvSpPr txBox="1">
            <a:spLocks noChangeArrowheads="1"/>
          </p:cNvSpPr>
          <p:nvPr/>
        </p:nvSpPr>
        <p:spPr bwMode="auto">
          <a:xfrm>
            <a:off x="5181600" y="3581403"/>
            <a:ext cx="3429000" cy="1323975"/>
          </a:xfrm>
          <a:prstGeom prst="rect">
            <a:avLst/>
          </a:prstGeom>
          <a:solidFill>
            <a:srgbClr val="D9E6FF"/>
          </a:solidFill>
          <a:ln>
            <a:noFill/>
          </a:ln>
          <a:effectLst>
            <a:prstShdw prst="shdw17" dist="17961" dir="2700000">
              <a:srgbClr val="828A99"/>
            </a:prstShdw>
          </a:effectLst>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fontAlgn="base" hangingPunct="1">
              <a:spcBef>
                <a:spcPct val="50000"/>
              </a:spcBef>
              <a:spcAft>
                <a:spcPct val="0"/>
              </a:spcAft>
            </a:pPr>
            <a:r>
              <a:rPr lang="ar-SA" sz="2000" b="1">
                <a:solidFill>
                  <a:prstClr val="black"/>
                </a:solidFill>
              </a:rPr>
              <a:t>يستند على مجموعة من المبادئ والمعايير التي تحكم عملية تحديد وقياس وتوصيل المعلومات الاقتصادية لمتخذي القرارات على اختلاف أنواعهم</a:t>
            </a:r>
            <a:endParaRPr lang="en-GB" sz="2000" b="1">
              <a:solidFill>
                <a:prstClr val="black"/>
              </a:solidFill>
            </a:endParaRPr>
          </a:p>
        </p:txBody>
      </p:sp>
      <p:sp>
        <p:nvSpPr>
          <p:cNvPr id="33804" name="Text Box 8"/>
          <p:cNvSpPr txBox="1">
            <a:spLocks noChangeArrowheads="1"/>
          </p:cNvSpPr>
          <p:nvPr/>
        </p:nvSpPr>
        <p:spPr bwMode="auto">
          <a:xfrm>
            <a:off x="734158" y="1995488"/>
            <a:ext cx="3376246"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fontAlgn="base" hangingPunct="1">
              <a:spcBef>
                <a:spcPct val="50000"/>
              </a:spcBef>
              <a:spcAft>
                <a:spcPct val="0"/>
              </a:spcAft>
            </a:pPr>
            <a:endParaRPr lang="ar-SA" b="1">
              <a:solidFill>
                <a:prstClr val="black"/>
              </a:solidFill>
            </a:endParaRPr>
          </a:p>
        </p:txBody>
      </p:sp>
      <p:sp>
        <p:nvSpPr>
          <p:cNvPr id="15" name="Text Box 9"/>
          <p:cNvSpPr txBox="1">
            <a:spLocks noChangeArrowheads="1"/>
          </p:cNvSpPr>
          <p:nvPr/>
        </p:nvSpPr>
        <p:spPr bwMode="auto">
          <a:xfrm>
            <a:off x="914401" y="3541716"/>
            <a:ext cx="3746989" cy="1323975"/>
          </a:xfrm>
          <a:prstGeom prst="rect">
            <a:avLst/>
          </a:prstGeom>
          <a:solidFill>
            <a:srgbClr val="D9E6FF"/>
          </a:solidFill>
          <a:ln>
            <a:noFill/>
          </a:ln>
          <a:effectLst>
            <a:prstShdw prst="shdw17" dist="17961" dir="2700000">
              <a:srgbClr val="828A99"/>
            </a:prstShdw>
          </a:effectLst>
          <a:extLs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fontAlgn="base" hangingPunct="1">
              <a:spcBef>
                <a:spcPct val="0"/>
              </a:spcBef>
              <a:spcAft>
                <a:spcPct val="0"/>
              </a:spcAft>
              <a:buFont typeface="Wingdings 2" pitchFamily="18" charset="2"/>
              <a:buNone/>
            </a:pPr>
            <a:r>
              <a:rPr lang="ar-SA" sz="2000" b="1">
                <a:solidFill>
                  <a:prstClr val="black"/>
                </a:solidFill>
              </a:rPr>
              <a:t>هي فن تسجيل وتصنيف وتلخيص الأحداث الاقتصادية (يعتمد على الجانب التطبيقي للمحاسبة باعتبارها وليد الممارسة والخبرة العملية)</a:t>
            </a:r>
          </a:p>
        </p:txBody>
      </p:sp>
      <p:sp>
        <p:nvSpPr>
          <p:cNvPr id="16" name="Rectangle 14"/>
          <p:cNvSpPr>
            <a:spLocks noChangeArrowheads="1"/>
          </p:cNvSpPr>
          <p:nvPr/>
        </p:nvSpPr>
        <p:spPr bwMode="auto">
          <a:xfrm>
            <a:off x="6324600" y="2667003"/>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a:spAutoFit/>
          </a:bodyPr>
          <a:lstStyle/>
          <a:p>
            <a:pPr algn="r" rtl="1" fontAlgn="base">
              <a:spcBef>
                <a:spcPct val="0"/>
              </a:spcBef>
              <a:spcAft>
                <a:spcPct val="0"/>
              </a:spcAft>
            </a:pPr>
            <a:r>
              <a:rPr lang="ar-SA" sz="2800" b="1">
                <a:solidFill>
                  <a:prstClr val="black"/>
                </a:solidFill>
                <a:latin typeface="Times New Roman" pitchFamily="18" charset="0"/>
                <a:cs typeface="PT Bold Heading" pitchFamily="2" charset="-78"/>
              </a:rPr>
              <a:t>علمي</a:t>
            </a:r>
            <a:endParaRPr lang="en-GB" sz="2800" b="1">
              <a:solidFill>
                <a:prstClr val="black"/>
              </a:solidFill>
              <a:latin typeface="Times New Roman" pitchFamily="18" charset="0"/>
              <a:cs typeface="PT Bold Heading" pitchFamily="2" charset="-78"/>
            </a:endParaRPr>
          </a:p>
        </p:txBody>
      </p:sp>
      <p:sp>
        <p:nvSpPr>
          <p:cNvPr id="17" name="Oval 18"/>
          <p:cNvSpPr>
            <a:spLocks noChangeArrowheads="1"/>
          </p:cNvSpPr>
          <p:nvPr/>
        </p:nvSpPr>
        <p:spPr bwMode="auto">
          <a:xfrm>
            <a:off x="990601" y="2590800"/>
            <a:ext cx="3154974" cy="762000"/>
          </a:xfrm>
          <a:prstGeom prst="ellipse">
            <a:avLst/>
          </a:prstGeom>
          <a:solidFill>
            <a:srgbClr val="00B050"/>
          </a:solidFill>
          <a:ln w="76200">
            <a:noFill/>
            <a:round/>
            <a:headEnd/>
            <a:tailEnd/>
          </a:ln>
          <a:effectLst>
            <a:prstShdw prst="shdw17" dist="17961" dir="2700000">
              <a:schemeClr val="accent1">
                <a:gamma/>
                <a:shade val="60000"/>
                <a:invGamma/>
              </a:schemeClr>
            </a:prstShdw>
          </a:effectLst>
        </p:spPr>
        <p:txBody>
          <a:bodyPr wrap="none" anchor="ctr"/>
          <a:lstStyle/>
          <a:p>
            <a:pPr algn="r" rtl="1" fontAlgn="base">
              <a:spcBef>
                <a:spcPct val="0"/>
              </a:spcBef>
              <a:spcAft>
                <a:spcPct val="0"/>
              </a:spcAft>
              <a:defRPr/>
            </a:pPr>
            <a:endParaRPr lang="en-GB">
              <a:solidFill>
                <a:prstClr val="black"/>
              </a:solidFill>
              <a:latin typeface="Arial" pitchFamily="34" charset="0"/>
              <a:cs typeface="Arial" pitchFamily="34" charset="0"/>
            </a:endParaRPr>
          </a:p>
        </p:txBody>
      </p:sp>
      <p:sp>
        <p:nvSpPr>
          <p:cNvPr id="18" name="Rectangle 17"/>
          <p:cNvSpPr>
            <a:spLocks noChangeArrowheads="1"/>
          </p:cNvSpPr>
          <p:nvPr/>
        </p:nvSpPr>
        <p:spPr bwMode="auto">
          <a:xfrm>
            <a:off x="1944566" y="2636841"/>
            <a:ext cx="10799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a:spAutoFit/>
          </a:bodyPr>
          <a:lstStyle/>
          <a:p>
            <a:pPr algn="r" rtl="1" fontAlgn="base">
              <a:spcBef>
                <a:spcPct val="0"/>
              </a:spcBef>
              <a:spcAft>
                <a:spcPct val="0"/>
              </a:spcAft>
            </a:pPr>
            <a:r>
              <a:rPr lang="ar-SA" sz="2800" b="1">
                <a:solidFill>
                  <a:prstClr val="black"/>
                </a:solidFill>
                <a:latin typeface="Times New Roman" pitchFamily="18" charset="0"/>
                <a:cs typeface="PT Bold Heading" pitchFamily="2" charset="-78"/>
              </a:rPr>
              <a:t>عملي</a:t>
            </a:r>
            <a:endParaRPr lang="en-GB" sz="2800" b="1">
              <a:solidFill>
                <a:prstClr val="black"/>
              </a:solidFill>
              <a:latin typeface="Times New Roman" pitchFamily="18" charset="0"/>
              <a:cs typeface="PT Bold Heading" pitchFamily="2" charset="-78"/>
            </a:endParaRPr>
          </a:p>
        </p:txBody>
      </p:sp>
      <p:sp>
        <p:nvSpPr>
          <p:cNvPr id="33809" name="Slide Number Placeholder 3"/>
          <p:cNvSpPr txBox="1">
            <a:spLocks/>
          </p:cNvSpPr>
          <p:nvPr/>
        </p:nvSpPr>
        <p:spPr bwMode="auto">
          <a:xfrm>
            <a:off x="4536831" y="6344285"/>
            <a:ext cx="5275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fld id="{71020814-E979-4EAE-8CDB-1A66EC5B3A60}" type="slidenum">
              <a:rPr lang="ar-SA" sz="1200">
                <a:solidFill>
                  <a:prstClr val="white"/>
                </a:solidFill>
                <a:latin typeface="Calibri" pitchFamily="34" charset="0"/>
              </a:rPr>
              <a:pPr algn="ctr" eaLnBrk="1" fontAlgn="base" hangingPunct="1">
                <a:spcBef>
                  <a:spcPct val="0"/>
                </a:spcBef>
                <a:spcAft>
                  <a:spcPct val="0"/>
                </a:spcAft>
              </a:pPr>
              <a:t>6</a:t>
            </a:fld>
            <a:endParaRPr lang="en-US" sz="1200" dirty="0">
              <a:solidFill>
                <a:prstClr val="white"/>
              </a:solidFill>
              <a:latin typeface="Calibri" pitchFamily="34" charset="0"/>
            </a:endParaRPr>
          </a:p>
        </p:txBody>
      </p:sp>
    </p:spTree>
    <p:extLst>
      <p:ext uri="{BB962C8B-B14F-4D97-AF65-F5344CB8AC3E}">
        <p14:creationId xmlns:p14="http://schemas.microsoft.com/office/powerpoint/2010/main" val="15077063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animBg="1"/>
      <p:bldP spid="13" grpId="0" animBg="1"/>
      <p:bldP spid="15" grpId="0" animBg="1"/>
      <p:bldP spid="16"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228600"/>
            <a:ext cx="7772400" cy="1143000"/>
          </a:xfrm>
          <a:solidFill>
            <a:schemeClr val="accent1"/>
          </a:solidFill>
        </p:spPr>
        <p:txBody>
          <a:bodyPr/>
          <a:lstStyle/>
          <a:p>
            <a:pPr algn="ctr"/>
            <a:r>
              <a:rPr lang="ar-SA" sz="3600" b="1" smtClean="0">
                <a:solidFill>
                  <a:schemeClr val="tx1"/>
                </a:solidFill>
                <a:cs typeface="Arial" pitchFamily="34" charset="0"/>
              </a:rPr>
              <a:t>المحاسبة كنظام للمعلومات</a:t>
            </a:r>
            <a:endParaRPr lang="en-GB" sz="3600" smtClean="0">
              <a:solidFill>
                <a:schemeClr val="tx1"/>
              </a:solidFill>
              <a:cs typeface="Arial" pitchFamily="34" charset="0"/>
            </a:endParaRPr>
          </a:p>
        </p:txBody>
      </p:sp>
      <p:sp>
        <p:nvSpPr>
          <p:cNvPr id="11267" name="Content Placeholder 2"/>
          <p:cNvSpPr>
            <a:spLocks noGrp="1"/>
          </p:cNvSpPr>
          <p:nvPr>
            <p:ph idx="1"/>
          </p:nvPr>
        </p:nvSpPr>
        <p:spPr>
          <a:xfrm>
            <a:off x="914400" y="1447800"/>
            <a:ext cx="7772400" cy="4191000"/>
          </a:xfrm>
          <a:solidFill>
            <a:schemeClr val="tx2">
              <a:lumMod val="20000"/>
              <a:lumOff val="80000"/>
            </a:schemeClr>
          </a:solidFill>
        </p:spPr>
        <p:txBody>
          <a:bodyPr/>
          <a:lstStyle/>
          <a:p>
            <a:pPr>
              <a:lnSpc>
                <a:spcPct val="150000"/>
              </a:lnSpc>
              <a:defRPr/>
            </a:pPr>
            <a:r>
              <a:rPr lang="ar-SA" sz="2800" dirty="0" smtClean="0"/>
              <a:t>تم تعريف المحاسبة كنظام للمعلومات يختص بتوفير المعلومات من خلال المكونات الرئيسية لنظام المعلومات من مدخلات وعمليات تشغيل ومخرجات (راجع الكتاب شكل رقم 1-1 ص 8)</a:t>
            </a:r>
          </a:p>
          <a:p>
            <a:pPr>
              <a:buFont typeface="Wingdings 2" pitchFamily="18" charset="2"/>
              <a:buNone/>
              <a:defRPr/>
            </a:pPr>
            <a:endParaRPr lang="ar-SA" sz="2800" b="1" dirty="0" smtClean="0">
              <a:solidFill>
                <a:srgbClr val="00B050"/>
              </a:solidFill>
            </a:endParaRPr>
          </a:p>
        </p:txBody>
      </p:sp>
      <p:sp>
        <p:nvSpPr>
          <p:cNvPr id="34824" name="Slide Number Placeholder 3"/>
          <p:cNvSpPr>
            <a:spLocks noGrp="1"/>
          </p:cNvSpPr>
          <p:nvPr>
            <p:ph type="sldNum" sz="quarter" idx="4294967295"/>
          </p:nvPr>
        </p:nvSpPr>
        <p:spPr bwMode="auto">
          <a:xfrm>
            <a:off x="8693150" y="6381750"/>
            <a:ext cx="4508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fld id="{6E29B64C-AD0E-4C04-8C8F-F064F13B6067}" type="slidenum">
              <a:rPr lang="ar-SA" smtClean="0">
                <a:solidFill>
                  <a:prstClr val="white"/>
                </a:solidFill>
                <a:latin typeface="Calibri" pitchFamily="34" charset="0"/>
              </a:rPr>
              <a:pPr algn="ctr" eaLnBrk="1" hangingPunct="1"/>
              <a:t>7</a:t>
            </a:fld>
            <a:endParaRPr lang="en-US" smtClean="0">
              <a:solidFill>
                <a:prstClr val="white"/>
              </a:solidFill>
              <a:latin typeface="Calibri" pitchFamily="34" charset="0"/>
            </a:endParaRPr>
          </a:p>
        </p:txBody>
      </p:sp>
      <p:grpSp>
        <p:nvGrpSpPr>
          <p:cNvPr id="2" name="Group 10"/>
          <p:cNvGrpSpPr>
            <a:grpSpLocks/>
          </p:cNvGrpSpPr>
          <p:nvPr/>
        </p:nvGrpSpPr>
        <p:grpSpPr bwMode="auto">
          <a:xfrm>
            <a:off x="1115616" y="3505200"/>
            <a:ext cx="7632848" cy="3236168"/>
            <a:chOff x="1066800" y="3886199"/>
            <a:chExt cx="6553199" cy="1981202"/>
          </a:xfrm>
        </p:grpSpPr>
        <p:sp>
          <p:nvSpPr>
            <p:cNvPr id="12" name="Freeform 11"/>
            <p:cNvSpPr/>
            <p:nvPr/>
          </p:nvSpPr>
          <p:spPr>
            <a:xfrm rot="16200000">
              <a:off x="5574321" y="3821723"/>
              <a:ext cx="1981202" cy="2110154"/>
            </a:xfrm>
            <a:custGeom>
              <a:avLst/>
              <a:gdLst>
                <a:gd name="connsiteX0" fmla="*/ 0 w 2109452"/>
                <a:gd name="connsiteY0" fmla="*/ 99060 h 1981200"/>
                <a:gd name="connsiteX1" fmla="*/ 29014 w 2109452"/>
                <a:gd name="connsiteY1" fmla="*/ 29014 h 1981200"/>
                <a:gd name="connsiteX2" fmla="*/ 99060 w 2109452"/>
                <a:gd name="connsiteY2" fmla="*/ 0 h 1981200"/>
                <a:gd name="connsiteX3" fmla="*/ 2010392 w 2109452"/>
                <a:gd name="connsiteY3" fmla="*/ 0 h 1981200"/>
                <a:gd name="connsiteX4" fmla="*/ 2080438 w 2109452"/>
                <a:gd name="connsiteY4" fmla="*/ 29014 h 1981200"/>
                <a:gd name="connsiteX5" fmla="*/ 2109452 w 2109452"/>
                <a:gd name="connsiteY5" fmla="*/ 99060 h 1981200"/>
                <a:gd name="connsiteX6" fmla="*/ 2109452 w 2109452"/>
                <a:gd name="connsiteY6" fmla="*/ 1882140 h 1981200"/>
                <a:gd name="connsiteX7" fmla="*/ 2080438 w 2109452"/>
                <a:gd name="connsiteY7" fmla="*/ 1952186 h 1981200"/>
                <a:gd name="connsiteX8" fmla="*/ 2010392 w 2109452"/>
                <a:gd name="connsiteY8" fmla="*/ 1981200 h 1981200"/>
                <a:gd name="connsiteX9" fmla="*/ 99060 w 2109452"/>
                <a:gd name="connsiteY9" fmla="*/ 1981200 h 1981200"/>
                <a:gd name="connsiteX10" fmla="*/ 29014 w 2109452"/>
                <a:gd name="connsiteY10" fmla="*/ 1952186 h 1981200"/>
                <a:gd name="connsiteX11" fmla="*/ 0 w 2109452"/>
                <a:gd name="connsiteY11" fmla="*/ 1882140 h 1981200"/>
                <a:gd name="connsiteX12" fmla="*/ 0 w 2109452"/>
                <a:gd name="connsiteY12" fmla="*/ 9906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09452" h="1981200">
                  <a:moveTo>
                    <a:pt x="2003978" y="1"/>
                  </a:moveTo>
                  <a:cubicBezTo>
                    <a:pt x="2031951" y="1"/>
                    <a:pt x="2058779" y="9803"/>
                    <a:pt x="2078559" y="27251"/>
                  </a:cubicBezTo>
                  <a:cubicBezTo>
                    <a:pt x="2098338" y="44698"/>
                    <a:pt x="2109451" y="68363"/>
                    <a:pt x="2109451" y="93038"/>
                  </a:cubicBezTo>
                  <a:lnTo>
                    <a:pt x="2109451" y="1888162"/>
                  </a:lnTo>
                  <a:cubicBezTo>
                    <a:pt x="2109451" y="1912837"/>
                    <a:pt x="2098338" y="1936502"/>
                    <a:pt x="2078559" y="1953949"/>
                  </a:cubicBezTo>
                  <a:cubicBezTo>
                    <a:pt x="2058779" y="1971397"/>
                    <a:pt x="2031951" y="1981199"/>
                    <a:pt x="2003978" y="1981199"/>
                  </a:cubicBezTo>
                  <a:lnTo>
                    <a:pt x="105474" y="1981199"/>
                  </a:lnTo>
                  <a:cubicBezTo>
                    <a:pt x="77501" y="1981199"/>
                    <a:pt x="50673" y="1971397"/>
                    <a:pt x="30893" y="1953949"/>
                  </a:cubicBezTo>
                  <a:cubicBezTo>
                    <a:pt x="11114" y="1936502"/>
                    <a:pt x="1" y="1912837"/>
                    <a:pt x="1" y="1888162"/>
                  </a:cubicBezTo>
                  <a:lnTo>
                    <a:pt x="1" y="93038"/>
                  </a:lnTo>
                  <a:cubicBezTo>
                    <a:pt x="1" y="68363"/>
                    <a:pt x="11114" y="44698"/>
                    <a:pt x="30893" y="27251"/>
                  </a:cubicBezTo>
                  <a:cubicBezTo>
                    <a:pt x="50673" y="9803"/>
                    <a:pt x="77501" y="1"/>
                    <a:pt x="105474" y="1"/>
                  </a:cubicBezTo>
                  <a:lnTo>
                    <a:pt x="2003978" y="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56617" tIns="123444" rIns="160019" bIns="1687562" spcCol="1270"/>
            <a:lstStyle/>
            <a:p>
              <a:pPr algn="r" defTabSz="1600200" rtl="1" fontAlgn="base">
                <a:lnSpc>
                  <a:spcPct val="90000"/>
                </a:lnSpc>
                <a:spcBef>
                  <a:spcPct val="0"/>
                </a:spcBef>
                <a:spcAft>
                  <a:spcPct val="35000"/>
                </a:spcAft>
                <a:defRPr/>
              </a:pPr>
              <a:endParaRPr lang="en-GB" sz="3600" dirty="0">
                <a:solidFill>
                  <a:prstClr val="white"/>
                </a:solidFill>
              </a:endParaRPr>
            </a:p>
          </p:txBody>
        </p:sp>
        <p:sp>
          <p:nvSpPr>
            <p:cNvPr id="13" name="Freeform 12"/>
            <p:cNvSpPr/>
            <p:nvPr/>
          </p:nvSpPr>
          <p:spPr>
            <a:xfrm>
              <a:off x="5562600" y="3886200"/>
              <a:ext cx="1941379" cy="1981200"/>
            </a:xfrm>
            <a:custGeom>
              <a:avLst/>
              <a:gdLst>
                <a:gd name="connsiteX0" fmla="*/ 0 w 1571542"/>
                <a:gd name="connsiteY0" fmla="*/ 0 h 1981200"/>
                <a:gd name="connsiteX1" fmla="*/ 1571542 w 1571542"/>
                <a:gd name="connsiteY1" fmla="*/ 0 h 1981200"/>
                <a:gd name="connsiteX2" fmla="*/ 1571542 w 1571542"/>
                <a:gd name="connsiteY2" fmla="*/ 1981200 h 1981200"/>
                <a:gd name="connsiteX3" fmla="*/ 0 w 1571542"/>
                <a:gd name="connsiteY3" fmla="*/ 1981200 h 1981200"/>
                <a:gd name="connsiteX4" fmla="*/ 0 w 1571542"/>
                <a:gd name="connsiteY4" fmla="*/ 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1542" h="1981200">
                  <a:moveTo>
                    <a:pt x="0" y="0"/>
                  </a:moveTo>
                  <a:lnTo>
                    <a:pt x="1571542" y="0"/>
                  </a:lnTo>
                  <a:lnTo>
                    <a:pt x="1571542" y="1981200"/>
                  </a:lnTo>
                  <a:lnTo>
                    <a:pt x="0" y="1981200"/>
                  </a:lnTo>
                  <a:lnTo>
                    <a:pt x="0" y="0"/>
                  </a:lnTo>
                  <a:close/>
                </a:path>
              </a:pathLst>
            </a:custGeom>
            <a:solidFill>
              <a:srgbClr val="002060"/>
            </a:solid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0" tIns="96012" rIns="0" bIns="0" spcCol="1270"/>
            <a:lstStyle/>
            <a:p>
              <a:pPr algn="ctr" defTabSz="1244600" rtl="1" fontAlgn="base">
                <a:lnSpc>
                  <a:spcPct val="90000"/>
                </a:lnSpc>
                <a:spcBef>
                  <a:spcPct val="0"/>
                </a:spcBef>
                <a:spcAft>
                  <a:spcPct val="35000"/>
                </a:spcAft>
                <a:defRPr/>
              </a:pPr>
              <a:r>
                <a:rPr lang="ar-SA" sz="2800" b="1" dirty="0" err="1">
                  <a:solidFill>
                    <a:prstClr val="white"/>
                  </a:solidFill>
                </a:rPr>
                <a:t>المدخلات</a:t>
              </a:r>
              <a:endParaRPr lang="ar-SA" sz="2800" b="1" dirty="0">
                <a:solidFill>
                  <a:prstClr val="white"/>
                </a:solidFill>
              </a:endParaRPr>
            </a:p>
            <a:p>
              <a:pPr algn="ctr" defTabSz="1244600" rtl="1" fontAlgn="base">
                <a:lnSpc>
                  <a:spcPct val="90000"/>
                </a:lnSpc>
                <a:spcBef>
                  <a:spcPct val="0"/>
                </a:spcBef>
                <a:spcAft>
                  <a:spcPct val="35000"/>
                </a:spcAft>
                <a:defRPr/>
              </a:pPr>
              <a:r>
                <a:rPr lang="ar-SA" sz="2800" dirty="0">
                  <a:solidFill>
                    <a:prstClr val="white"/>
                  </a:solidFill>
                </a:rPr>
                <a:t>******</a:t>
              </a:r>
            </a:p>
            <a:p>
              <a:pPr algn="ctr" defTabSz="1244600" rtl="1" fontAlgn="base">
                <a:lnSpc>
                  <a:spcPct val="90000"/>
                </a:lnSpc>
                <a:spcBef>
                  <a:spcPct val="0"/>
                </a:spcBef>
                <a:spcAft>
                  <a:spcPct val="35000"/>
                </a:spcAft>
                <a:defRPr/>
              </a:pPr>
              <a:r>
                <a:rPr lang="ar-SA" sz="2400" b="1" dirty="0">
                  <a:solidFill>
                    <a:prstClr val="white"/>
                  </a:solidFill>
                </a:rPr>
                <a:t>الأحداث والمعاملات الاقتصادية</a:t>
              </a:r>
              <a:endParaRPr lang="en-GB" sz="2400" b="1" dirty="0">
                <a:solidFill>
                  <a:prstClr val="white"/>
                </a:solidFill>
              </a:endParaRPr>
            </a:p>
          </p:txBody>
        </p:sp>
        <p:sp>
          <p:nvSpPr>
            <p:cNvPr id="14" name="Freeform 13"/>
            <p:cNvSpPr/>
            <p:nvPr/>
          </p:nvSpPr>
          <p:spPr>
            <a:xfrm rot="16200000">
              <a:off x="3381374" y="3822455"/>
              <a:ext cx="1981202" cy="2108689"/>
            </a:xfrm>
            <a:custGeom>
              <a:avLst/>
              <a:gdLst>
                <a:gd name="connsiteX0" fmla="*/ 0 w 2109452"/>
                <a:gd name="connsiteY0" fmla="*/ 99060 h 1981200"/>
                <a:gd name="connsiteX1" fmla="*/ 29014 w 2109452"/>
                <a:gd name="connsiteY1" fmla="*/ 29014 h 1981200"/>
                <a:gd name="connsiteX2" fmla="*/ 99060 w 2109452"/>
                <a:gd name="connsiteY2" fmla="*/ 0 h 1981200"/>
                <a:gd name="connsiteX3" fmla="*/ 2010392 w 2109452"/>
                <a:gd name="connsiteY3" fmla="*/ 0 h 1981200"/>
                <a:gd name="connsiteX4" fmla="*/ 2080438 w 2109452"/>
                <a:gd name="connsiteY4" fmla="*/ 29014 h 1981200"/>
                <a:gd name="connsiteX5" fmla="*/ 2109452 w 2109452"/>
                <a:gd name="connsiteY5" fmla="*/ 99060 h 1981200"/>
                <a:gd name="connsiteX6" fmla="*/ 2109452 w 2109452"/>
                <a:gd name="connsiteY6" fmla="*/ 1882140 h 1981200"/>
                <a:gd name="connsiteX7" fmla="*/ 2080438 w 2109452"/>
                <a:gd name="connsiteY7" fmla="*/ 1952186 h 1981200"/>
                <a:gd name="connsiteX8" fmla="*/ 2010392 w 2109452"/>
                <a:gd name="connsiteY8" fmla="*/ 1981200 h 1981200"/>
                <a:gd name="connsiteX9" fmla="*/ 99060 w 2109452"/>
                <a:gd name="connsiteY9" fmla="*/ 1981200 h 1981200"/>
                <a:gd name="connsiteX10" fmla="*/ 29014 w 2109452"/>
                <a:gd name="connsiteY10" fmla="*/ 1952186 h 1981200"/>
                <a:gd name="connsiteX11" fmla="*/ 0 w 2109452"/>
                <a:gd name="connsiteY11" fmla="*/ 1882140 h 1981200"/>
                <a:gd name="connsiteX12" fmla="*/ 0 w 2109452"/>
                <a:gd name="connsiteY12" fmla="*/ 9906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09452" h="1981200">
                  <a:moveTo>
                    <a:pt x="2003978" y="1"/>
                  </a:moveTo>
                  <a:cubicBezTo>
                    <a:pt x="2031951" y="1"/>
                    <a:pt x="2058779" y="9803"/>
                    <a:pt x="2078559" y="27251"/>
                  </a:cubicBezTo>
                  <a:cubicBezTo>
                    <a:pt x="2098338" y="44698"/>
                    <a:pt x="2109451" y="68363"/>
                    <a:pt x="2109451" y="93038"/>
                  </a:cubicBezTo>
                  <a:lnTo>
                    <a:pt x="2109451" y="1888162"/>
                  </a:lnTo>
                  <a:cubicBezTo>
                    <a:pt x="2109451" y="1912837"/>
                    <a:pt x="2098338" y="1936502"/>
                    <a:pt x="2078559" y="1953949"/>
                  </a:cubicBezTo>
                  <a:cubicBezTo>
                    <a:pt x="2058779" y="1971397"/>
                    <a:pt x="2031951" y="1981199"/>
                    <a:pt x="2003978" y="1981199"/>
                  </a:cubicBezTo>
                  <a:lnTo>
                    <a:pt x="105474" y="1981199"/>
                  </a:lnTo>
                  <a:cubicBezTo>
                    <a:pt x="77501" y="1981199"/>
                    <a:pt x="50673" y="1971397"/>
                    <a:pt x="30893" y="1953949"/>
                  </a:cubicBezTo>
                  <a:cubicBezTo>
                    <a:pt x="11114" y="1936502"/>
                    <a:pt x="1" y="1912837"/>
                    <a:pt x="1" y="1888162"/>
                  </a:cubicBezTo>
                  <a:lnTo>
                    <a:pt x="1" y="93038"/>
                  </a:lnTo>
                  <a:cubicBezTo>
                    <a:pt x="1" y="68363"/>
                    <a:pt x="11114" y="44698"/>
                    <a:pt x="30893" y="27251"/>
                  </a:cubicBezTo>
                  <a:cubicBezTo>
                    <a:pt x="50673" y="9803"/>
                    <a:pt x="77501" y="1"/>
                    <a:pt x="105474" y="1"/>
                  </a:cubicBezTo>
                  <a:lnTo>
                    <a:pt x="2003978" y="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56616" tIns="96011" rIns="124460" bIns="1687563" spcCol="1270"/>
            <a:lstStyle/>
            <a:p>
              <a:pPr algn="r" defTabSz="1244600" rtl="1" fontAlgn="base">
                <a:lnSpc>
                  <a:spcPct val="90000"/>
                </a:lnSpc>
                <a:spcBef>
                  <a:spcPct val="0"/>
                </a:spcBef>
                <a:spcAft>
                  <a:spcPct val="35000"/>
                </a:spcAft>
                <a:defRPr/>
              </a:pPr>
              <a:endParaRPr lang="en-GB" sz="2800" dirty="0">
                <a:solidFill>
                  <a:prstClr val="white"/>
                </a:solidFill>
              </a:endParaRPr>
            </a:p>
          </p:txBody>
        </p:sp>
        <p:sp>
          <p:nvSpPr>
            <p:cNvPr id="15" name="Flowchart: Extract 14"/>
            <p:cNvSpPr/>
            <p:nvPr/>
          </p:nvSpPr>
          <p:spPr>
            <a:xfrm rot="16200000" flipV="1">
              <a:off x="1012556" y="4016643"/>
              <a:ext cx="407425" cy="146538"/>
            </a:xfrm>
            <a:prstGeom prst="flowChartExtract">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Freeform 15"/>
            <p:cNvSpPr/>
            <p:nvPr/>
          </p:nvSpPr>
          <p:spPr>
            <a:xfrm>
              <a:off x="3429000" y="3886200"/>
              <a:ext cx="1905000" cy="1981200"/>
            </a:xfrm>
            <a:custGeom>
              <a:avLst/>
              <a:gdLst>
                <a:gd name="connsiteX0" fmla="*/ 0 w 1571542"/>
                <a:gd name="connsiteY0" fmla="*/ 0 h 1981200"/>
                <a:gd name="connsiteX1" fmla="*/ 1571542 w 1571542"/>
                <a:gd name="connsiteY1" fmla="*/ 0 h 1981200"/>
                <a:gd name="connsiteX2" fmla="*/ 1571542 w 1571542"/>
                <a:gd name="connsiteY2" fmla="*/ 1981200 h 1981200"/>
                <a:gd name="connsiteX3" fmla="*/ 0 w 1571542"/>
                <a:gd name="connsiteY3" fmla="*/ 1981200 h 1981200"/>
                <a:gd name="connsiteX4" fmla="*/ 0 w 1571542"/>
                <a:gd name="connsiteY4" fmla="*/ 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1542" h="1981200">
                  <a:moveTo>
                    <a:pt x="0" y="0"/>
                  </a:moveTo>
                  <a:lnTo>
                    <a:pt x="1571542" y="0"/>
                  </a:lnTo>
                  <a:lnTo>
                    <a:pt x="1571542" y="1981200"/>
                  </a:lnTo>
                  <a:lnTo>
                    <a:pt x="0" y="1981200"/>
                  </a:lnTo>
                  <a:lnTo>
                    <a:pt x="0" y="0"/>
                  </a:lnTo>
                  <a:close/>
                </a:path>
              </a:pathLst>
            </a:custGeom>
            <a:solidFill>
              <a:srgbClr val="00B050"/>
            </a:solid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0" tIns="96012" rIns="0" bIns="0" spcCol="1270"/>
            <a:lstStyle/>
            <a:p>
              <a:pPr algn="ctr" defTabSz="1244600" rtl="1" fontAlgn="base">
                <a:lnSpc>
                  <a:spcPct val="90000"/>
                </a:lnSpc>
                <a:spcBef>
                  <a:spcPct val="0"/>
                </a:spcBef>
                <a:spcAft>
                  <a:spcPct val="35000"/>
                </a:spcAft>
                <a:defRPr/>
              </a:pPr>
              <a:r>
                <a:rPr lang="ar-SA" sz="2800" b="1" dirty="0">
                  <a:solidFill>
                    <a:prstClr val="white"/>
                  </a:solidFill>
                </a:rPr>
                <a:t>عمليات تشغيل</a:t>
              </a:r>
            </a:p>
            <a:p>
              <a:pPr algn="ctr" defTabSz="1244600" rtl="1" fontAlgn="base">
                <a:lnSpc>
                  <a:spcPct val="90000"/>
                </a:lnSpc>
                <a:spcBef>
                  <a:spcPct val="0"/>
                </a:spcBef>
                <a:spcAft>
                  <a:spcPct val="35000"/>
                </a:spcAft>
                <a:defRPr/>
              </a:pPr>
              <a:r>
                <a:rPr lang="ar-SA" sz="2800" b="1" dirty="0">
                  <a:solidFill>
                    <a:prstClr val="white"/>
                  </a:solidFill>
                </a:rPr>
                <a:t>**********</a:t>
              </a:r>
            </a:p>
            <a:p>
              <a:pPr algn="ctr" defTabSz="1244600" rtl="1" fontAlgn="base">
                <a:lnSpc>
                  <a:spcPct val="90000"/>
                </a:lnSpc>
                <a:spcBef>
                  <a:spcPct val="0"/>
                </a:spcBef>
                <a:spcAft>
                  <a:spcPct val="35000"/>
                </a:spcAft>
                <a:defRPr/>
              </a:pPr>
              <a:r>
                <a:rPr lang="ar-SA" sz="2800" b="1" dirty="0">
                  <a:solidFill>
                    <a:prstClr val="white"/>
                  </a:solidFill>
                </a:rPr>
                <a:t> </a:t>
              </a:r>
              <a:r>
                <a:rPr lang="ar-SA" sz="2400" b="1" dirty="0">
                  <a:solidFill>
                    <a:prstClr val="white"/>
                  </a:solidFill>
                </a:rPr>
                <a:t>تحليل – تسجيل – تلخيص ....</a:t>
              </a:r>
              <a:endParaRPr lang="en-GB" sz="2400" b="1" dirty="0">
                <a:solidFill>
                  <a:prstClr val="white"/>
                </a:solidFill>
              </a:endParaRPr>
            </a:p>
          </p:txBody>
        </p:sp>
        <p:sp>
          <p:nvSpPr>
            <p:cNvPr id="17" name="Freeform 16"/>
            <p:cNvSpPr/>
            <p:nvPr/>
          </p:nvSpPr>
          <p:spPr>
            <a:xfrm rot="16200000">
              <a:off x="1207476" y="3821723"/>
              <a:ext cx="1981202" cy="2110154"/>
            </a:xfrm>
            <a:custGeom>
              <a:avLst/>
              <a:gdLst>
                <a:gd name="connsiteX0" fmla="*/ 0 w 2109452"/>
                <a:gd name="connsiteY0" fmla="*/ 99060 h 1981200"/>
                <a:gd name="connsiteX1" fmla="*/ 29014 w 2109452"/>
                <a:gd name="connsiteY1" fmla="*/ 29014 h 1981200"/>
                <a:gd name="connsiteX2" fmla="*/ 99060 w 2109452"/>
                <a:gd name="connsiteY2" fmla="*/ 0 h 1981200"/>
                <a:gd name="connsiteX3" fmla="*/ 2010392 w 2109452"/>
                <a:gd name="connsiteY3" fmla="*/ 0 h 1981200"/>
                <a:gd name="connsiteX4" fmla="*/ 2080438 w 2109452"/>
                <a:gd name="connsiteY4" fmla="*/ 29014 h 1981200"/>
                <a:gd name="connsiteX5" fmla="*/ 2109452 w 2109452"/>
                <a:gd name="connsiteY5" fmla="*/ 99060 h 1981200"/>
                <a:gd name="connsiteX6" fmla="*/ 2109452 w 2109452"/>
                <a:gd name="connsiteY6" fmla="*/ 1882140 h 1981200"/>
                <a:gd name="connsiteX7" fmla="*/ 2080438 w 2109452"/>
                <a:gd name="connsiteY7" fmla="*/ 1952186 h 1981200"/>
                <a:gd name="connsiteX8" fmla="*/ 2010392 w 2109452"/>
                <a:gd name="connsiteY8" fmla="*/ 1981200 h 1981200"/>
                <a:gd name="connsiteX9" fmla="*/ 99060 w 2109452"/>
                <a:gd name="connsiteY9" fmla="*/ 1981200 h 1981200"/>
                <a:gd name="connsiteX10" fmla="*/ 29014 w 2109452"/>
                <a:gd name="connsiteY10" fmla="*/ 1952186 h 1981200"/>
                <a:gd name="connsiteX11" fmla="*/ 0 w 2109452"/>
                <a:gd name="connsiteY11" fmla="*/ 1882140 h 1981200"/>
                <a:gd name="connsiteX12" fmla="*/ 0 w 2109452"/>
                <a:gd name="connsiteY12" fmla="*/ 9906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09452" h="1981200">
                  <a:moveTo>
                    <a:pt x="2003978" y="1"/>
                  </a:moveTo>
                  <a:cubicBezTo>
                    <a:pt x="2031951" y="1"/>
                    <a:pt x="2058779" y="9803"/>
                    <a:pt x="2078559" y="27251"/>
                  </a:cubicBezTo>
                  <a:cubicBezTo>
                    <a:pt x="2098338" y="44698"/>
                    <a:pt x="2109451" y="68363"/>
                    <a:pt x="2109451" y="93038"/>
                  </a:cubicBezTo>
                  <a:lnTo>
                    <a:pt x="2109451" y="1888162"/>
                  </a:lnTo>
                  <a:cubicBezTo>
                    <a:pt x="2109451" y="1912837"/>
                    <a:pt x="2098338" y="1936502"/>
                    <a:pt x="2078559" y="1953949"/>
                  </a:cubicBezTo>
                  <a:cubicBezTo>
                    <a:pt x="2058779" y="1971397"/>
                    <a:pt x="2031951" y="1981199"/>
                    <a:pt x="2003978" y="1981199"/>
                  </a:cubicBezTo>
                  <a:lnTo>
                    <a:pt x="105474" y="1981199"/>
                  </a:lnTo>
                  <a:cubicBezTo>
                    <a:pt x="77501" y="1981199"/>
                    <a:pt x="50673" y="1971397"/>
                    <a:pt x="30893" y="1953949"/>
                  </a:cubicBezTo>
                  <a:cubicBezTo>
                    <a:pt x="11114" y="1936502"/>
                    <a:pt x="1" y="1912837"/>
                    <a:pt x="1" y="1888162"/>
                  </a:cubicBezTo>
                  <a:lnTo>
                    <a:pt x="1" y="93038"/>
                  </a:lnTo>
                  <a:cubicBezTo>
                    <a:pt x="1" y="68363"/>
                    <a:pt x="11114" y="44698"/>
                    <a:pt x="30893" y="27251"/>
                  </a:cubicBezTo>
                  <a:cubicBezTo>
                    <a:pt x="50673" y="9803"/>
                    <a:pt x="77501" y="1"/>
                    <a:pt x="105474" y="1"/>
                  </a:cubicBezTo>
                  <a:lnTo>
                    <a:pt x="2003978" y="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56618" tIns="85727" rIns="111124" bIns="1687561" spcCol="1270"/>
            <a:lstStyle/>
            <a:p>
              <a:pPr algn="ctr" defTabSz="1111250" rtl="1" fontAlgn="base">
                <a:lnSpc>
                  <a:spcPct val="90000"/>
                </a:lnSpc>
                <a:spcBef>
                  <a:spcPct val="0"/>
                </a:spcBef>
                <a:spcAft>
                  <a:spcPct val="35000"/>
                </a:spcAft>
                <a:defRPr/>
              </a:pPr>
              <a:endParaRPr lang="en-GB" sz="2500">
                <a:solidFill>
                  <a:prstClr val="white"/>
                </a:solidFill>
              </a:endParaRPr>
            </a:p>
          </p:txBody>
        </p:sp>
        <p:sp>
          <p:nvSpPr>
            <p:cNvPr id="18" name="Flowchart: Extract 17"/>
            <p:cNvSpPr/>
            <p:nvPr/>
          </p:nvSpPr>
          <p:spPr>
            <a:xfrm rot="16200000" flipV="1">
              <a:off x="566560" y="4462639"/>
              <a:ext cx="1198308" cy="45427"/>
            </a:xfrm>
            <a:prstGeom prst="flowChartExtract">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9" name="Freeform 18"/>
            <p:cNvSpPr/>
            <p:nvPr/>
          </p:nvSpPr>
          <p:spPr>
            <a:xfrm>
              <a:off x="1066800" y="3886200"/>
              <a:ext cx="1993432" cy="1981200"/>
            </a:xfrm>
            <a:custGeom>
              <a:avLst/>
              <a:gdLst>
                <a:gd name="connsiteX0" fmla="*/ 0 w 1571542"/>
                <a:gd name="connsiteY0" fmla="*/ 0 h 1981200"/>
                <a:gd name="connsiteX1" fmla="*/ 1571542 w 1571542"/>
                <a:gd name="connsiteY1" fmla="*/ 0 h 1981200"/>
                <a:gd name="connsiteX2" fmla="*/ 1571542 w 1571542"/>
                <a:gd name="connsiteY2" fmla="*/ 1981200 h 1981200"/>
                <a:gd name="connsiteX3" fmla="*/ 0 w 1571542"/>
                <a:gd name="connsiteY3" fmla="*/ 1981200 h 1981200"/>
                <a:gd name="connsiteX4" fmla="*/ 0 w 1571542"/>
                <a:gd name="connsiteY4" fmla="*/ 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1542" h="1981200">
                  <a:moveTo>
                    <a:pt x="0" y="0"/>
                  </a:moveTo>
                  <a:lnTo>
                    <a:pt x="1571542" y="0"/>
                  </a:lnTo>
                  <a:lnTo>
                    <a:pt x="1571542" y="1981200"/>
                  </a:lnTo>
                  <a:lnTo>
                    <a:pt x="0" y="1981200"/>
                  </a:lnTo>
                  <a:lnTo>
                    <a:pt x="0" y="0"/>
                  </a:lnTo>
                  <a:close/>
                </a:path>
              </a:pathLst>
            </a:custGeom>
            <a:solidFill>
              <a:srgbClr val="FF0000"/>
            </a:solid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0" tIns="96012" rIns="0" bIns="0" spcCol="1270"/>
            <a:lstStyle/>
            <a:p>
              <a:pPr algn="ctr" defTabSz="1244600" rtl="1" fontAlgn="base">
                <a:lnSpc>
                  <a:spcPct val="90000"/>
                </a:lnSpc>
                <a:spcBef>
                  <a:spcPct val="0"/>
                </a:spcBef>
                <a:spcAft>
                  <a:spcPct val="35000"/>
                </a:spcAft>
                <a:defRPr/>
              </a:pPr>
              <a:r>
                <a:rPr lang="ar-SA" sz="2800" b="1" dirty="0">
                  <a:solidFill>
                    <a:prstClr val="white"/>
                  </a:solidFill>
                </a:rPr>
                <a:t>المخرجات</a:t>
              </a:r>
            </a:p>
            <a:p>
              <a:pPr algn="ctr" defTabSz="1244600" rtl="1" fontAlgn="base">
                <a:lnSpc>
                  <a:spcPct val="90000"/>
                </a:lnSpc>
                <a:spcBef>
                  <a:spcPct val="0"/>
                </a:spcBef>
                <a:spcAft>
                  <a:spcPct val="35000"/>
                </a:spcAft>
                <a:defRPr/>
              </a:pPr>
              <a:r>
                <a:rPr lang="ar-SA" sz="2800" dirty="0">
                  <a:solidFill>
                    <a:prstClr val="white"/>
                  </a:solidFill>
                </a:rPr>
                <a:t>******</a:t>
              </a:r>
            </a:p>
            <a:p>
              <a:pPr algn="ctr" defTabSz="1244600" rtl="1" fontAlgn="base">
                <a:lnSpc>
                  <a:spcPct val="90000"/>
                </a:lnSpc>
                <a:spcBef>
                  <a:spcPct val="0"/>
                </a:spcBef>
                <a:spcAft>
                  <a:spcPct val="35000"/>
                </a:spcAft>
                <a:defRPr/>
              </a:pPr>
              <a:r>
                <a:rPr lang="ar-SA" sz="2400" b="1" dirty="0">
                  <a:solidFill>
                    <a:prstClr val="white"/>
                  </a:solidFill>
                </a:rPr>
                <a:t>التقارير والقوائم المالية</a:t>
              </a:r>
              <a:endParaRPr lang="en-GB" sz="2400" b="1" dirty="0">
                <a:solidFill>
                  <a:prstClr val="white"/>
                </a:solidFill>
              </a:endParaRPr>
            </a:p>
          </p:txBody>
        </p:sp>
      </p:grpSp>
      <p:sp>
        <p:nvSpPr>
          <p:cNvPr id="9" name="Left Arrow 8"/>
          <p:cNvSpPr/>
          <p:nvPr/>
        </p:nvSpPr>
        <p:spPr>
          <a:xfrm>
            <a:off x="4853354" y="4191000"/>
            <a:ext cx="838200" cy="609600"/>
          </a:xfrm>
          <a:prstGeom prst="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base">
              <a:spcBef>
                <a:spcPct val="0"/>
              </a:spcBef>
              <a:spcAft>
                <a:spcPct val="0"/>
              </a:spcAft>
              <a:defRPr/>
            </a:pPr>
            <a:endParaRPr lang="en-GB" dirty="0">
              <a:solidFill>
                <a:srgbClr val="00B0F0"/>
              </a:solidFill>
            </a:endParaRPr>
          </a:p>
        </p:txBody>
      </p:sp>
      <p:sp>
        <p:nvSpPr>
          <p:cNvPr id="10" name="Left Arrow 9"/>
          <p:cNvSpPr/>
          <p:nvPr/>
        </p:nvSpPr>
        <p:spPr>
          <a:xfrm>
            <a:off x="2602523" y="4191000"/>
            <a:ext cx="838200" cy="609600"/>
          </a:xfrm>
          <a:prstGeom prst="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base">
              <a:spcBef>
                <a:spcPct val="0"/>
              </a:spcBef>
              <a:spcAft>
                <a:spcPct val="0"/>
              </a:spcAft>
              <a:defRPr/>
            </a:pPr>
            <a:endParaRPr lang="en-GB">
              <a:solidFill>
                <a:prstClr val="white"/>
              </a:solidFill>
            </a:endParaRPr>
          </a:p>
        </p:txBody>
      </p:sp>
    </p:spTree>
    <p:extLst>
      <p:ext uri="{BB962C8B-B14F-4D97-AF65-F5344CB8AC3E}">
        <p14:creationId xmlns:p14="http://schemas.microsoft.com/office/powerpoint/2010/main" val="3707539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914400" y="274638"/>
            <a:ext cx="7772400" cy="1020762"/>
          </a:xfrm>
          <a:solidFill>
            <a:schemeClr val="accent1"/>
          </a:solidFill>
        </p:spPr>
        <p:txBody>
          <a:bodyPr/>
          <a:lstStyle/>
          <a:p>
            <a:pPr algn="ctr"/>
            <a:r>
              <a:rPr lang="ar-SA" sz="3200" b="1" smtClean="0">
                <a:solidFill>
                  <a:schemeClr val="tx1"/>
                </a:solidFill>
                <a:cs typeface="Arial" pitchFamily="34" charset="0"/>
              </a:rPr>
              <a:t>خصائص المعلومات المحاسبية</a:t>
            </a:r>
            <a:endParaRPr lang="en-GB" sz="3200" smtClean="0">
              <a:solidFill>
                <a:schemeClr val="tx1"/>
              </a:solidFill>
              <a:cs typeface="Arial" pitchFamily="34" charset="0"/>
            </a:endParaRPr>
          </a:p>
        </p:txBody>
      </p:sp>
      <p:sp>
        <p:nvSpPr>
          <p:cNvPr id="12291" name="Content Placeholder 2"/>
          <p:cNvSpPr>
            <a:spLocks noGrp="1"/>
          </p:cNvSpPr>
          <p:nvPr>
            <p:ph idx="1"/>
          </p:nvPr>
        </p:nvSpPr>
        <p:spPr>
          <a:xfrm>
            <a:off x="467544" y="1600200"/>
            <a:ext cx="8280920" cy="5069160"/>
          </a:xfrm>
          <a:solidFill>
            <a:schemeClr val="accent1">
              <a:lumMod val="20000"/>
              <a:lumOff val="80000"/>
            </a:schemeClr>
          </a:solidFill>
        </p:spPr>
        <p:txBody>
          <a:bodyPr/>
          <a:lstStyle/>
          <a:p>
            <a:pPr>
              <a:lnSpc>
                <a:spcPct val="150000"/>
              </a:lnSpc>
              <a:defRPr/>
            </a:pPr>
            <a:r>
              <a:rPr lang="ar-IQ" sz="2400" b="1" dirty="0" smtClean="0">
                <a:solidFill>
                  <a:srgbClr val="002060"/>
                </a:solidFill>
              </a:rPr>
              <a:t>1- </a:t>
            </a:r>
            <a:r>
              <a:rPr lang="ar-SA" sz="2400" b="1" dirty="0" smtClean="0">
                <a:solidFill>
                  <a:srgbClr val="002060"/>
                </a:solidFill>
              </a:rPr>
              <a:t>الملائمة</a:t>
            </a:r>
            <a:endParaRPr lang="en-US" sz="2400" b="1" dirty="0" smtClean="0">
              <a:solidFill>
                <a:srgbClr val="002060"/>
              </a:solidFill>
            </a:endParaRPr>
          </a:p>
          <a:p>
            <a:pPr algn="just" rtl="1">
              <a:buFont typeface="Wingdings 2" pitchFamily="18" charset="2"/>
              <a:buNone/>
              <a:defRPr/>
            </a:pPr>
            <a:r>
              <a:rPr lang="ar-SA" sz="2400" b="1" dirty="0" smtClean="0"/>
              <a:t>أن المعلومات المحاسبية يجب أن تكون هامة ومفيدة عند دراسة المشكلة التي يراد حلها ومعالجتها واتخاذ قرار بشأنها، بمعنى أن المعلومات يجب أن تؤثر في الحدث الذي صممت من أجله أو النتائج التي أعدت لتحقيقها.</a:t>
            </a:r>
          </a:p>
          <a:p>
            <a:pPr lvl="0" algn="just" rtl="1">
              <a:defRPr/>
            </a:pPr>
            <a:r>
              <a:rPr lang="ar-IQ" sz="2400" b="1" dirty="0" smtClean="0">
                <a:solidFill>
                  <a:srgbClr val="002060"/>
                </a:solidFill>
              </a:rPr>
              <a:t>2- التوقيت الملائم (الوقتية)</a:t>
            </a:r>
            <a:endParaRPr lang="ar-SA" sz="2400" b="1" dirty="0">
              <a:solidFill>
                <a:srgbClr val="002060"/>
              </a:solidFill>
            </a:endParaRPr>
          </a:p>
          <a:p>
            <a:pPr lvl="0" algn="just" rtl="1">
              <a:defRPr/>
            </a:pPr>
            <a:r>
              <a:rPr lang="ar-SA" sz="2400" b="1" dirty="0">
                <a:solidFill>
                  <a:prstClr val="black"/>
                </a:solidFill>
              </a:rPr>
              <a:t>يجب أن تكون المعلومات المحاسبية حديثة ويتم توفيرها وقت الحاجة إليها، وفي مواقف معينة قد يكون الحصول على معلومات تقريبية في الوقت المناسب أفضل من الحصول على معلومات دقيقة تأتي متأخرة عن الوقت المطلوبة فيه.</a:t>
            </a:r>
          </a:p>
          <a:p>
            <a:pPr>
              <a:buFont typeface="Wingdings 2" pitchFamily="18" charset="2"/>
              <a:buNone/>
              <a:defRPr/>
            </a:pPr>
            <a:endParaRPr lang="en-GB" b="1" dirty="0" smtClean="0"/>
          </a:p>
        </p:txBody>
      </p:sp>
      <p:sp>
        <p:nvSpPr>
          <p:cNvPr id="35845" name="Slide Number Placeholder 3"/>
          <p:cNvSpPr>
            <a:spLocks noGrp="1"/>
          </p:cNvSpPr>
          <p:nvPr>
            <p:ph type="sldNum" sz="quarter" idx="4294967295"/>
          </p:nvPr>
        </p:nvSpPr>
        <p:spPr bwMode="auto">
          <a:xfrm>
            <a:off x="8639175" y="6381750"/>
            <a:ext cx="50482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fld id="{D81C90E5-A4FE-455D-BF93-882F8D5CC781}" type="slidenum">
              <a:rPr lang="ar-SA" smtClean="0">
                <a:solidFill>
                  <a:prstClr val="white"/>
                </a:solidFill>
                <a:latin typeface="Calibri" pitchFamily="34" charset="0"/>
              </a:rPr>
              <a:pPr algn="ctr" eaLnBrk="1" hangingPunct="1"/>
              <a:t>8</a:t>
            </a:fld>
            <a:endParaRPr lang="en-US" dirty="0" smtClean="0">
              <a:solidFill>
                <a:prstClr val="white"/>
              </a:solidFill>
              <a:latin typeface="Calibri" pitchFamily="34" charset="0"/>
            </a:endParaRPr>
          </a:p>
        </p:txBody>
      </p:sp>
    </p:spTree>
    <p:extLst>
      <p:ext uri="{BB962C8B-B14F-4D97-AF65-F5344CB8AC3E}">
        <p14:creationId xmlns:p14="http://schemas.microsoft.com/office/powerpoint/2010/main" val="1237822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linds(horizontal)">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blinds(horizontal)">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blinds(horizontal)">
                                      <p:cBhvr>
                                        <p:cTn id="17" dur="500"/>
                                        <p:tgtEl>
                                          <p:spTgt spid="122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blinds(horizontal)">
                                      <p:cBhvr>
                                        <p:cTn id="22"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itle 1"/>
          <p:cNvSpPr>
            <a:spLocks noGrp="1"/>
          </p:cNvSpPr>
          <p:nvPr>
            <p:ph type="title"/>
          </p:nvPr>
        </p:nvSpPr>
        <p:spPr>
          <a:xfrm>
            <a:off x="914400" y="274638"/>
            <a:ext cx="7772400" cy="944562"/>
          </a:xfrm>
          <a:solidFill>
            <a:schemeClr val="accent1"/>
          </a:solidFill>
        </p:spPr>
        <p:txBody>
          <a:bodyPr/>
          <a:lstStyle/>
          <a:p>
            <a:pPr algn="ctr"/>
            <a:r>
              <a:rPr lang="ar-SA" sz="3200" b="1" smtClean="0">
                <a:solidFill>
                  <a:schemeClr val="tx1"/>
                </a:solidFill>
                <a:cs typeface="Arial" pitchFamily="34" charset="0"/>
              </a:rPr>
              <a:t>تابع خصائص المعلومات المحاسبية</a:t>
            </a:r>
            <a:endParaRPr lang="en-GB" sz="3200" smtClean="0">
              <a:solidFill>
                <a:schemeClr val="tx1"/>
              </a:solidFill>
              <a:cs typeface="Arial" pitchFamily="34" charset="0"/>
            </a:endParaRPr>
          </a:p>
        </p:txBody>
      </p:sp>
      <p:sp>
        <p:nvSpPr>
          <p:cNvPr id="3" name="Content Placeholder 2"/>
          <p:cNvSpPr>
            <a:spLocks noGrp="1"/>
          </p:cNvSpPr>
          <p:nvPr>
            <p:ph idx="1"/>
          </p:nvPr>
        </p:nvSpPr>
        <p:spPr>
          <a:xfrm>
            <a:off x="539552" y="1600199"/>
            <a:ext cx="8147248" cy="5146253"/>
          </a:xfrm>
          <a:solidFill>
            <a:schemeClr val="accent1">
              <a:lumMod val="20000"/>
              <a:lumOff val="80000"/>
            </a:schemeClr>
          </a:solidFill>
        </p:spPr>
        <p:txBody>
          <a:bodyPr/>
          <a:lstStyle/>
          <a:p>
            <a:pPr algn="just" rtl="1">
              <a:lnSpc>
                <a:spcPct val="150000"/>
              </a:lnSpc>
              <a:defRPr/>
            </a:pPr>
            <a:r>
              <a:rPr lang="ar-IQ" sz="2400" b="1" dirty="0" smtClean="0">
                <a:solidFill>
                  <a:srgbClr val="002060"/>
                </a:solidFill>
              </a:rPr>
              <a:t>3- </a:t>
            </a:r>
            <a:r>
              <a:rPr lang="ar-SA" sz="2400" b="1" dirty="0" smtClean="0">
                <a:solidFill>
                  <a:srgbClr val="002060"/>
                </a:solidFill>
              </a:rPr>
              <a:t>القابلية </a:t>
            </a:r>
            <a:r>
              <a:rPr lang="ar-SA" sz="2400" b="1" dirty="0" smtClean="0">
                <a:solidFill>
                  <a:srgbClr val="002060"/>
                </a:solidFill>
              </a:rPr>
              <a:t>للتحقق</a:t>
            </a:r>
          </a:p>
          <a:p>
            <a:pPr algn="just" rtl="1">
              <a:lnSpc>
                <a:spcPct val="150000"/>
              </a:lnSpc>
              <a:buFont typeface="Wingdings 2" pitchFamily="18" charset="2"/>
              <a:buNone/>
              <a:defRPr/>
            </a:pPr>
            <a:r>
              <a:rPr lang="ar-SA" sz="2400" dirty="0" smtClean="0"/>
              <a:t>بمعنى أنه عندما يقوم الأشخاص المؤهلون بفحص المصادر التي تحوي المعلومات المحاسبية – وباستخدام نفس الأساليب – يمكنهم التوصل لنتائج مماثلة</a:t>
            </a:r>
            <a:r>
              <a:rPr lang="ar-SA" sz="2400" dirty="0" smtClean="0"/>
              <a:t>.</a:t>
            </a:r>
            <a:endParaRPr lang="ar-IQ" sz="2400" dirty="0" smtClean="0"/>
          </a:p>
          <a:p>
            <a:pPr algn="just" rtl="1">
              <a:defRPr/>
            </a:pPr>
            <a:r>
              <a:rPr lang="ar-IQ" sz="2400" b="1" dirty="0" smtClean="0">
                <a:solidFill>
                  <a:srgbClr val="002060"/>
                </a:solidFill>
              </a:rPr>
              <a:t>4- </a:t>
            </a:r>
            <a:r>
              <a:rPr lang="ar-SA" sz="2400" b="1" dirty="0" smtClean="0">
                <a:solidFill>
                  <a:srgbClr val="002060"/>
                </a:solidFill>
              </a:rPr>
              <a:t>الموضوعية </a:t>
            </a:r>
            <a:r>
              <a:rPr lang="ar-SA" sz="2400" b="1" dirty="0">
                <a:solidFill>
                  <a:srgbClr val="002060"/>
                </a:solidFill>
              </a:rPr>
              <a:t>(البعد عن التحيز)</a:t>
            </a:r>
          </a:p>
          <a:p>
            <a:pPr algn="just" rtl="1">
              <a:defRPr/>
            </a:pPr>
            <a:r>
              <a:rPr lang="ar-SA" sz="2400" b="1" dirty="0"/>
              <a:t>بمعنى الابتعاد عن التقدير والحكم الشخصي والاعتماد على مصادر حقيقية للمعلومات المحاسبية، وبما يضمن عدم انحياز تلك المعلومات لصالح مجموعة من المستفيدين على حساب المجموعات الأخرى.</a:t>
            </a:r>
          </a:p>
          <a:p>
            <a:pPr algn="just" rtl="1">
              <a:lnSpc>
                <a:spcPct val="150000"/>
              </a:lnSpc>
              <a:buFont typeface="Wingdings 2" pitchFamily="18" charset="2"/>
              <a:buNone/>
              <a:defRPr/>
            </a:pPr>
            <a:endParaRPr lang="ar-SA" sz="2400" dirty="0" smtClean="0"/>
          </a:p>
          <a:p>
            <a:pPr algn="just">
              <a:lnSpc>
                <a:spcPct val="150000"/>
              </a:lnSpc>
              <a:buFont typeface="Wingdings 2" pitchFamily="18" charset="2"/>
              <a:buNone/>
              <a:defRPr/>
            </a:pPr>
            <a:endParaRPr lang="ar-SA" sz="2400" dirty="0" smtClean="0"/>
          </a:p>
          <a:p>
            <a:pPr>
              <a:defRPr/>
            </a:pPr>
            <a:endParaRPr lang="en-GB" dirty="0"/>
          </a:p>
        </p:txBody>
      </p:sp>
      <p:sp>
        <p:nvSpPr>
          <p:cNvPr id="5" name="Slide Number Placeholder 3"/>
          <p:cNvSpPr txBox="1">
            <a:spLocks/>
          </p:cNvSpPr>
          <p:nvPr/>
        </p:nvSpPr>
        <p:spPr bwMode="auto">
          <a:xfrm>
            <a:off x="4572000" y="6381328"/>
            <a:ext cx="52753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ar-SA"/>
            </a:defPPr>
            <a:lvl1pPr marL="0" algn="r" defTabSz="914400" rtl="0" eaLnBrk="0" latinLnBrk="0" hangingPunct="0">
              <a:defRPr sz="1200" kern="1200">
                <a:solidFill>
                  <a:schemeClr val="tx1"/>
                </a:solidFill>
                <a:latin typeface="Arial" pitchFamily="34" charset="0"/>
                <a:ea typeface="+mn-ea"/>
                <a:cs typeface="Arial" pitchFamily="34" charset="0"/>
              </a:defRPr>
            </a:lvl1pPr>
            <a:lvl2pPr marL="742950" indent="-285750" algn="r" defTabSz="914400" rtl="1" eaLnBrk="0" latinLnBrk="0" hangingPunct="0">
              <a:defRPr sz="1800" kern="1200">
                <a:solidFill>
                  <a:schemeClr val="tx1"/>
                </a:solidFill>
                <a:latin typeface="Arial" pitchFamily="34" charset="0"/>
                <a:ea typeface="+mn-ea"/>
                <a:cs typeface="Arial" pitchFamily="34" charset="0"/>
              </a:defRPr>
            </a:lvl2pPr>
            <a:lvl3pPr marL="1143000" indent="-228600" algn="r" defTabSz="914400" rtl="1" eaLnBrk="0" latinLnBrk="0" hangingPunct="0">
              <a:defRPr sz="1800" kern="1200">
                <a:solidFill>
                  <a:schemeClr val="tx1"/>
                </a:solidFill>
                <a:latin typeface="Arial" pitchFamily="34" charset="0"/>
                <a:ea typeface="+mn-ea"/>
                <a:cs typeface="Arial" pitchFamily="34" charset="0"/>
              </a:defRPr>
            </a:lvl3pPr>
            <a:lvl4pPr marL="1600200" indent="-228600" algn="r" defTabSz="914400" rtl="1" eaLnBrk="0" latinLnBrk="0" hangingPunct="0">
              <a:defRPr sz="1800" kern="1200">
                <a:solidFill>
                  <a:schemeClr val="tx1"/>
                </a:solidFill>
                <a:latin typeface="Arial" pitchFamily="34" charset="0"/>
                <a:ea typeface="+mn-ea"/>
                <a:cs typeface="Arial" pitchFamily="34" charset="0"/>
              </a:defRPr>
            </a:lvl4pPr>
            <a:lvl5pPr marL="2057400" indent="-228600" algn="r" defTabSz="914400" rtl="1" eaLnBrk="0" latinLnBrk="0" hangingPunct="0">
              <a:defRPr sz="1800" kern="1200">
                <a:solidFill>
                  <a:schemeClr val="tx1"/>
                </a:solidFill>
                <a:latin typeface="Arial" pitchFamily="34" charset="0"/>
                <a:ea typeface="+mn-ea"/>
                <a:cs typeface="Arial" pitchFamily="34" charset="0"/>
              </a:defRPr>
            </a:lvl5pPr>
            <a:lvl6pPr marL="2514600" indent="-228600" algn="r" defTabSz="914400" rtl="1"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6pPr>
            <a:lvl7pPr marL="2971800" indent="-228600" algn="r" defTabSz="914400" rtl="1"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7pPr>
            <a:lvl8pPr marL="3429000" indent="-228600" algn="r" defTabSz="914400" rtl="1"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8pPr>
            <a:lvl9pPr marL="3886200" indent="-228600" algn="r" defTabSz="914400" rtl="1" eaLnBrk="0" fontAlgn="base" latinLnBrk="0" hangingPunct="0">
              <a:spcBef>
                <a:spcPct val="0"/>
              </a:spcBef>
              <a:spcAft>
                <a:spcPct val="0"/>
              </a:spcAft>
              <a:defRPr sz="1800" kern="1200">
                <a:solidFill>
                  <a:schemeClr val="tx1"/>
                </a:solidFill>
                <a:latin typeface="Arial" pitchFamily="34" charset="0"/>
                <a:ea typeface="+mn-ea"/>
                <a:cs typeface="Arial" pitchFamily="34" charset="0"/>
              </a:defRPr>
            </a:lvl9pPr>
          </a:lstStyle>
          <a:p>
            <a:pPr algn="ctr" eaLnBrk="1" hangingPunct="1"/>
            <a:fld id="{CA375BF8-0C47-4524-9BF8-53E0FE9F2E4E}" type="slidenum">
              <a:rPr lang="ar-SA" sz="1800" smtClean="0">
                <a:solidFill>
                  <a:prstClr val="white"/>
                </a:solidFill>
                <a:latin typeface="Calibri" pitchFamily="34" charset="0"/>
              </a:rPr>
              <a:pPr algn="ctr" eaLnBrk="1" hangingPunct="1"/>
              <a:t>9</a:t>
            </a:fld>
            <a:endParaRPr lang="en-US" sz="1800" dirty="0" smtClean="0">
              <a:solidFill>
                <a:prstClr val="white"/>
              </a:solidFill>
              <a:latin typeface="Calibri" pitchFamily="34" charset="0"/>
            </a:endParaRPr>
          </a:p>
        </p:txBody>
      </p:sp>
    </p:spTree>
    <p:extLst>
      <p:ext uri="{BB962C8B-B14F-4D97-AF65-F5344CB8AC3E}">
        <p14:creationId xmlns:p14="http://schemas.microsoft.com/office/powerpoint/2010/main" val="20058258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1035</Words>
  <Application>Microsoft Office PowerPoint</Application>
  <PresentationFormat>On-screen Show (4:3)</PresentationFormat>
  <Paragraphs>278</Paragraphs>
  <Slides>39</Slides>
  <Notes>0</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نسق Office</vt:lpstr>
      <vt:lpstr>Office Theme</vt:lpstr>
      <vt:lpstr>PowerPoint Presentation</vt:lpstr>
      <vt:lpstr>PowerPoint Presentation</vt:lpstr>
      <vt:lpstr>أولاً: المدخل لعلم المحاسبة  النقاط الرئيسية</vt:lpstr>
      <vt:lpstr>الإطار الفكرى للمحاسبة </vt:lpstr>
      <vt:lpstr>PowerPoint Presentation</vt:lpstr>
      <vt:lpstr>PowerPoint Presentation</vt:lpstr>
      <vt:lpstr>المحاسبة كنظام للمعلومات</vt:lpstr>
      <vt:lpstr>خصائص المعلومات المحاسبية</vt:lpstr>
      <vt:lpstr>تابع خصائص المعلومات المحاسبية</vt:lpstr>
      <vt:lpstr>تابع خصائص المعلومات المحاسبية</vt:lpstr>
      <vt:lpstr> فروع المحاسبة  </vt:lpstr>
      <vt:lpstr>الفئات المستفيدة من المعلومات المحاسبية </vt:lpstr>
      <vt:lpstr> </vt:lpstr>
      <vt:lpstr>PowerPoint Presentation</vt:lpstr>
      <vt:lpstr>تابع وظائف المحاسبة المالية</vt:lpstr>
      <vt:lpstr>PowerPoint Presentation</vt:lpstr>
      <vt:lpstr>PowerPoint Presentation</vt:lpstr>
      <vt:lpstr>ثانياً : المبادئ المحاسبية الأساسية :-  تعرف المبادى المحاسبية بأنها قانون عام أو إرشادات لحل مشاكل محاسبية طارئة أو إتخاذ إجراءات محاسبية معينة.  أهم المبادئ المحاسبية دُرجت فى ثلاثة أقسام على النحو التالى : </vt:lpstr>
      <vt:lpstr>PowerPoint Presentation</vt:lpstr>
      <vt:lpstr>PowerPoint Presentation</vt:lpstr>
      <vt:lpstr>2/ مبدأ القيمة المنتظر تحقيقيها مستقبلاً:-  الأُصول المتداولة هى الأُصول النقدية أو التى يمكن تحويلها إلى نقدية سائلة فى فترة قصيرة، وبتحريك هذه الأُصول فى العمليات التجارية المختلفة تحقق المنشأة ربحاً أو خسارة وحتى لاتكون الأرباح صورية أو غير حقيقية عند تحويلها إلى سيولة، أى بمعنى أن الأصل المتداول  كالبضاعة على سبيل المثال فغالباً ماتظهر بقيمتين فى نهاية الفترة المالية، قيمتها بسعر السوق وقيمتها حسب تكلفتها التى أُقتنيت بها، وهنا لابد من تقويمها بأى من السعرين أو تكوين إحتياطى لمقابلة النقص المتوقع .  </vt:lpstr>
      <vt:lpstr>PowerPoint Presentation</vt:lpstr>
      <vt:lpstr>PowerPoint Presentation</vt:lpstr>
      <vt:lpstr>PowerPoint Presentation</vt:lpstr>
      <vt:lpstr>PowerPoint Presentation</vt:lpstr>
      <vt:lpstr>PowerPoint Presentation</vt:lpstr>
      <vt:lpstr>8/ الربح أو الخسارة : Profit or Loss :  الربح هو الفرق الموجب بين إيرادات المنشأة ومصروفاتها فى نهاية الفترة المالية، أما الخسارة فهى الفرق السالب بين الإيرادات والمصروفات أى زيادة مصروفات المنشأة على إيراداتها فى نهاية الفترة المالية . 9/ رأس المال : Capital :  هو مايدفعه " أومايخصصه " أصحاب المنشأة من مبالغ نقدية أو عينية لغرض إنشاءها وقيامها بعملياتها التى وجدت من أجلها .  </vt:lpstr>
      <vt:lpstr>PowerPoint Presentation</vt:lpstr>
      <vt:lpstr>الدورة المحاسبية </vt:lpstr>
      <vt:lpstr>PowerPoint Presentation</vt:lpstr>
      <vt:lpstr>     فيما يلى نفصل هذا الشكل ونتعرف على هذه الخطوات بشئ من التفصيل : أولاً : تحليل وتحديد العمليات المالية من واقع المستندات :  يقصد بالعمليات المالية أى الأحداث أو المعاملات التى تقوم بها المنشأة ويمكن التعبير عنها فى صورة مالية أو نقدية .   هنالك ثلاثة شروط يجب توافرها حتى نطلق على الحدث إصطلاح عملية مالية، وبالتالى يمكن تسجيله فى السجلات المحاسبية وهى : 1- يجب أن يكون للحدث قيمة مالية . 2- يجب أن يؤثر الحدث على القوائم المالية . 3- يجب أن يكون الحدث قد وقع فعلاً . وحتى يتم تسجيل تلك العمليات المالية بالدفاتر لابد من التعرف على بعض النظريات المحاسبية والتى على ضوءها يتم التسجيل المحاسبى :   </vt:lpstr>
      <vt:lpstr>PowerPoint Presentation</vt:lpstr>
      <vt:lpstr>PowerPoint Presentation</vt:lpstr>
      <vt:lpstr>PowerPoint Presentation</vt:lpstr>
      <vt:lpstr>PowerPoint Presentation</vt:lpstr>
      <vt:lpstr>PowerPoint Presentation</vt:lpstr>
      <vt:lpstr>PowerPoint Presentation</vt:lpstr>
      <vt:lpstr>أهم المصطلحات المحاسبية باللغة الإنجليزية</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TOSHIBA</dc:creator>
  <cp:lastModifiedBy>ghost</cp:lastModifiedBy>
  <cp:revision>17</cp:revision>
  <dcterms:created xsi:type="dcterms:W3CDTF">2013-09-17T03:58:38Z</dcterms:created>
  <dcterms:modified xsi:type="dcterms:W3CDTF">2021-02-18T14:52:06Z</dcterms:modified>
</cp:coreProperties>
</file>