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5C2BD36-EF6C-43C1-BF3B-6B77DECC622D}" type="datetimeFigureOut">
              <a:rPr lang="ar-SA" smtClean="0"/>
              <a:t>14/07/1440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B74CCF3-479B-469A-A8F1-72B88822282B}" type="slidenum">
              <a:rPr lang="ar-SA" smtClean="0"/>
              <a:t>‹#›</a:t>
            </a:fld>
            <a:endParaRPr lang="ar-SA"/>
          </a:p>
        </p:txBody>
      </p:sp>
    </p:spTree>
    <p:extLst>
      <p:ext uri="{BB962C8B-B14F-4D97-AF65-F5344CB8AC3E}">
        <p14:creationId xmlns:p14="http://schemas.microsoft.com/office/powerpoint/2010/main" val="33241552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B2C3EF6-C30D-4820-9388-8DD0B457AFD8}" type="datetime1">
              <a:rPr lang="en-US" smtClean="0"/>
              <a:t>3/20/2019</a:t>
            </a:fld>
            <a:endParaRPr lang="en-US"/>
          </a:p>
        </p:txBody>
      </p:sp>
      <p:sp>
        <p:nvSpPr>
          <p:cNvPr id="20" name="عنصر نائب للتذييل 19"/>
          <p:cNvSpPr>
            <a:spLocks noGrp="1"/>
          </p:cNvSpPr>
          <p:nvPr>
            <p:ph type="ftr" sz="quarter" idx="11"/>
          </p:nvPr>
        </p:nvSpPr>
        <p:spPr/>
        <p:txBody>
          <a:bodyPr/>
          <a:lstStyle>
            <a:extLst/>
          </a:lstStyle>
          <a:p>
            <a:r>
              <a:rPr lang="ar-SA" smtClean="0"/>
              <a:t>د. محاسن الحاج</a:t>
            </a:r>
            <a:endParaRPr lang="en-US"/>
          </a:p>
        </p:txBody>
      </p:sp>
      <p:sp>
        <p:nvSpPr>
          <p:cNvPr id="10" name="عنصر نائب لرقم الشريحة 9"/>
          <p:cNvSpPr>
            <a:spLocks noGrp="1"/>
          </p:cNvSpPr>
          <p:nvPr>
            <p:ph type="sldNum" sz="quarter" idx="12"/>
          </p:nvPr>
        </p:nvSpPr>
        <p:spPr/>
        <p:txBody>
          <a:bodyPr/>
          <a:lstStyle>
            <a:extLst/>
          </a:lstStyle>
          <a:p>
            <a:fld id="{572EF84E-1F3F-426B-B6AB-C0D8B0B1AB62}"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A0ACDDF-29AA-4664-BDFA-1A776685FC44}" type="datetime1">
              <a:rPr lang="en-US" smtClean="0"/>
              <a:t>3/20/2019</a:t>
            </a:fld>
            <a:endParaRPr lang="en-US"/>
          </a:p>
        </p:txBody>
      </p:sp>
      <p:sp>
        <p:nvSpPr>
          <p:cNvPr id="5" name="عنصر نائب للتذييل 4"/>
          <p:cNvSpPr>
            <a:spLocks noGrp="1"/>
          </p:cNvSpPr>
          <p:nvPr>
            <p:ph type="ftr" sz="quarter" idx="11"/>
          </p:nvPr>
        </p:nvSpPr>
        <p:spPr/>
        <p:txBody>
          <a:bodyPr/>
          <a:lstStyle>
            <a:extLst/>
          </a:lstStyle>
          <a:p>
            <a:r>
              <a:rPr lang="ar-SA" smtClean="0"/>
              <a:t>د. محاسن الحاج</a:t>
            </a:r>
            <a:endParaRPr lang="en-US"/>
          </a:p>
        </p:txBody>
      </p:sp>
      <p:sp>
        <p:nvSpPr>
          <p:cNvPr id="6" name="عنصر نائب لرقم الشريحة 5"/>
          <p:cNvSpPr>
            <a:spLocks noGrp="1"/>
          </p:cNvSpPr>
          <p:nvPr>
            <p:ph type="sldNum" sz="quarter" idx="12"/>
          </p:nvPr>
        </p:nvSpPr>
        <p:spPr/>
        <p:txBody>
          <a:bodyPr/>
          <a:lstStyle>
            <a:extLst/>
          </a:lstStyle>
          <a:p>
            <a:fld id="{572EF84E-1F3F-426B-B6AB-C0D8B0B1AB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9F9D7B0-7D03-4D92-8D50-1007B2DDBF05}" type="datetime1">
              <a:rPr lang="en-US" smtClean="0"/>
              <a:t>3/20/2019</a:t>
            </a:fld>
            <a:endParaRPr lang="en-US"/>
          </a:p>
        </p:txBody>
      </p:sp>
      <p:sp>
        <p:nvSpPr>
          <p:cNvPr id="5" name="عنصر نائب للتذييل 4"/>
          <p:cNvSpPr>
            <a:spLocks noGrp="1"/>
          </p:cNvSpPr>
          <p:nvPr>
            <p:ph type="ftr" sz="quarter" idx="11"/>
          </p:nvPr>
        </p:nvSpPr>
        <p:spPr/>
        <p:txBody>
          <a:bodyPr/>
          <a:lstStyle>
            <a:extLst/>
          </a:lstStyle>
          <a:p>
            <a:r>
              <a:rPr lang="ar-SA" smtClean="0"/>
              <a:t>د. محاسن الحاج</a:t>
            </a:r>
            <a:endParaRPr lang="en-US"/>
          </a:p>
        </p:txBody>
      </p:sp>
      <p:sp>
        <p:nvSpPr>
          <p:cNvPr id="6" name="عنصر نائب لرقم الشريحة 5"/>
          <p:cNvSpPr>
            <a:spLocks noGrp="1"/>
          </p:cNvSpPr>
          <p:nvPr>
            <p:ph type="sldNum" sz="quarter" idx="12"/>
          </p:nvPr>
        </p:nvSpPr>
        <p:spPr/>
        <p:txBody>
          <a:bodyPr/>
          <a:lstStyle>
            <a:extLst/>
          </a:lstStyle>
          <a:p>
            <a:fld id="{572EF84E-1F3F-426B-B6AB-C0D8B0B1AB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0010C82-A0DD-47AD-B629-C9C9E242AF0B}" type="datetime1">
              <a:rPr lang="en-US" smtClean="0"/>
              <a:t>3/20/2019</a:t>
            </a:fld>
            <a:endParaRPr lang="en-US"/>
          </a:p>
        </p:txBody>
      </p:sp>
      <p:sp>
        <p:nvSpPr>
          <p:cNvPr id="5" name="عنصر نائب للتذييل 4"/>
          <p:cNvSpPr>
            <a:spLocks noGrp="1"/>
          </p:cNvSpPr>
          <p:nvPr>
            <p:ph type="ftr" sz="quarter" idx="11"/>
          </p:nvPr>
        </p:nvSpPr>
        <p:spPr/>
        <p:txBody>
          <a:bodyPr/>
          <a:lstStyle>
            <a:extLst/>
          </a:lstStyle>
          <a:p>
            <a:r>
              <a:rPr lang="ar-SA" smtClean="0"/>
              <a:t>د. محاسن الحاج</a:t>
            </a:r>
            <a:endParaRPr lang="en-US"/>
          </a:p>
        </p:txBody>
      </p:sp>
      <p:sp>
        <p:nvSpPr>
          <p:cNvPr id="6" name="عنصر نائب لرقم الشريحة 5"/>
          <p:cNvSpPr>
            <a:spLocks noGrp="1"/>
          </p:cNvSpPr>
          <p:nvPr>
            <p:ph type="sldNum" sz="quarter" idx="12"/>
          </p:nvPr>
        </p:nvSpPr>
        <p:spPr/>
        <p:txBody>
          <a:bodyPr/>
          <a:lstStyle>
            <a:extLst/>
          </a:lstStyle>
          <a:p>
            <a:fld id="{572EF84E-1F3F-426B-B6AB-C0D8B0B1AB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737F5BD-2D0E-42A8-A790-D056F66CC4D8}" type="datetime1">
              <a:rPr lang="en-US" smtClean="0"/>
              <a:t>3/20/2019</a:t>
            </a:fld>
            <a:endParaRPr lang="en-US"/>
          </a:p>
        </p:txBody>
      </p:sp>
      <p:sp>
        <p:nvSpPr>
          <p:cNvPr id="5" name="عنصر نائب للتذييل 4"/>
          <p:cNvSpPr>
            <a:spLocks noGrp="1"/>
          </p:cNvSpPr>
          <p:nvPr>
            <p:ph type="ftr" sz="quarter" idx="11"/>
          </p:nvPr>
        </p:nvSpPr>
        <p:spPr/>
        <p:txBody>
          <a:bodyPr/>
          <a:lstStyle>
            <a:extLst/>
          </a:lstStyle>
          <a:p>
            <a:r>
              <a:rPr lang="ar-SA" smtClean="0"/>
              <a:t>د. محاسن الحاج</a:t>
            </a:r>
            <a:endParaRPr lang="en-US"/>
          </a:p>
        </p:txBody>
      </p:sp>
      <p:sp>
        <p:nvSpPr>
          <p:cNvPr id="6" name="عنصر نائب لرقم الشريحة 5"/>
          <p:cNvSpPr>
            <a:spLocks noGrp="1"/>
          </p:cNvSpPr>
          <p:nvPr>
            <p:ph type="sldNum" sz="quarter" idx="12"/>
          </p:nvPr>
        </p:nvSpPr>
        <p:spPr/>
        <p:txBody>
          <a:bodyPr/>
          <a:lstStyle>
            <a:extLst/>
          </a:lstStyle>
          <a:p>
            <a:fld id="{572EF84E-1F3F-426B-B6AB-C0D8B0B1AB62}"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E7CFA00-7197-41F7-817B-60DAE7A35711}" type="datetime1">
              <a:rPr lang="en-US" smtClean="0"/>
              <a:t>3/20/2019</a:t>
            </a:fld>
            <a:endParaRPr lang="en-US"/>
          </a:p>
        </p:txBody>
      </p:sp>
      <p:sp>
        <p:nvSpPr>
          <p:cNvPr id="6" name="عنصر نائب للتذييل 5"/>
          <p:cNvSpPr>
            <a:spLocks noGrp="1"/>
          </p:cNvSpPr>
          <p:nvPr>
            <p:ph type="ftr" sz="quarter" idx="11"/>
          </p:nvPr>
        </p:nvSpPr>
        <p:spPr/>
        <p:txBody>
          <a:bodyPr/>
          <a:lstStyle>
            <a:extLst/>
          </a:lstStyle>
          <a:p>
            <a:r>
              <a:rPr lang="ar-SA" smtClean="0"/>
              <a:t>د. محاسن الحاج</a:t>
            </a:r>
            <a:endParaRPr lang="en-US"/>
          </a:p>
        </p:txBody>
      </p:sp>
      <p:sp>
        <p:nvSpPr>
          <p:cNvPr id="7" name="عنصر نائب لرقم الشريحة 6"/>
          <p:cNvSpPr>
            <a:spLocks noGrp="1"/>
          </p:cNvSpPr>
          <p:nvPr>
            <p:ph type="sldNum" sz="quarter" idx="12"/>
          </p:nvPr>
        </p:nvSpPr>
        <p:spPr/>
        <p:txBody>
          <a:bodyPr/>
          <a:lstStyle>
            <a:extLst/>
          </a:lstStyle>
          <a:p>
            <a:fld id="{572EF84E-1F3F-426B-B6AB-C0D8B0B1AB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4F8B3AB-9EA8-4643-9CBB-315040766A8E}" type="datetime1">
              <a:rPr lang="en-US" smtClean="0"/>
              <a:t>3/20/2019</a:t>
            </a:fld>
            <a:endParaRPr lang="en-US"/>
          </a:p>
        </p:txBody>
      </p:sp>
      <p:sp>
        <p:nvSpPr>
          <p:cNvPr id="8" name="عنصر نائب للتذييل 7"/>
          <p:cNvSpPr>
            <a:spLocks noGrp="1"/>
          </p:cNvSpPr>
          <p:nvPr>
            <p:ph type="ftr" sz="quarter" idx="11"/>
          </p:nvPr>
        </p:nvSpPr>
        <p:spPr/>
        <p:txBody>
          <a:bodyPr/>
          <a:lstStyle>
            <a:extLst/>
          </a:lstStyle>
          <a:p>
            <a:r>
              <a:rPr lang="ar-SA" smtClean="0"/>
              <a:t>د. محاسن الحاج</a:t>
            </a:r>
            <a:endParaRPr lang="en-US"/>
          </a:p>
        </p:txBody>
      </p:sp>
      <p:sp>
        <p:nvSpPr>
          <p:cNvPr id="9" name="عنصر نائب لرقم الشريحة 8"/>
          <p:cNvSpPr>
            <a:spLocks noGrp="1"/>
          </p:cNvSpPr>
          <p:nvPr>
            <p:ph type="sldNum" sz="quarter" idx="12"/>
          </p:nvPr>
        </p:nvSpPr>
        <p:spPr/>
        <p:txBody>
          <a:bodyPr/>
          <a:lstStyle>
            <a:extLst/>
          </a:lstStyle>
          <a:p>
            <a:fld id="{572EF84E-1F3F-426B-B6AB-C0D8B0B1AB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DEAEB97-E589-4908-BFDE-CBDDF3AB7191}" type="datetime1">
              <a:rPr lang="en-US" smtClean="0"/>
              <a:t>3/20/2019</a:t>
            </a:fld>
            <a:endParaRPr lang="en-US"/>
          </a:p>
        </p:txBody>
      </p:sp>
      <p:sp>
        <p:nvSpPr>
          <p:cNvPr id="4" name="عنصر نائب للتذييل 3"/>
          <p:cNvSpPr>
            <a:spLocks noGrp="1"/>
          </p:cNvSpPr>
          <p:nvPr>
            <p:ph type="ftr" sz="quarter" idx="11"/>
          </p:nvPr>
        </p:nvSpPr>
        <p:spPr/>
        <p:txBody>
          <a:bodyPr/>
          <a:lstStyle>
            <a:extLst/>
          </a:lstStyle>
          <a:p>
            <a:r>
              <a:rPr lang="ar-SA" smtClean="0"/>
              <a:t>د. محاسن الحاج</a:t>
            </a:r>
            <a:endParaRPr lang="en-US"/>
          </a:p>
        </p:txBody>
      </p:sp>
      <p:sp>
        <p:nvSpPr>
          <p:cNvPr id="5" name="عنصر نائب لرقم الشريحة 4"/>
          <p:cNvSpPr>
            <a:spLocks noGrp="1"/>
          </p:cNvSpPr>
          <p:nvPr>
            <p:ph type="sldNum" sz="quarter" idx="12"/>
          </p:nvPr>
        </p:nvSpPr>
        <p:spPr/>
        <p:txBody>
          <a:bodyPr/>
          <a:lstStyle>
            <a:extLst/>
          </a:lstStyle>
          <a:p>
            <a:fld id="{572EF84E-1F3F-426B-B6AB-C0D8B0B1AB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F42BE4C9-AC2A-4B11-91D4-DB30617094F7}" type="datetime1">
              <a:rPr lang="en-US" smtClean="0"/>
              <a:t>3/20/2019</a:t>
            </a:fld>
            <a:endParaRPr lang="en-US"/>
          </a:p>
        </p:txBody>
      </p:sp>
      <p:sp>
        <p:nvSpPr>
          <p:cNvPr id="3" name="عنصر نائب للتذييل 2"/>
          <p:cNvSpPr>
            <a:spLocks noGrp="1"/>
          </p:cNvSpPr>
          <p:nvPr>
            <p:ph type="ftr" sz="quarter" idx="11"/>
          </p:nvPr>
        </p:nvSpPr>
        <p:spPr/>
        <p:txBody>
          <a:bodyPr/>
          <a:lstStyle>
            <a:extLst/>
          </a:lstStyle>
          <a:p>
            <a:r>
              <a:rPr lang="ar-SA" smtClean="0"/>
              <a:t>د. محاسن الحاج</a:t>
            </a:r>
            <a:endParaRPr lang="en-US"/>
          </a:p>
        </p:txBody>
      </p:sp>
      <p:sp>
        <p:nvSpPr>
          <p:cNvPr id="4" name="عنصر نائب لرقم الشريحة 3"/>
          <p:cNvSpPr>
            <a:spLocks noGrp="1"/>
          </p:cNvSpPr>
          <p:nvPr>
            <p:ph type="sldNum" sz="quarter" idx="12"/>
          </p:nvPr>
        </p:nvSpPr>
        <p:spPr/>
        <p:txBody>
          <a:bodyPr/>
          <a:lstStyle>
            <a:extLst/>
          </a:lstStyle>
          <a:p>
            <a:fld id="{572EF84E-1F3F-426B-B6AB-C0D8B0B1AB62}"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823970E-1D3C-4A83-AB42-33E7102971BE}" type="datetime1">
              <a:rPr lang="en-US" smtClean="0"/>
              <a:t>3/20/2019</a:t>
            </a:fld>
            <a:endParaRPr lang="en-US"/>
          </a:p>
        </p:txBody>
      </p:sp>
      <p:sp>
        <p:nvSpPr>
          <p:cNvPr id="6" name="عنصر نائب للتذييل 5"/>
          <p:cNvSpPr>
            <a:spLocks noGrp="1"/>
          </p:cNvSpPr>
          <p:nvPr>
            <p:ph type="ftr" sz="quarter" idx="11"/>
          </p:nvPr>
        </p:nvSpPr>
        <p:spPr/>
        <p:txBody>
          <a:bodyPr/>
          <a:lstStyle>
            <a:extLst/>
          </a:lstStyle>
          <a:p>
            <a:r>
              <a:rPr lang="ar-SA" smtClean="0"/>
              <a:t>د. محاسن الحاج</a:t>
            </a:r>
            <a:endParaRPr lang="en-US"/>
          </a:p>
        </p:txBody>
      </p:sp>
      <p:sp>
        <p:nvSpPr>
          <p:cNvPr id="7" name="عنصر نائب لرقم الشريحة 6"/>
          <p:cNvSpPr>
            <a:spLocks noGrp="1"/>
          </p:cNvSpPr>
          <p:nvPr>
            <p:ph type="sldNum" sz="quarter" idx="12"/>
          </p:nvPr>
        </p:nvSpPr>
        <p:spPr/>
        <p:txBody>
          <a:bodyPr/>
          <a:lstStyle>
            <a:extLst/>
          </a:lstStyle>
          <a:p>
            <a:fld id="{572EF84E-1F3F-426B-B6AB-C0D8B0B1AB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A59046DD-3183-4997-BDDC-1D8E646C4DCC}" type="datetime1">
              <a:rPr lang="en-US" smtClean="0"/>
              <a:t>3/20/2019</a:t>
            </a:fld>
            <a:endParaRPr lang="en-US"/>
          </a:p>
        </p:txBody>
      </p:sp>
      <p:sp>
        <p:nvSpPr>
          <p:cNvPr id="6" name="عنصر نائب للتذييل 5"/>
          <p:cNvSpPr>
            <a:spLocks noGrp="1"/>
          </p:cNvSpPr>
          <p:nvPr>
            <p:ph type="ftr" sz="quarter" idx="11"/>
          </p:nvPr>
        </p:nvSpPr>
        <p:spPr/>
        <p:txBody>
          <a:bodyPr/>
          <a:lstStyle>
            <a:extLst/>
          </a:lstStyle>
          <a:p>
            <a:r>
              <a:rPr lang="ar-SA" smtClean="0"/>
              <a:t>د. محاسن الحاج</a:t>
            </a:r>
            <a:endParaRPr lang="en-US"/>
          </a:p>
        </p:txBody>
      </p:sp>
      <p:sp>
        <p:nvSpPr>
          <p:cNvPr id="7" name="عنصر نائب لرقم الشريحة 6"/>
          <p:cNvSpPr>
            <a:spLocks noGrp="1"/>
          </p:cNvSpPr>
          <p:nvPr>
            <p:ph type="sldNum" sz="quarter" idx="12"/>
          </p:nvPr>
        </p:nvSpPr>
        <p:spPr/>
        <p:txBody>
          <a:bodyPr/>
          <a:lstStyle>
            <a:extLst/>
          </a:lstStyle>
          <a:p>
            <a:fld id="{572EF84E-1F3F-426B-B6AB-C0D8B0B1AB62}"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3977D6B-8426-4B14-A343-FF7DE77CDC67}" type="datetime1">
              <a:rPr lang="en-US" smtClean="0"/>
              <a:t>3/20/2019</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ar-SA" smtClean="0"/>
              <a:t>د. محاسن الحاج</a:t>
            </a:r>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72EF84E-1F3F-426B-B6AB-C0D8B0B1AB62}"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457200"/>
            <a:ext cx="7239000" cy="4001095"/>
          </a:xfrm>
          <a:prstGeom prst="rect">
            <a:avLst/>
          </a:prstGeom>
          <a:noFill/>
        </p:spPr>
        <p:txBody>
          <a:bodyPr wrap="square" rtlCol="0">
            <a:spAutoFit/>
          </a:bodyPr>
          <a:lstStyle/>
          <a:p>
            <a:pPr algn="ctr" rtl="1"/>
            <a:r>
              <a:rPr lang="ar-SA" sz="8000" dirty="0" smtClean="0">
                <a:latin typeface="Arabic Typesetting" pitchFamily="66" charset="-78"/>
                <a:cs typeface="Arabic Typesetting" pitchFamily="66" charset="-78"/>
              </a:rPr>
              <a:t>الفصل </a:t>
            </a:r>
            <a:r>
              <a:rPr lang="ar-SA" sz="8000" dirty="0" smtClean="0">
                <a:latin typeface="Arabic Typesetting" pitchFamily="66" charset="-78"/>
                <a:cs typeface="Arabic Typesetting" pitchFamily="66" charset="-78"/>
              </a:rPr>
              <a:t>الثاني</a:t>
            </a:r>
            <a:endParaRPr lang="en-US" sz="8000" dirty="0" smtClean="0">
              <a:latin typeface="Arabic Typesetting" pitchFamily="66" charset="-78"/>
              <a:cs typeface="Arabic Typesetting" pitchFamily="66" charset="-78"/>
            </a:endParaRPr>
          </a:p>
          <a:p>
            <a:pPr algn="ctr"/>
            <a:endParaRPr lang="ar-SA" sz="5400" dirty="0" smtClean="0"/>
          </a:p>
          <a:p>
            <a:pPr algn="ctr"/>
            <a:endParaRPr lang="ar-SA" sz="5400" dirty="0" smtClean="0">
              <a:solidFill>
                <a:srgbClr val="FF0000"/>
              </a:solidFill>
            </a:endParaRPr>
          </a:p>
          <a:p>
            <a:pPr algn="ctr"/>
            <a:r>
              <a:rPr lang="ar-SA" sz="6600" b="1" dirty="0" smtClean="0">
                <a:solidFill>
                  <a:srgbClr val="FF0000"/>
                </a:solidFill>
                <a:latin typeface="Andalus" pitchFamily="18" charset="-78"/>
                <a:cs typeface="Andalus" pitchFamily="18" charset="-78"/>
              </a:rPr>
              <a:t>هيكل نظرية المحاسبة</a:t>
            </a:r>
            <a:endParaRPr lang="en-US" sz="6600" b="1" dirty="0">
              <a:solidFill>
                <a:srgbClr val="FF0000"/>
              </a:solidFill>
              <a:latin typeface="Andalus" pitchFamily="18" charset="-78"/>
              <a:cs typeface="Andalus" pitchFamily="18" charset="-78"/>
            </a:endParaRPr>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14290"/>
            <a:ext cx="8553480" cy="6278642"/>
          </a:xfrm>
          <a:prstGeom prst="rect">
            <a:avLst/>
          </a:prstGeom>
          <a:noFill/>
        </p:spPr>
        <p:txBody>
          <a:bodyPr wrap="square" rtlCol="0">
            <a:spAutoFit/>
          </a:bodyPr>
          <a:lstStyle/>
          <a:p>
            <a:pPr algn="just" rtl="1"/>
            <a:r>
              <a:rPr lang="ar-SA" sz="2400" dirty="0" smtClean="0">
                <a:solidFill>
                  <a:srgbClr val="7030A0"/>
                </a:solidFill>
              </a:rPr>
              <a:t>*نظرية الأموال المخصصة : </a:t>
            </a:r>
            <a:r>
              <a:rPr lang="ar-SA" sz="2400" dirty="0" smtClean="0"/>
              <a:t>تتوجه لخدمة مدبري الأموال في المنشآت غير الهادفة لتحقيق الربح وتطبق المحاسبة الحكومية .</a:t>
            </a:r>
            <a:endParaRPr lang="en-US" sz="2400" dirty="0" smtClean="0"/>
          </a:p>
          <a:p>
            <a:pPr algn="just" rtl="1">
              <a:buFont typeface="Arial" pitchFamily="34" charset="0"/>
              <a:buChar char="•"/>
            </a:pPr>
            <a:r>
              <a:rPr lang="ar-SA" sz="2400" dirty="0" smtClean="0">
                <a:solidFill>
                  <a:srgbClr val="7030A0"/>
                </a:solidFill>
              </a:rPr>
              <a:t>نظرية المشروع: </a:t>
            </a:r>
            <a:r>
              <a:rPr lang="ar-SA" sz="2400" dirty="0" smtClean="0"/>
              <a:t>تتوجه أساساً لخدمة جميع فئات المجتمع، وتعتبر المساهمين والمقرضين أصحاب مصالح باعتبارهم مجموعة جزئية من المجموعة الشاملة وتطبق هذه النظرية في الشركات المساهمة الكبيرة القابضة </a:t>
            </a:r>
            <a:r>
              <a:rPr lang="en-US" sz="2400" dirty="0" smtClean="0"/>
              <a:t> </a:t>
            </a:r>
          </a:p>
          <a:p>
            <a:pPr algn="just" rtl="1"/>
            <a:r>
              <a:rPr lang="ar-SA" sz="2400" b="1" u="sng" dirty="0" smtClean="0">
                <a:solidFill>
                  <a:srgbClr val="FF0000"/>
                </a:solidFill>
              </a:rPr>
              <a:t>(ب) الخصائص النوعية للمعلومات المحاسبية المفيدة : </a:t>
            </a:r>
            <a:r>
              <a:rPr lang="ar-SA" sz="2400" dirty="0" smtClean="0"/>
              <a:t>تمثل الخصائص النوعية للمعلومات المحاسبية الخطوة الثانية في الإطار </a:t>
            </a:r>
            <a:r>
              <a:rPr lang="ar-SA" sz="2400" dirty="0" err="1" smtClean="0"/>
              <a:t>المفاهيمي</a:t>
            </a:r>
            <a:r>
              <a:rPr lang="ar-SA" sz="2400" dirty="0" smtClean="0"/>
              <a:t> لمجلس معايير المحاسبة المالية، وهي الخصائص التي ينبغي أن تتسم بها المعلومات المحاسبية لتكون مفيدة في اتخاذ </a:t>
            </a:r>
            <a:r>
              <a:rPr lang="ar-SA" sz="2400" dirty="0" err="1" smtClean="0"/>
              <a:t>القرارت</a:t>
            </a:r>
            <a:r>
              <a:rPr lang="ar-SA" sz="2400" dirty="0" smtClean="0"/>
              <a:t>.</a:t>
            </a:r>
            <a:endParaRPr lang="en-US" sz="2400" dirty="0" smtClean="0"/>
          </a:p>
          <a:p>
            <a:pPr algn="just" rtl="1"/>
            <a:r>
              <a:rPr lang="ar-SA" sz="2400" dirty="0" smtClean="0"/>
              <a:t>ناقش المجلس </a:t>
            </a:r>
            <a:r>
              <a:rPr lang="en-US" sz="2400" dirty="0" smtClean="0"/>
              <a:t>FASB</a:t>
            </a:r>
            <a:r>
              <a:rPr lang="ar-SA" sz="2400" dirty="0" smtClean="0"/>
              <a:t> الحقيقة بأن المعلومات تكون مفيدة فقط إذا كانت مفهومة ويفترض المجلس أن المستخدمين لديهم التدريب والخبرة والحافز لتحليل التقارير المالية. وبهذا يكون المجلس قد أوضح أن التقارير المالية ينبغي ألا تكون للمستخدمين "الساذجين" بل لتغطية احتياجات الخبراء في الاستثمار والتحليل المالي وتقديم الاستشارات.</a:t>
            </a:r>
            <a:endParaRPr lang="en-US" sz="2400" dirty="0" smtClean="0"/>
          </a:p>
          <a:p>
            <a:pPr algn="just" rtl="1"/>
            <a:r>
              <a:rPr lang="ar-SA" sz="2400" dirty="0" smtClean="0"/>
              <a:t>المعلومات تكون مفيدة إذا كانت: (1) ملائمة (2) </a:t>
            </a:r>
            <a:r>
              <a:rPr lang="ar-SA" sz="2400" dirty="0" err="1" smtClean="0"/>
              <a:t>موثوقة</a:t>
            </a:r>
            <a:r>
              <a:rPr lang="ar-SA" sz="2400" dirty="0" smtClean="0"/>
              <a:t> (3) قابلة للمقارنة مع مراعاة خاصية الثبات.</a:t>
            </a:r>
          </a:p>
          <a:p>
            <a:pPr algn="just" rtl="1"/>
            <a:endParaRPr lang="en-US" sz="2400" dirty="0" smtClean="0"/>
          </a:p>
          <a:p>
            <a:pPr algn="r"/>
            <a:endParaRPr lang="en-US"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42852"/>
            <a:ext cx="8696356" cy="7070788"/>
          </a:xfrm>
          <a:prstGeom prst="rect">
            <a:avLst/>
          </a:prstGeom>
          <a:noFill/>
        </p:spPr>
        <p:txBody>
          <a:bodyPr wrap="square" rtlCol="0">
            <a:spAutoFit/>
          </a:bodyPr>
          <a:lstStyle/>
          <a:p>
            <a:pPr algn="just" rtl="1"/>
            <a:r>
              <a:rPr lang="ar-SA" sz="2800" b="1" u="sng" dirty="0" smtClean="0">
                <a:solidFill>
                  <a:srgbClr val="FF0000"/>
                </a:solidFill>
              </a:rPr>
              <a:t>(ج) مفاهيم القوائم المالية الأساسية : </a:t>
            </a:r>
            <a:r>
              <a:rPr lang="ar-SA" sz="2800" dirty="0" smtClean="0"/>
              <a:t>تعرض النظرية مفاهيم القوائم المالية ذات الغرض العام، وهي : (1)قائمة الدخل، (2) قائمة المركز المالي، (3) قائمة التدفقات النقدية، (4) قائمة تغييرات حقوق الملكية .</a:t>
            </a:r>
            <a:endParaRPr lang="en-US" sz="2800" dirty="0" smtClean="0"/>
          </a:p>
          <a:p>
            <a:pPr algn="just" rtl="1"/>
            <a:r>
              <a:rPr lang="ar-SA" sz="2800" b="1" dirty="0" smtClean="0"/>
              <a:t> </a:t>
            </a:r>
            <a:r>
              <a:rPr lang="ar-SA" sz="2800" b="1" u="sng" dirty="0" smtClean="0">
                <a:solidFill>
                  <a:srgbClr val="FF0000"/>
                </a:solidFill>
              </a:rPr>
              <a:t>(د) مفاهيم عناصر القوائم المالية : </a:t>
            </a:r>
            <a:r>
              <a:rPr lang="ar-SA" sz="2800" dirty="0" smtClean="0"/>
              <a:t>وهي عبارة عن تعريفات مقبولة عموماً لهذه العناصر المكونة للقوائم المالية .</a:t>
            </a:r>
            <a:endParaRPr lang="en-US" sz="2800" dirty="0" smtClean="0"/>
          </a:p>
          <a:p>
            <a:pPr lvl="0" algn="r" rtl="1"/>
            <a:r>
              <a:rPr lang="ar-SA" sz="2800" b="1" dirty="0" smtClean="0">
                <a:solidFill>
                  <a:srgbClr val="FF0000"/>
                </a:solidFill>
              </a:rPr>
              <a:t>(3) الفروض المحاسبية :</a:t>
            </a:r>
            <a:endParaRPr lang="en-US" sz="2800" b="1" dirty="0" smtClean="0">
              <a:solidFill>
                <a:srgbClr val="FF0000"/>
              </a:solidFill>
            </a:endParaRPr>
          </a:p>
          <a:p>
            <a:pPr algn="r" rtl="1"/>
            <a:r>
              <a:rPr lang="ar-SA" sz="2800" dirty="0" smtClean="0"/>
              <a:t>وتسمى أحياناً المصادرات مقدمات علمية تتميز بالعمومية، وتتمثل في مجموعة من الحقائق المعروفة. تستخدم الفروض لتكون نقطة بداية للوصول إلى المبادئ العلمية التي تتكون منها النظرية.</a:t>
            </a:r>
            <a:endParaRPr lang="en-US" sz="2800" dirty="0" smtClean="0"/>
          </a:p>
          <a:p>
            <a:pPr algn="r" rtl="1"/>
            <a:r>
              <a:rPr lang="ar-SA" sz="2800" dirty="0" smtClean="0"/>
              <a:t>إن الفروض هي صحيحة في حد ذاتها دونما حاجة لإثبات صحتها.</a:t>
            </a:r>
            <a:endParaRPr lang="en-US" sz="2800" dirty="0" smtClean="0"/>
          </a:p>
          <a:p>
            <a:pPr algn="r" rtl="1"/>
            <a:r>
              <a:rPr lang="ar-SA" sz="2800" dirty="0" smtClean="0"/>
              <a:t>هناك أربعة فروض تشكل أساس هيكل نظرية المحاسبة :</a:t>
            </a:r>
            <a:endParaRPr lang="en-US" sz="2800" dirty="0" smtClean="0"/>
          </a:p>
          <a:p>
            <a:pPr lvl="0" algn="r" rtl="1">
              <a:buFont typeface="Arial" pitchFamily="34" charset="0"/>
              <a:buChar char="•"/>
            </a:pPr>
            <a:r>
              <a:rPr lang="ar-SA" sz="2800" dirty="0" smtClean="0"/>
              <a:t>فرض الوحدة الاقتصادية أو الشخصية المعنوية. </a:t>
            </a:r>
            <a:endParaRPr lang="en-US" sz="2800" dirty="0" smtClean="0"/>
          </a:p>
          <a:p>
            <a:pPr lvl="0" algn="r" rtl="1">
              <a:buFont typeface="Arial" pitchFamily="34" charset="0"/>
              <a:buChar char="•"/>
            </a:pPr>
            <a:r>
              <a:rPr lang="ar-SA" sz="2800" dirty="0" smtClean="0"/>
              <a:t>فرض الاستمرارية.</a:t>
            </a:r>
            <a:endParaRPr lang="en-US" sz="2800" dirty="0" smtClean="0"/>
          </a:p>
          <a:p>
            <a:pPr lvl="0" algn="r" rtl="1">
              <a:buFont typeface="Arial" pitchFamily="34" charset="0"/>
              <a:buChar char="•"/>
            </a:pPr>
            <a:r>
              <a:rPr lang="ar-SA" sz="2800" dirty="0" smtClean="0"/>
              <a:t>فرض وحدة القياس النقدي. </a:t>
            </a:r>
            <a:endParaRPr lang="en-US" sz="2800" dirty="0" smtClean="0"/>
          </a:p>
          <a:p>
            <a:pPr lvl="0" algn="r" rtl="1">
              <a:buFont typeface="Arial" pitchFamily="34" charset="0"/>
              <a:buChar char="•"/>
            </a:pPr>
            <a:r>
              <a:rPr lang="ar-SA" sz="2800" dirty="0" smtClean="0"/>
              <a:t>فرض الدورية.</a:t>
            </a:r>
            <a:endParaRPr lang="en-US" sz="2800" dirty="0" smtClean="0"/>
          </a:p>
          <a:p>
            <a:pPr algn="r"/>
            <a:endParaRPr lang="en-US"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
            <a:ext cx="8624918" cy="7478970"/>
          </a:xfrm>
          <a:prstGeom prst="rect">
            <a:avLst/>
          </a:prstGeom>
          <a:noFill/>
        </p:spPr>
        <p:txBody>
          <a:bodyPr wrap="square" rtlCol="0">
            <a:spAutoFit/>
          </a:bodyPr>
          <a:lstStyle/>
          <a:p>
            <a:pPr lvl="0" algn="r" rtl="1"/>
            <a:r>
              <a:rPr lang="ar-SA" sz="2400" b="1" dirty="0" smtClean="0">
                <a:solidFill>
                  <a:srgbClr val="FF0000"/>
                </a:solidFill>
              </a:rPr>
              <a:t>(4) المبادئ المحاسبية : </a:t>
            </a:r>
            <a:endParaRPr lang="en-US" sz="2400" b="1" dirty="0" smtClean="0">
              <a:solidFill>
                <a:srgbClr val="FF0000"/>
              </a:solidFill>
            </a:endParaRPr>
          </a:p>
          <a:p>
            <a:pPr algn="r" rtl="1"/>
            <a:r>
              <a:rPr lang="ar-SA" sz="2400" dirty="0" smtClean="0"/>
              <a:t>إن المبادئ هي قانون عام – يتم التوصل إليه عن طريق الربط المنطقي بين الأهداف والمفاهيم والفروض. تمثل المبادئ جوهر النظرية وقمة البناء الفكري.</a:t>
            </a:r>
          </a:p>
          <a:p>
            <a:pPr algn="r" rtl="1"/>
            <a:r>
              <a:rPr lang="ar-SA" sz="2400" u="sng" dirty="0" smtClean="0"/>
              <a:t>يتم فحص المبادئ عن طريق نوعين من الاختبارات : </a:t>
            </a:r>
          </a:p>
          <a:p>
            <a:pPr marL="342900" indent="-342900" algn="r" rtl="1">
              <a:buAutoNum type="arabicParenBoth"/>
            </a:pPr>
            <a:r>
              <a:rPr lang="ar-SA" sz="2400" dirty="0" smtClean="0"/>
              <a:t>اختبار الاتساق المنطقي أي من الأعلى إلى الأسفل. </a:t>
            </a:r>
          </a:p>
          <a:p>
            <a:pPr marL="342900" indent="-342900" algn="r" rtl="1"/>
            <a:r>
              <a:rPr lang="ar-SA" sz="2400" dirty="0" smtClean="0"/>
              <a:t>(2) الاختبار التجريبي، أي اختبار التطبيق العملي من الأسفل إلى الأعلى. فالمحاسبة علم تطبيقي أساساً، لذلك يجب أن يحتوي أي مبدأ محاسبي على تعليمات تستخدم لترشيد الممارسات العملية.</a:t>
            </a:r>
            <a:endParaRPr lang="en-US" sz="2400" dirty="0" smtClean="0"/>
          </a:p>
          <a:p>
            <a:pPr algn="just" rtl="1"/>
            <a:r>
              <a:rPr lang="ar-SA" sz="2400" dirty="0" smtClean="0"/>
              <a:t>إذا كانت المبادئ مبنية على أطار نظري تحليلي، فإن اختبارها يجب أن يرتكز بداية على مدى اتساقها المنطقي. أما إذا كانت  المبادئ مبنية على فحص ظواهر اقتصادية </a:t>
            </a:r>
            <a:r>
              <a:rPr lang="ar-SA" sz="2400" dirty="0" err="1" smtClean="0"/>
              <a:t>او</a:t>
            </a:r>
            <a:r>
              <a:rPr lang="ar-SA" sz="2400" dirty="0" smtClean="0"/>
              <a:t> اجتماعية من واقع الحياة العملية فان اختبارها </a:t>
            </a:r>
            <a:r>
              <a:rPr lang="ar-SA" sz="2400" dirty="0" err="1" smtClean="0"/>
              <a:t>ان</a:t>
            </a:r>
            <a:r>
              <a:rPr lang="ar-SA" sz="2400" dirty="0" smtClean="0"/>
              <a:t> يتم عن طريق </a:t>
            </a:r>
            <a:r>
              <a:rPr lang="ar-SA" sz="2400" dirty="0" err="1" smtClean="0"/>
              <a:t>ارجاع</a:t>
            </a:r>
            <a:r>
              <a:rPr lang="ar-SA" sz="2400" dirty="0" smtClean="0"/>
              <a:t> تنبؤات النظرية إلى واقع العالم الحقيقي. </a:t>
            </a:r>
            <a:r>
              <a:rPr lang="ar-SA" sz="2400" dirty="0" err="1" smtClean="0"/>
              <a:t>اخيرا</a:t>
            </a:r>
            <a:r>
              <a:rPr lang="ar-SA" sz="2400" dirty="0" smtClean="0"/>
              <a:t> يجب </a:t>
            </a:r>
            <a:r>
              <a:rPr lang="ar-SA" sz="2400" dirty="0" err="1" smtClean="0"/>
              <a:t>التاكيد</a:t>
            </a:r>
            <a:r>
              <a:rPr lang="ar-SA" sz="2400" dirty="0" smtClean="0"/>
              <a:t> على إجراء هذين النوعين من الاختبارات، سواء أكان المنطلق نظريا تحليليا أم عملياً تطبيقياً، فهما مكملان لبعضهما </a:t>
            </a:r>
            <a:r>
              <a:rPr lang="ar-SA" sz="2400" dirty="0" smtClean="0">
                <a:solidFill>
                  <a:srgbClr val="FF0000"/>
                </a:solidFill>
              </a:rPr>
              <a:t>.</a:t>
            </a:r>
          </a:p>
          <a:p>
            <a:pPr algn="r" rtl="1"/>
            <a:r>
              <a:rPr lang="ar-SA" sz="2400" dirty="0" smtClean="0"/>
              <a:t>لقد أنتجت الحياة العملية أربعة مبادئ محاسبية أساسية تستخدم في الاعتراف بالصفقات وإثباتها محاسبياً، وهي :</a:t>
            </a:r>
            <a:endParaRPr lang="en-US" sz="2400" dirty="0" smtClean="0"/>
          </a:p>
          <a:p>
            <a:pPr lvl="0" algn="r" rtl="1">
              <a:buFont typeface="Arial" pitchFamily="34" charset="0"/>
              <a:buChar char="•"/>
            </a:pPr>
            <a:r>
              <a:rPr lang="ar-SA" sz="2400" dirty="0" smtClean="0"/>
              <a:t>مبدأ التكلفة التاريخية. </a:t>
            </a:r>
            <a:endParaRPr lang="en-US" sz="2400" dirty="0" smtClean="0"/>
          </a:p>
          <a:p>
            <a:pPr lvl="0" algn="r" rtl="1">
              <a:buFont typeface="Arial" pitchFamily="34" charset="0"/>
              <a:buChar char="•"/>
            </a:pPr>
            <a:r>
              <a:rPr lang="ar-SA" sz="2400" dirty="0" smtClean="0"/>
              <a:t>مبدأ الاعتراف بالإيراد.</a:t>
            </a:r>
            <a:endParaRPr lang="en-US" sz="2400" dirty="0" smtClean="0"/>
          </a:p>
          <a:p>
            <a:pPr lvl="0" algn="r" rtl="1">
              <a:buFont typeface="Arial" pitchFamily="34" charset="0"/>
              <a:buChar char="•"/>
            </a:pPr>
            <a:r>
              <a:rPr lang="ar-SA" sz="2400" dirty="0" smtClean="0"/>
              <a:t>مبدأ المقابلة. </a:t>
            </a:r>
            <a:endParaRPr lang="en-US" sz="2400" dirty="0" smtClean="0"/>
          </a:p>
          <a:p>
            <a:pPr lvl="0" algn="r" rtl="1">
              <a:buFont typeface="Arial" pitchFamily="34" charset="0"/>
              <a:buChar char="•"/>
            </a:pPr>
            <a:r>
              <a:rPr lang="ar-SA" sz="2400" dirty="0" smtClean="0"/>
              <a:t>مبدأ الإفصاح الشامل.</a:t>
            </a:r>
            <a:endParaRPr lang="en-US" sz="2400" dirty="0" smtClean="0"/>
          </a:p>
          <a:p>
            <a:pPr algn="r"/>
            <a:endParaRPr lang="en-US" sz="2400"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42852"/>
            <a:ext cx="8772556" cy="6647974"/>
          </a:xfrm>
          <a:prstGeom prst="rect">
            <a:avLst/>
          </a:prstGeom>
          <a:noFill/>
        </p:spPr>
        <p:txBody>
          <a:bodyPr wrap="square" rtlCol="0">
            <a:spAutoFit/>
          </a:bodyPr>
          <a:lstStyle/>
          <a:p>
            <a:pPr lvl="0" algn="just" rtl="1"/>
            <a:r>
              <a:rPr lang="ar-SA" sz="2100" b="1" dirty="0" smtClean="0">
                <a:solidFill>
                  <a:srgbClr val="FF0000"/>
                </a:solidFill>
              </a:rPr>
              <a:t>(5</a:t>
            </a:r>
            <a:r>
              <a:rPr lang="ar-SA" sz="2400" b="1" dirty="0" smtClean="0">
                <a:solidFill>
                  <a:srgbClr val="FF0000"/>
                </a:solidFill>
              </a:rPr>
              <a:t>) محددات التقرير المالي :</a:t>
            </a:r>
            <a:r>
              <a:rPr lang="ar-SA" sz="2400" dirty="0" smtClean="0"/>
              <a:t>	</a:t>
            </a:r>
            <a:endParaRPr lang="en-US" sz="2400" dirty="0" smtClean="0"/>
          </a:p>
          <a:p>
            <a:pPr algn="just" rtl="1"/>
            <a:r>
              <a:rPr lang="ar-SA" sz="2400" dirty="0" smtClean="0"/>
              <a:t>ضرورة مراعاة محددين أو قيدين أساسيين: </a:t>
            </a:r>
            <a:endParaRPr lang="en-US" sz="2400" dirty="0" smtClean="0"/>
          </a:p>
          <a:p>
            <a:pPr lvl="0" algn="just" rtl="1"/>
            <a:r>
              <a:rPr lang="ar-SA" sz="2400" dirty="0" smtClean="0"/>
              <a:t>الموازنة بين تكلفة إنتاج معلومات وبين المنفعة المتوقعة من تلك المعلومات، بحيث تكون المنفعة </a:t>
            </a:r>
            <a:r>
              <a:rPr lang="en-US" sz="2400" dirty="0" smtClean="0"/>
              <a:t>&lt;</a:t>
            </a:r>
            <a:r>
              <a:rPr lang="ar-SA" sz="2400" dirty="0" smtClean="0"/>
              <a:t> التكلفة.</a:t>
            </a:r>
            <a:endParaRPr lang="en-US" sz="2400" dirty="0" smtClean="0"/>
          </a:p>
          <a:p>
            <a:pPr lvl="0" algn="just" rtl="1"/>
            <a:r>
              <a:rPr lang="ar-SA" sz="2400" dirty="0" smtClean="0"/>
              <a:t>الأهمية النسبية، أو كما يسميها </a:t>
            </a:r>
            <a:r>
              <a:rPr lang="en-US" sz="2400" dirty="0" smtClean="0"/>
              <a:t>FASB</a:t>
            </a:r>
            <a:r>
              <a:rPr lang="ar-SA" sz="2400" dirty="0" smtClean="0"/>
              <a:t> "عتبة الاعتراف”.</a:t>
            </a:r>
            <a:endParaRPr lang="en-US" sz="2400" dirty="0" smtClean="0"/>
          </a:p>
          <a:p>
            <a:pPr algn="just" rtl="1"/>
            <a:r>
              <a:rPr lang="ar-SA" sz="2400" dirty="0" smtClean="0"/>
              <a:t>فإن مهنة المحاسبة قد شكلت أيضاً ثلاثة محددات أخرى كجزء من بيئة التقرير المالي، وهي:</a:t>
            </a:r>
            <a:endParaRPr lang="en-US" sz="2400" dirty="0" smtClean="0"/>
          </a:p>
          <a:p>
            <a:pPr lvl="0" algn="just" rtl="1">
              <a:buFont typeface="Arial" pitchFamily="34" charset="0"/>
              <a:buChar char="•"/>
            </a:pPr>
            <a:r>
              <a:rPr lang="ar-SA" sz="2400" dirty="0" smtClean="0"/>
              <a:t>الممارسات السائدة في الصناعية. </a:t>
            </a:r>
            <a:endParaRPr lang="en-US" sz="2400" dirty="0" smtClean="0"/>
          </a:p>
          <a:p>
            <a:pPr lvl="0" algn="just" rtl="1">
              <a:buFont typeface="Arial" pitchFamily="34" charset="0"/>
              <a:buChar char="•"/>
            </a:pPr>
            <a:r>
              <a:rPr lang="ar-SA" sz="2400" dirty="0" smtClean="0"/>
              <a:t>سياسة التحفظ، أو قاعدة الحيطة والحذر.</a:t>
            </a:r>
            <a:endParaRPr lang="en-US" sz="2400" dirty="0" smtClean="0"/>
          </a:p>
          <a:p>
            <a:pPr lvl="0" algn="just" rtl="1">
              <a:buFont typeface="Arial" pitchFamily="34" charset="0"/>
              <a:buChar char="•"/>
            </a:pPr>
            <a:r>
              <a:rPr lang="ar-SA" sz="2400" dirty="0" smtClean="0"/>
              <a:t>تغليف الجوهر الاقتصادي على الشكل القانوني </a:t>
            </a:r>
          </a:p>
          <a:p>
            <a:pPr lvl="0" algn="just" rtl="1"/>
            <a:r>
              <a:rPr lang="ar-SA" sz="2400" b="1" dirty="0" smtClean="0">
                <a:solidFill>
                  <a:srgbClr val="FF0000"/>
                </a:solidFill>
              </a:rPr>
              <a:t>(6) إصدار المعايير :</a:t>
            </a:r>
            <a:endParaRPr lang="en-US" sz="2400" b="1" dirty="0" smtClean="0">
              <a:solidFill>
                <a:srgbClr val="FF0000"/>
              </a:solidFill>
            </a:endParaRPr>
          </a:p>
          <a:p>
            <a:pPr algn="just" rtl="1"/>
            <a:r>
              <a:rPr lang="ar-SA" sz="2400" dirty="0" smtClean="0"/>
              <a:t>عملية إصدار المعايير حالات تطبيقية لمشاكل محاسبية خاصة وبحيث تكون المعايير متسقة مع ذلك الإطار المفاهيمي.</a:t>
            </a:r>
          </a:p>
          <a:p>
            <a:pPr lvl="0" algn="just" rtl="1"/>
            <a:r>
              <a:rPr lang="ar-SA" sz="2400" b="1" dirty="0" smtClean="0">
                <a:solidFill>
                  <a:srgbClr val="FF0000"/>
                </a:solidFill>
              </a:rPr>
              <a:t>(7) تطبيق المعايير وإعداد القوائم المالية :</a:t>
            </a:r>
            <a:endParaRPr lang="en-US" sz="2400" b="1" dirty="0" smtClean="0">
              <a:solidFill>
                <a:srgbClr val="FF0000"/>
              </a:solidFill>
            </a:endParaRPr>
          </a:p>
          <a:p>
            <a:pPr algn="just" rtl="1"/>
            <a:r>
              <a:rPr lang="ar-SA" sz="2400" dirty="0" smtClean="0"/>
              <a:t>إن ما أنتجته النظرية في الخطوات السابقة يتم تطبيقه في الواقع العلمي الذي يمثل مدى صلاحية النظرية. ومن هنا تأتي ضرورة التدفق العكسي للمعلومات، بين "العالم التطبيقي والعالم النظري“</a:t>
            </a:r>
            <a:r>
              <a:rPr lang="ar-SA" sz="2100" dirty="0" smtClean="0"/>
              <a:t>.</a:t>
            </a:r>
            <a:endParaRPr lang="en-US" sz="2100" dirty="0" smtClean="0"/>
          </a:p>
          <a:p>
            <a:pPr algn="r"/>
            <a:endParaRPr lang="en-US"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152400"/>
            <a:ext cx="8572560" cy="6124754"/>
          </a:xfrm>
          <a:prstGeom prst="rect">
            <a:avLst/>
          </a:prstGeom>
          <a:noFill/>
        </p:spPr>
        <p:txBody>
          <a:bodyPr wrap="square" rtlCol="0">
            <a:spAutoFit/>
          </a:bodyPr>
          <a:lstStyle/>
          <a:p>
            <a:pPr algn="ctr" rtl="1"/>
            <a:r>
              <a:rPr lang="ar-SA" dirty="0" smtClean="0"/>
              <a:t> </a:t>
            </a:r>
            <a:endParaRPr lang="en-US" u="sng" dirty="0" smtClean="0"/>
          </a:p>
          <a:p>
            <a:pPr algn="just" rtl="1"/>
            <a:r>
              <a:rPr lang="ar-SA" sz="2400" b="1" u="sng" dirty="0" smtClean="0"/>
              <a:t>الإطار </a:t>
            </a:r>
            <a:r>
              <a:rPr lang="ar-SA" sz="2400" b="1" u="sng" dirty="0" err="1" smtClean="0"/>
              <a:t>المفاهيمي </a:t>
            </a:r>
            <a:r>
              <a:rPr lang="ar-SA" sz="2400" b="1" u="sng" dirty="0" smtClean="0"/>
              <a:t>– النظرية للمحاسبة المالية</a:t>
            </a:r>
          </a:p>
          <a:p>
            <a:pPr algn="just" rtl="1"/>
            <a:endParaRPr lang="en-US" sz="2400" u="sng" dirty="0" smtClean="0"/>
          </a:p>
          <a:p>
            <a:pPr algn="just" rtl="1"/>
            <a:r>
              <a:rPr lang="ar-SA" sz="2800" b="1" dirty="0" smtClean="0">
                <a:solidFill>
                  <a:srgbClr val="FF0000"/>
                </a:solidFill>
              </a:rPr>
              <a:t>تعريف النظرية وأهدافها :</a:t>
            </a:r>
            <a:endParaRPr lang="en-US" sz="2800" b="1" dirty="0" smtClean="0">
              <a:solidFill>
                <a:srgbClr val="FF0000"/>
              </a:solidFill>
            </a:endParaRPr>
          </a:p>
          <a:p>
            <a:pPr algn="just" rtl="1"/>
            <a:r>
              <a:rPr lang="ar-SA" sz="2800" dirty="0" smtClean="0"/>
              <a:t>أهداف النظرية فهي : (1) تقييم وتفسير الظواهر موضوع الدراسة، </a:t>
            </a:r>
          </a:p>
          <a:p>
            <a:pPr algn="just" rtl="1"/>
            <a:r>
              <a:rPr lang="ar-SA" sz="2800" dirty="0" smtClean="0"/>
              <a:t>(2) التنبؤ بسلوك هذه الظواهر في ظل ظروف محددة،  (3) توجيه السلوك لتحقيق قيم وأهداف محددة .</a:t>
            </a:r>
          </a:p>
          <a:p>
            <a:pPr algn="just" rtl="1"/>
            <a:r>
              <a:rPr lang="ar-SA" sz="2800" b="1" dirty="0" smtClean="0">
                <a:solidFill>
                  <a:srgbClr val="FF0000"/>
                </a:solidFill>
              </a:rPr>
              <a:t>النظرية في المجال المحاسبي :</a:t>
            </a:r>
            <a:endParaRPr lang="en-US" sz="2800" b="1" dirty="0" smtClean="0">
              <a:solidFill>
                <a:srgbClr val="FF0000"/>
              </a:solidFill>
            </a:endParaRPr>
          </a:p>
          <a:p>
            <a:pPr algn="just" rtl="1"/>
            <a:r>
              <a:rPr lang="ar-SA" sz="2800" dirty="0" smtClean="0"/>
              <a:t>المحاسبة هي أساساً علم تطبيقي عملي، ينضم ضمن مجموعة العلوم الاجتماعية لذلك، فإن نظرية المحاسبة يجب أن تنطلق من وجوب الربط بين النظرية والتطبيق . فالنظرية المحاسبية تقدم لنا تقييماً وشرحاً للممارسات العملية السائدة بغرض تقديم أرضية علمية لدراسة الطرائق المحاسبية الحالية والمقترحة وتحسينها .</a:t>
            </a:r>
            <a:endParaRPr lang="en-US" sz="2800" dirty="0" smtClean="0"/>
          </a:p>
          <a:p>
            <a:pPr algn="just" rtl="1"/>
            <a:r>
              <a:rPr lang="ar-SA" sz="2800" dirty="0" smtClean="0"/>
              <a:t>لماذا الإطار ألمفاهيمي – النظري ؟</a:t>
            </a:r>
            <a:endParaRPr lang="en-US" sz="2800" dirty="0" smtClean="0"/>
          </a:p>
          <a:p>
            <a:pPr algn="r">
              <a:buFont typeface="Arial" pitchFamily="34" charset="0"/>
              <a:buChar char="•"/>
            </a:pPr>
            <a:endParaRPr lang="en-US"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28"/>
            <a:ext cx="8572560" cy="6124754"/>
          </a:xfrm>
          <a:prstGeom prst="rect">
            <a:avLst/>
          </a:prstGeom>
        </p:spPr>
        <p:txBody>
          <a:bodyPr wrap="square">
            <a:spAutoFit/>
          </a:bodyPr>
          <a:lstStyle/>
          <a:p>
            <a:pPr algn="r" rtl="1"/>
            <a:r>
              <a:rPr lang="ar-SA" sz="2800" dirty="0" smtClean="0"/>
              <a:t>إن وجود الإطار المفاهيمي – النظري ضروري للأسباب التالية : </a:t>
            </a:r>
          </a:p>
          <a:p>
            <a:pPr algn="r" rtl="1"/>
            <a:r>
              <a:rPr lang="ar-SA" sz="2800" u="sng" dirty="0" smtClean="0">
                <a:solidFill>
                  <a:srgbClr val="FF0000"/>
                </a:solidFill>
              </a:rPr>
              <a:t>أولاً </a:t>
            </a:r>
            <a:r>
              <a:rPr lang="ar-SA" sz="2800" u="sng" dirty="0" smtClean="0">
                <a:solidFill>
                  <a:srgbClr val="FF0000"/>
                </a:solidFill>
              </a:rPr>
              <a:t>:</a:t>
            </a:r>
            <a:r>
              <a:rPr lang="en-US" sz="2800" u="sng" dirty="0" smtClean="0">
                <a:solidFill>
                  <a:srgbClr val="FF0000"/>
                </a:solidFill>
              </a:rPr>
              <a:t> </a:t>
            </a:r>
            <a:r>
              <a:rPr lang="ar-SA" sz="2800" dirty="0" smtClean="0"/>
              <a:t>حتى </a:t>
            </a:r>
            <a:r>
              <a:rPr lang="ar-SA" sz="2800" dirty="0" smtClean="0"/>
              <a:t>تكون المعايير المحاسبية مفيدة، يجب أن تعتمد في إصدارها إلى هيكل محدد مسبقاً من الأهداف والمفاهيم .</a:t>
            </a:r>
            <a:endParaRPr lang="en-US" sz="2800" dirty="0" smtClean="0"/>
          </a:p>
          <a:p>
            <a:pPr algn="r" rtl="1"/>
            <a:r>
              <a:rPr lang="ar-SA" sz="2800" u="sng" dirty="0" smtClean="0">
                <a:solidFill>
                  <a:srgbClr val="FF0000"/>
                </a:solidFill>
              </a:rPr>
              <a:t>ثانياً : </a:t>
            </a:r>
            <a:r>
              <a:rPr lang="ar-SA" sz="2800" dirty="0" smtClean="0"/>
              <a:t>يستخدم الإطار المفاهيمي – النظري كأساس منطقي للنهوض بالتطبيق العملي وتحسين وتطوير أدواته، وذلك عن طريق :</a:t>
            </a:r>
            <a:endParaRPr lang="en-US" sz="2800" dirty="0" smtClean="0"/>
          </a:p>
          <a:p>
            <a:pPr lvl="0" algn="r" rtl="1">
              <a:buFont typeface="Arial" pitchFamily="34" charset="0"/>
              <a:buChar char="•"/>
            </a:pPr>
            <a:r>
              <a:rPr lang="ar-SA" sz="2800" dirty="0" smtClean="0"/>
              <a:t>تقييم المبادئ والمعايير المعمول بها حالياً واستبعاد الممارسات غير المنطقية .</a:t>
            </a:r>
            <a:endParaRPr lang="en-US" sz="2800" dirty="0" smtClean="0"/>
          </a:p>
          <a:p>
            <a:pPr lvl="0" algn="r" rtl="1">
              <a:buFont typeface="Arial" pitchFamily="34" charset="0"/>
              <a:buChar char="•"/>
            </a:pPr>
            <a:r>
              <a:rPr lang="ar-SA" sz="2800" dirty="0" smtClean="0"/>
              <a:t>الاختيار أو المفاضلة المنطقية فيما بين البدائل المحاسبية المتاحة .</a:t>
            </a:r>
            <a:endParaRPr lang="en-US" sz="2800" dirty="0" smtClean="0"/>
          </a:p>
          <a:p>
            <a:pPr algn="r" rtl="1"/>
            <a:r>
              <a:rPr lang="ar-SA" sz="2800" u="sng" dirty="0" smtClean="0">
                <a:solidFill>
                  <a:srgbClr val="FF0000"/>
                </a:solidFill>
              </a:rPr>
              <a:t>ثالثاً :  </a:t>
            </a:r>
            <a:r>
              <a:rPr lang="ar-SA" sz="2800" dirty="0" smtClean="0"/>
              <a:t>يمكن الإطار المفاهيمي – النظري من حل المشاكل المستجدة التي تواجهها مهنة المحاسبة بصورة منطقية وسريعة بمجرد الرجوع إلى هذا الإطار المفاهيمي  كمرجعية فكرية وذلك على مستويين :</a:t>
            </a:r>
            <a:endParaRPr lang="en-US" sz="2800" dirty="0" smtClean="0"/>
          </a:p>
          <a:p>
            <a:pPr lvl="0" algn="r" rtl="1">
              <a:buFont typeface="Arial" pitchFamily="34" charset="0"/>
              <a:buChar char="•"/>
            </a:pPr>
            <a:r>
              <a:rPr lang="ar-SA" sz="2800" dirty="0" smtClean="0"/>
              <a:t>مستوى الجهة المسؤولة عن إصدار المعايير</a:t>
            </a:r>
            <a:endParaRPr lang="en-US" sz="2800" dirty="0" smtClean="0"/>
          </a:p>
          <a:p>
            <a:pPr lvl="0" algn="r" rtl="1">
              <a:buFont typeface="Arial" pitchFamily="34" charset="0"/>
              <a:buChar char="•"/>
            </a:pPr>
            <a:r>
              <a:rPr lang="ar-SA" sz="2800" dirty="0" smtClean="0"/>
              <a:t>مستوى المحاسبين الممارسين الذين يواجهون مشكلات جديدة تستدعي حلولاً سريعة لا يمكن تأخيرها حتى تصدر معايير خاصة بها .</a:t>
            </a:r>
            <a:endParaRPr lang="en-US" sz="2800" dirty="0" smtClean="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28600"/>
            <a:ext cx="8572560" cy="6217087"/>
          </a:xfrm>
          <a:prstGeom prst="rect">
            <a:avLst/>
          </a:prstGeom>
          <a:noFill/>
        </p:spPr>
        <p:txBody>
          <a:bodyPr wrap="square" rtlCol="0">
            <a:spAutoFit/>
          </a:bodyPr>
          <a:lstStyle/>
          <a:p>
            <a:pPr algn="just" rtl="1"/>
            <a:r>
              <a:rPr lang="ar-SA" b="1" dirty="0" smtClean="0">
                <a:solidFill>
                  <a:srgbClr val="FF0000"/>
                </a:solidFill>
              </a:rPr>
              <a:t>الإطار المفاهيمي لنظرية </a:t>
            </a:r>
            <a:r>
              <a:rPr lang="ar-SA" b="1" dirty="0" err="1" smtClean="0">
                <a:solidFill>
                  <a:srgbClr val="FF0000"/>
                </a:solidFill>
              </a:rPr>
              <a:t>المحاسبة :</a:t>
            </a:r>
            <a:endParaRPr lang="en-US" b="1" dirty="0" smtClean="0">
              <a:solidFill>
                <a:srgbClr val="FF0000"/>
              </a:solidFill>
            </a:endParaRPr>
          </a:p>
          <a:p>
            <a:pPr algn="just" rtl="1"/>
            <a:r>
              <a:rPr lang="ar-SA" dirty="0" smtClean="0"/>
              <a:t> </a:t>
            </a:r>
            <a:r>
              <a:rPr lang="ar-SA" sz="2000" dirty="0" smtClean="0"/>
              <a:t>لقد حقق مجلس معايير المحاسبة نشاطاً علمياً وإنتاجياً متميزاً، وقدم بذلك قاعدة هامة لتطوير نظرية المحاسبة، إذ صدر عن المجلس بين 1978 – 1985 ستة بيانات صدر حديثاً بيان سابع في عام 2000:</a:t>
            </a:r>
            <a:endParaRPr lang="en-US" sz="2000" dirty="0" smtClean="0"/>
          </a:p>
          <a:p>
            <a:pPr lvl="0" algn="just" rtl="1">
              <a:buFont typeface="Arial" pitchFamily="34" charset="0"/>
              <a:buChar char="•"/>
            </a:pPr>
            <a:r>
              <a:rPr lang="ar-SA" sz="2000" dirty="0" smtClean="0"/>
              <a:t>البيان رقم 1 عام 1978 </a:t>
            </a:r>
            <a:r>
              <a:rPr lang="ar-SA" sz="2000" dirty="0" err="1" smtClean="0"/>
              <a:t>بعنوان </a:t>
            </a:r>
            <a:r>
              <a:rPr lang="ar-SA" sz="2000" dirty="0" smtClean="0"/>
              <a:t>"أهداف التقرير المالي لمنشآت الأعمال"، حيث عرض أهداف المحاسبة والغرض </a:t>
            </a:r>
            <a:r>
              <a:rPr lang="ar-SA" sz="2000" dirty="0" err="1" smtClean="0"/>
              <a:t>منها .</a:t>
            </a:r>
            <a:endParaRPr lang="en-US" sz="2000" dirty="0" smtClean="0"/>
          </a:p>
          <a:p>
            <a:pPr lvl="0" algn="just" rtl="1">
              <a:buFont typeface="Arial" pitchFamily="34" charset="0"/>
              <a:buChar char="•"/>
            </a:pPr>
            <a:r>
              <a:rPr lang="ar-SA" sz="2000" dirty="0" smtClean="0"/>
              <a:t>البيان رقم 2 عام 1980 </a:t>
            </a:r>
            <a:r>
              <a:rPr lang="ar-SA" sz="2000" dirty="0" err="1" smtClean="0"/>
              <a:t>بعنوان </a:t>
            </a:r>
            <a:r>
              <a:rPr lang="ar-SA" sz="2000" dirty="0" smtClean="0"/>
              <a:t>"الخصائص النوعية للمعلومات </a:t>
            </a:r>
            <a:r>
              <a:rPr lang="ar-SA" sz="2000" dirty="0" err="1" smtClean="0"/>
              <a:t>المحاسبية " </a:t>
            </a:r>
            <a:r>
              <a:rPr lang="ar-SA" sz="2000" dirty="0" smtClean="0"/>
              <a:t>، حيث عرضت الصفات أو الخصائص التي تجعل المعلومات المحاسبية مفيدة في اتخاذ </a:t>
            </a:r>
            <a:r>
              <a:rPr lang="ar-SA" sz="2000" dirty="0" err="1" smtClean="0"/>
              <a:t>القرارات .</a:t>
            </a:r>
            <a:endParaRPr lang="en-US" sz="2000" dirty="0" smtClean="0"/>
          </a:p>
          <a:p>
            <a:pPr lvl="0" algn="just" rtl="1">
              <a:buFont typeface="Arial" pitchFamily="34" charset="0"/>
              <a:buChar char="•"/>
            </a:pPr>
            <a:r>
              <a:rPr lang="ar-SA" sz="2000" dirty="0" smtClean="0"/>
              <a:t>البيان رقم 3 عام 1980 </a:t>
            </a:r>
            <a:r>
              <a:rPr lang="ar-SA" sz="2000" dirty="0" err="1" smtClean="0"/>
              <a:t>بعنوان </a:t>
            </a:r>
            <a:r>
              <a:rPr lang="ar-SA" sz="2000" dirty="0" smtClean="0"/>
              <a:t>"عناصر القوائم المالية لمنشآت </a:t>
            </a:r>
            <a:r>
              <a:rPr lang="ar-SA" sz="2000" dirty="0" err="1" smtClean="0"/>
              <a:t>الأعمال" </a:t>
            </a:r>
            <a:r>
              <a:rPr lang="ar-SA" sz="2000" dirty="0" smtClean="0"/>
              <a:t>، حيث عرضت مفاهيم القوائم المالية </a:t>
            </a:r>
            <a:r>
              <a:rPr lang="ar-SA" sz="2000" dirty="0" err="1" smtClean="0"/>
              <a:t>وتعاريف</a:t>
            </a:r>
            <a:r>
              <a:rPr lang="ar-SA" sz="2000" dirty="0" smtClean="0"/>
              <a:t> البنود التي تتضمنها مثل الأصول، الالتزامات، </a:t>
            </a:r>
            <a:r>
              <a:rPr lang="ar-SA" sz="2000" dirty="0" err="1" smtClean="0"/>
              <a:t>المصروفات .</a:t>
            </a:r>
            <a:endParaRPr lang="en-US" sz="2000" dirty="0" smtClean="0"/>
          </a:p>
          <a:p>
            <a:pPr lvl="0" algn="just" rtl="1">
              <a:buFont typeface="Arial" pitchFamily="34" charset="0"/>
              <a:buChar char="•"/>
            </a:pPr>
            <a:r>
              <a:rPr lang="ar-SA" sz="2000" dirty="0" smtClean="0"/>
              <a:t>البيان رقم 4 عام 1980 </a:t>
            </a:r>
            <a:r>
              <a:rPr lang="ar-SA" sz="2000" dirty="0" err="1" smtClean="0"/>
              <a:t>بعنوان </a:t>
            </a:r>
            <a:r>
              <a:rPr lang="ar-SA" sz="2000" dirty="0" smtClean="0"/>
              <a:t>"أهداف التقرير المالي في المنظمات غير الهادفة للربح"، ولقد تم سحبه </a:t>
            </a:r>
            <a:r>
              <a:rPr lang="ar-SA" sz="2000" dirty="0" err="1" smtClean="0"/>
              <a:t>وإلغاؤه .</a:t>
            </a:r>
            <a:endParaRPr lang="en-US" sz="2000" dirty="0" smtClean="0"/>
          </a:p>
          <a:p>
            <a:pPr lvl="0" algn="just" rtl="1">
              <a:buFont typeface="Arial" pitchFamily="34" charset="0"/>
              <a:buChar char="•"/>
            </a:pPr>
            <a:r>
              <a:rPr lang="ar-SA" sz="2000" dirty="0" smtClean="0"/>
              <a:t>البيان رقم 5 عام 1984 </a:t>
            </a:r>
            <a:r>
              <a:rPr lang="ar-SA" sz="2000" dirty="0" err="1" smtClean="0"/>
              <a:t>بعنوان </a:t>
            </a:r>
            <a:r>
              <a:rPr lang="ar-SA" sz="2000" dirty="0" smtClean="0"/>
              <a:t>"الاعتراف والقياس في القوائم المالية لمنشآت </a:t>
            </a:r>
            <a:r>
              <a:rPr lang="ar-SA" sz="2000" dirty="0" err="1" smtClean="0"/>
              <a:t>الأعمال </a:t>
            </a:r>
            <a:r>
              <a:rPr lang="ar-SA" sz="2000" dirty="0" smtClean="0"/>
              <a:t>"حيث حدد أربعة معايير للاعتراف والإثبات المحاسبي لعناصر القوائم </a:t>
            </a:r>
            <a:r>
              <a:rPr lang="ar-SA" sz="2000" dirty="0" err="1" smtClean="0"/>
              <a:t>المالية .</a:t>
            </a:r>
            <a:endParaRPr lang="en-US" sz="2000" dirty="0" smtClean="0"/>
          </a:p>
          <a:p>
            <a:pPr lvl="0" algn="just" rtl="1">
              <a:buFont typeface="Arial" pitchFamily="34" charset="0"/>
              <a:buChar char="•"/>
            </a:pPr>
            <a:r>
              <a:rPr lang="ar-SA" sz="2000" dirty="0" smtClean="0"/>
              <a:t>البيان رقم 6 عام 1985 </a:t>
            </a:r>
            <a:r>
              <a:rPr lang="ar-SA" sz="2000" dirty="0" err="1" smtClean="0"/>
              <a:t>بعنوان </a:t>
            </a:r>
            <a:r>
              <a:rPr lang="ar-SA" sz="2000" dirty="0" smtClean="0"/>
              <a:t>"عناصر القوائم المالية" الذي حل محل البيان رقم 3 بغرض توسيع مجال التطبيق ليشمل منظمات الأعمال الربحية والمنظمات غير الهادفة للربح في الوقت </a:t>
            </a:r>
            <a:r>
              <a:rPr lang="ar-SA" sz="2000" dirty="0" err="1" smtClean="0"/>
              <a:t>نفسه .</a:t>
            </a:r>
            <a:r>
              <a:rPr lang="ar-SA" sz="2000" dirty="0" smtClean="0"/>
              <a:t> </a:t>
            </a:r>
            <a:endParaRPr lang="en-US" sz="2000" dirty="0" smtClean="0"/>
          </a:p>
          <a:p>
            <a:pPr lvl="0" algn="just" rtl="1">
              <a:buFont typeface="Arial" pitchFamily="34" charset="0"/>
              <a:buChar char="•"/>
            </a:pPr>
            <a:r>
              <a:rPr lang="ar-SA" sz="2000" dirty="0" smtClean="0"/>
              <a:t>البيان رقم 7 عام 2000 </a:t>
            </a:r>
            <a:r>
              <a:rPr lang="ar-SA" sz="2000" dirty="0" err="1" smtClean="0"/>
              <a:t>بعنوان </a:t>
            </a:r>
            <a:r>
              <a:rPr lang="ar-SA" sz="2000" dirty="0" smtClean="0"/>
              <a:t>"استخدام معلومات التدفق النقدي والقيمة الحالية في القياسات المحاسبية"، وذلك اعترافاً من المجلس باختلاف القياس المحاسبي تبعاً للظروف </a:t>
            </a:r>
            <a:r>
              <a:rPr lang="ar-SA" sz="2000" dirty="0" err="1" smtClean="0"/>
              <a:t>المختلفة .</a:t>
            </a:r>
            <a:endParaRPr lang="en-US" sz="2000" dirty="0" smtClean="0"/>
          </a:p>
          <a:p>
            <a:pPr algn="r"/>
            <a:r>
              <a:rPr lang="ar-SA" sz="2000" dirty="0" smtClean="0"/>
              <a:t>أصدر مجلس </a:t>
            </a:r>
            <a:r>
              <a:rPr lang="en-US" sz="2000" dirty="0" smtClean="0"/>
              <a:t>FASB </a:t>
            </a:r>
            <a:r>
              <a:rPr lang="ar-SA" sz="2000" dirty="0" smtClean="0"/>
              <a:t> ضمن مجموعة الإطار المفاهيمي </a:t>
            </a:r>
            <a:r>
              <a:rPr lang="en-US" sz="2000" dirty="0" smtClean="0"/>
              <a:t>CONCEPTUAL</a:t>
            </a:r>
            <a:r>
              <a:rPr lang="ar-SA" sz="2000" dirty="0" smtClean="0"/>
              <a:t> </a:t>
            </a:r>
            <a:r>
              <a:rPr lang="ar-SA" sz="2000" dirty="0" err="1" smtClean="0"/>
              <a:t>البيانرقم</a:t>
            </a:r>
            <a:r>
              <a:rPr lang="ar-SA" sz="2000" dirty="0" smtClean="0"/>
              <a:t> /7/عام 2000 ليقدم إطاراً متكاملاً عن استخدام التدفقات النقدية المستقبلية المتوقعة واستخدام القيمة الحالية كأساس للقياس </a:t>
            </a:r>
            <a:r>
              <a:rPr lang="ar-SA" sz="2000" dirty="0" err="1" smtClean="0"/>
              <a:t>المحاسبي .</a:t>
            </a:r>
            <a:endParaRPr lang="en-US" sz="2000"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066467" y="838200"/>
            <a:ext cx="7494667" cy="5794375"/>
            <a:chOff x="597" y="5485"/>
            <a:chExt cx="10452" cy="7565"/>
          </a:xfrm>
        </p:grpSpPr>
        <p:grpSp>
          <p:nvGrpSpPr>
            <p:cNvPr id="3" name="Group 3"/>
            <p:cNvGrpSpPr>
              <a:grpSpLocks/>
            </p:cNvGrpSpPr>
            <p:nvPr/>
          </p:nvGrpSpPr>
          <p:grpSpPr bwMode="auto">
            <a:xfrm>
              <a:off x="4215" y="5485"/>
              <a:ext cx="3225" cy="1920"/>
              <a:chOff x="3570" y="4290"/>
              <a:chExt cx="3225" cy="1920"/>
            </a:xfrm>
          </p:grpSpPr>
          <p:sp>
            <p:nvSpPr>
              <p:cNvPr id="34820" name="Rectangle 4"/>
              <p:cNvSpPr>
                <a:spLocks noChangeArrowheads="1"/>
              </p:cNvSpPr>
              <p:nvPr/>
            </p:nvSpPr>
            <p:spPr bwMode="auto">
              <a:xfrm>
                <a:off x="3570" y="4290"/>
                <a:ext cx="3225" cy="19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بيان </a:t>
                </a:r>
                <a:r>
                  <a:rPr kumimoji="0" lang="ar-SA" sz="1700" b="1" i="0" u="none" strike="noStrike" cap="none" normalizeH="0" baseline="0" dirty="0" err="1" smtClean="0">
                    <a:ln>
                      <a:noFill/>
                    </a:ln>
                    <a:solidFill>
                      <a:schemeClr val="tx1"/>
                    </a:solidFill>
                    <a:effectLst/>
                    <a:latin typeface="Calibri" pitchFamily="34" charset="0"/>
                    <a:ea typeface="Arial" pitchFamily="34" charset="0"/>
                    <a:cs typeface="Simplified Arabic" pitchFamily="2" charset="-78"/>
                  </a:rPr>
                  <a:t>رقم </a:t>
                </a:r>
                <a:r>
                  <a:rPr kumimoji="0" lang="ar-SA"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/1/ عام 1978</a:t>
                </a:r>
                <a:endParaRPr kumimoji="0" lang="en-US"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معيار منفعة المعلومات </a:t>
                </a:r>
                <a:r>
                  <a:rPr kumimoji="0" lang="ar-SA" sz="1700" b="1" i="0" u="none" strike="noStrike" cap="none" normalizeH="0" baseline="0" dirty="0" err="1" smtClean="0">
                    <a:ln>
                      <a:noFill/>
                    </a:ln>
                    <a:solidFill>
                      <a:schemeClr val="tx1"/>
                    </a:solidFill>
                    <a:effectLst/>
                    <a:latin typeface="Calibri" pitchFamily="34" charset="0"/>
                    <a:ea typeface="Arial" pitchFamily="34" charset="0"/>
                    <a:cs typeface="Simplified Arabic" pitchFamily="2" charset="-78"/>
                  </a:rPr>
                  <a:t>لإتخاذ</a:t>
                </a:r>
                <a:r>
                  <a:rPr kumimoji="0" lang="ar-SA"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القرارات</a:t>
                </a:r>
                <a:endParaRPr kumimoji="0" lang="en-US" sz="17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34821" name="AutoShape 5"/>
              <p:cNvCxnSpPr>
                <a:cxnSpLocks noChangeShapeType="1"/>
              </p:cNvCxnSpPr>
              <p:nvPr/>
            </p:nvCxnSpPr>
            <p:spPr bwMode="auto">
              <a:xfrm flipH="1">
                <a:off x="3570" y="5070"/>
                <a:ext cx="3225" cy="0"/>
              </a:xfrm>
              <a:prstGeom prst="straightConnector1">
                <a:avLst/>
              </a:prstGeom>
              <a:noFill/>
              <a:ln w="9525">
                <a:solidFill>
                  <a:srgbClr val="000000"/>
                </a:solidFill>
                <a:round/>
                <a:headEnd/>
                <a:tailEnd/>
              </a:ln>
            </p:spPr>
          </p:cxnSp>
        </p:grpSp>
        <p:grpSp>
          <p:nvGrpSpPr>
            <p:cNvPr id="4" name="Group 6"/>
            <p:cNvGrpSpPr>
              <a:grpSpLocks/>
            </p:cNvGrpSpPr>
            <p:nvPr/>
          </p:nvGrpSpPr>
          <p:grpSpPr bwMode="auto">
            <a:xfrm>
              <a:off x="7824" y="8486"/>
              <a:ext cx="3225" cy="2073"/>
              <a:chOff x="3594" y="4290"/>
              <a:chExt cx="3225" cy="2073"/>
            </a:xfrm>
          </p:grpSpPr>
          <p:sp>
            <p:nvSpPr>
              <p:cNvPr id="34823" name="Rectangle 7"/>
              <p:cNvSpPr>
                <a:spLocks noChangeArrowheads="1"/>
              </p:cNvSpPr>
              <p:nvPr/>
            </p:nvSpPr>
            <p:spPr bwMode="auto">
              <a:xfrm>
                <a:off x="3594" y="4290"/>
                <a:ext cx="3201" cy="207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بيان رقم /2/ عام 1980 الخصائص النوعية للمعلومات المحاسبية</a:t>
                </a:r>
                <a:endParaRPr kumimoji="0" lang="en-US"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توافر خاصيتين</a:t>
                </a:r>
                <a:r>
                  <a:rPr kumimoji="0" lang="en-US"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r>
                  <a:rPr kumimoji="0" lang="ar-SA" sz="1700" b="1" i="0" u="none" strike="noStrike" cap="none" normalizeH="0" baseline="0" dirty="0" err="1" smtClean="0">
                    <a:ln>
                      <a:noFill/>
                    </a:ln>
                    <a:solidFill>
                      <a:schemeClr val="tx1"/>
                    </a:solidFill>
                    <a:effectLst/>
                    <a:latin typeface="Calibri" pitchFamily="34" charset="0"/>
                    <a:ea typeface="Arial" pitchFamily="34" charset="0"/>
                    <a:cs typeface="Simplified Arabic" pitchFamily="2" charset="-78"/>
                  </a:rPr>
                  <a:t>الملائمة </a:t>
                </a:r>
                <a:r>
                  <a:rPr kumimoji="0" lang="ar-SA"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r>
                  <a:rPr kumimoji="0" lang="ar-SA" sz="1700" b="1" i="0" u="none" strike="noStrike" cap="none" normalizeH="0" baseline="0" dirty="0" err="1" smtClean="0">
                    <a:ln>
                      <a:noFill/>
                    </a:ln>
                    <a:solidFill>
                      <a:schemeClr val="tx1"/>
                    </a:solidFill>
                    <a:effectLst/>
                    <a:latin typeface="Calibri" pitchFamily="34" charset="0"/>
                    <a:ea typeface="Arial" pitchFamily="34" charset="0"/>
                    <a:cs typeface="Simplified Arabic" pitchFamily="2" charset="-78"/>
                  </a:rPr>
                  <a:t>الموثوقية</a:t>
                </a:r>
                <a:r>
                  <a:rPr kumimoji="0" lang="en-US" sz="17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endParaRPr kumimoji="0" lang="en-US" sz="17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34824" name="AutoShape 8"/>
              <p:cNvCxnSpPr>
                <a:cxnSpLocks noChangeShapeType="1"/>
              </p:cNvCxnSpPr>
              <p:nvPr/>
            </p:nvCxnSpPr>
            <p:spPr bwMode="auto">
              <a:xfrm flipH="1">
                <a:off x="3594" y="5467"/>
                <a:ext cx="3225" cy="0"/>
              </a:xfrm>
              <a:prstGeom prst="straightConnector1">
                <a:avLst/>
              </a:prstGeom>
              <a:noFill/>
              <a:ln w="9525">
                <a:solidFill>
                  <a:srgbClr val="000000"/>
                </a:solidFill>
                <a:round/>
                <a:headEnd/>
                <a:tailEnd/>
              </a:ln>
            </p:spPr>
          </p:cxnSp>
        </p:grpSp>
        <p:grpSp>
          <p:nvGrpSpPr>
            <p:cNvPr id="5" name="Group 9"/>
            <p:cNvGrpSpPr>
              <a:grpSpLocks/>
            </p:cNvGrpSpPr>
            <p:nvPr/>
          </p:nvGrpSpPr>
          <p:grpSpPr bwMode="auto">
            <a:xfrm>
              <a:off x="4211" y="8486"/>
              <a:ext cx="3294" cy="2172"/>
              <a:chOff x="4211" y="8486"/>
              <a:chExt cx="3294" cy="2172"/>
            </a:xfrm>
          </p:grpSpPr>
          <p:sp>
            <p:nvSpPr>
              <p:cNvPr id="34826" name="Rectangle 10"/>
              <p:cNvSpPr>
                <a:spLocks noChangeArrowheads="1"/>
              </p:cNvSpPr>
              <p:nvPr/>
            </p:nvSpPr>
            <p:spPr bwMode="auto">
              <a:xfrm>
                <a:off x="4245" y="8486"/>
                <a:ext cx="3260" cy="217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بيان </a:t>
                </a:r>
                <a:r>
                  <a:rPr kumimoji="0" lang="ar-SA" sz="1600" b="1" i="0" u="none" strike="noStrike" cap="none" normalizeH="0" baseline="0" dirty="0" err="1" smtClean="0">
                    <a:ln>
                      <a:noFill/>
                    </a:ln>
                    <a:solidFill>
                      <a:schemeClr val="tx1"/>
                    </a:solidFill>
                    <a:effectLst/>
                    <a:latin typeface="Calibri" pitchFamily="34" charset="0"/>
                    <a:ea typeface="Arial" pitchFamily="34" charset="0"/>
                    <a:cs typeface="Simplified Arabic" pitchFamily="2" charset="-78"/>
                  </a:rPr>
                  <a:t>رقم </a:t>
                </a:r>
                <a:r>
                  <a:rPr kumimoji="0" lang="ar-SA"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/3/ عام 1980</a:t>
                </a:r>
                <a:r>
                  <a:rPr kumimoji="0" lang="en-US"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بيان </a:t>
                </a:r>
                <a:r>
                  <a:rPr kumimoji="0" lang="ar-SA" sz="1600" b="1" i="0" u="none" strike="noStrike" cap="none" normalizeH="0" baseline="0" dirty="0" err="1" smtClean="0">
                    <a:ln>
                      <a:noFill/>
                    </a:ln>
                    <a:solidFill>
                      <a:schemeClr val="tx1"/>
                    </a:solidFill>
                    <a:effectLst/>
                    <a:latin typeface="Calibri" pitchFamily="34" charset="0"/>
                    <a:ea typeface="Arial" pitchFamily="34" charset="0"/>
                    <a:cs typeface="Simplified Arabic" pitchFamily="2" charset="-78"/>
                  </a:rPr>
                  <a:t>رقم </a:t>
                </a:r>
                <a:r>
                  <a:rPr kumimoji="0" lang="ar-SA"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/6/ عام 1985</a:t>
                </a:r>
                <a:r>
                  <a:rPr kumimoji="0" lang="en-US"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عناصر القوائم المالية</a:t>
                </a:r>
              </a:p>
              <a:p>
                <a:pPr algn="ctr" rtl="1" fontAlgn="base">
                  <a:spcBef>
                    <a:spcPct val="0"/>
                  </a:spcBef>
                  <a:spcAft>
                    <a:spcPct val="0"/>
                  </a:spcAft>
                </a:pPr>
                <a:r>
                  <a:rPr lang="en-US" sz="1600" b="1" dirty="0" smtClean="0">
                    <a:latin typeface="Calibri" pitchFamily="34" charset="0"/>
                    <a:ea typeface="Arial" pitchFamily="34" charset="0"/>
                    <a:cs typeface="Simplified Arabic" pitchFamily="2" charset="-78"/>
                  </a:rPr>
                  <a:t>"</a:t>
                </a:r>
                <a:r>
                  <a:rPr lang="ar-SA" sz="1600" b="1" dirty="0" smtClean="0">
                    <a:latin typeface="Calibri" pitchFamily="34" charset="0"/>
                    <a:ea typeface="Arial" pitchFamily="34" charset="0"/>
                    <a:cs typeface="Simplified Arabic" pitchFamily="2" charset="-78"/>
                  </a:rPr>
                  <a:t>مفاهيم القوائم المالية : تعريف بنودها : أصول ، التزامات ، مصاريف ، إيرادات ، خسائر</a:t>
                </a:r>
                <a:r>
                  <a:rPr lang="en-US" sz="1600" b="1" dirty="0" smtClean="0">
                    <a:latin typeface="Calibri" pitchFamily="34" charset="0"/>
                    <a:ea typeface="Arial" pitchFamily="34" charset="0"/>
                    <a:cs typeface="Simplified Arabic" pitchFamily="2" charset="-78"/>
                  </a:rPr>
                  <a:t> ، ..</a:t>
                </a:r>
                <a:r>
                  <a:rPr lang="en-US" sz="1600" dirty="0" smtClean="0">
                    <a:latin typeface="Calibri" pitchFamily="34" charset="0"/>
                    <a:ea typeface="Arial" pitchFamily="34" charset="0"/>
                    <a:cs typeface="Simplified Arabic" pitchFamily="2" charset="-78"/>
                  </a:rPr>
                  <a:t>.</a:t>
                </a:r>
                <a:endParaRPr lang="en-US" sz="1600"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p>
            </p:txBody>
          </p:sp>
          <p:cxnSp>
            <p:nvCxnSpPr>
              <p:cNvPr id="34827" name="AutoShape 11"/>
              <p:cNvCxnSpPr>
                <a:cxnSpLocks noChangeShapeType="1"/>
              </p:cNvCxnSpPr>
              <p:nvPr/>
            </p:nvCxnSpPr>
            <p:spPr bwMode="auto">
              <a:xfrm flipH="1">
                <a:off x="4211" y="9464"/>
                <a:ext cx="3225" cy="0"/>
              </a:xfrm>
              <a:prstGeom prst="straightConnector1">
                <a:avLst/>
              </a:prstGeom>
              <a:noFill/>
              <a:ln w="9525">
                <a:solidFill>
                  <a:srgbClr val="000000"/>
                </a:solidFill>
                <a:round/>
                <a:headEnd/>
                <a:tailEnd/>
              </a:ln>
            </p:spPr>
          </p:cxnSp>
        </p:grpSp>
        <p:sp>
          <p:nvSpPr>
            <p:cNvPr id="34828" name="Rectangle 12"/>
            <p:cNvSpPr>
              <a:spLocks noChangeArrowheads="1"/>
            </p:cNvSpPr>
            <p:nvPr/>
          </p:nvSpPr>
          <p:spPr bwMode="auto">
            <a:xfrm>
              <a:off x="597" y="8486"/>
              <a:ext cx="3438" cy="227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5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بيان رقم /5/ عام 1984     الاعتراف والقياس في القوائم المالية</a:t>
              </a:r>
              <a:endParaRPr kumimoji="0" lang="en-US" sz="15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endParaRPr>
            </a:p>
            <a:p>
              <a:pPr marL="0" marR="142875" lvl="0" indent="0" algn="ctr" defTabSz="914400" rtl="1" eaLnBrk="1" fontAlgn="base" latinLnBrk="0" hangingPunct="1">
                <a:lnSpc>
                  <a:spcPct val="100000"/>
                </a:lnSpc>
                <a:spcBef>
                  <a:spcPct val="0"/>
                </a:spcBef>
                <a:spcAft>
                  <a:spcPts val="1000"/>
                </a:spcAft>
                <a:buClrTx/>
                <a:buSzTx/>
                <a:buFont typeface="Symbol" pitchFamily="18" charset="2"/>
                <a:buChar char="·"/>
                <a:tabLst/>
              </a:pPr>
              <a:r>
                <a:rPr kumimoji="0" lang="ar-SA" sz="15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معايير الاعتراف المحاسبي ببنود القوائم المالية ...</a:t>
              </a:r>
            </a:p>
            <a:p>
              <a:pPr marR="1143000" lvl="0" algn="ctr" rtl="1" fontAlgn="base">
                <a:spcBef>
                  <a:spcPct val="0"/>
                </a:spcBef>
                <a:spcAft>
                  <a:spcPts val="1000"/>
                </a:spcAft>
                <a:buFont typeface="Symbol" pitchFamily="18" charset="2"/>
                <a:buChar char="·"/>
              </a:pPr>
              <a:r>
                <a:rPr lang="ar-SA" b="1" dirty="0" smtClean="0">
                  <a:latin typeface="Calibri" pitchFamily="34" charset="0"/>
                  <a:ea typeface="Arial" pitchFamily="34" charset="0"/>
                  <a:cs typeface="Simplified Arabic" pitchFamily="2" charset="-78"/>
                </a:rPr>
                <a:t>قيد الاهمية النسبية</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34829" name="Rectangle 13"/>
            <p:cNvSpPr>
              <a:spLocks noChangeArrowheads="1"/>
            </p:cNvSpPr>
            <p:nvPr/>
          </p:nvSpPr>
          <p:spPr bwMode="auto">
            <a:xfrm>
              <a:off x="3679" y="11130"/>
              <a:ext cx="4038" cy="19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بيان رقم /7/ عام 2000 بعنوان</a:t>
              </a:r>
              <a:endParaRPr kumimoji="0" lang="en-US"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r>
                <a:rPr kumimoji="0" lang="ar-SA"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استخدام معلومات التدفق النقدي والقيمة الحالية في القياسات المحاسبية</a:t>
              </a:r>
              <a:r>
                <a:rPr kumimoji="0" lang="en-US" sz="1600" b="1"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r>
                <a:rPr kumimoji="0" lang="en-US" sz="1200" b="0" i="0" u="none" strike="noStrike" cap="none" normalizeH="0" baseline="0" dirty="0" smtClean="0">
                  <a:ln>
                    <a:noFill/>
                  </a:ln>
                  <a:solidFill>
                    <a:schemeClr val="tx1"/>
                  </a:solidFill>
                  <a:effectLst/>
                  <a:latin typeface="Calibri" pitchFamily="34" charset="0"/>
                  <a:ea typeface="Arial" pitchFamily="34" charset="0"/>
                  <a:cs typeface="Simplified Arabic" pitchFamily="2"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4830" name="AutoShape 14"/>
            <p:cNvCxnSpPr>
              <a:cxnSpLocks noChangeShapeType="1"/>
            </p:cNvCxnSpPr>
            <p:nvPr/>
          </p:nvCxnSpPr>
          <p:spPr bwMode="auto">
            <a:xfrm>
              <a:off x="5580" y="7405"/>
              <a:ext cx="0" cy="980"/>
            </a:xfrm>
            <a:prstGeom prst="straightConnector1">
              <a:avLst/>
            </a:prstGeom>
            <a:noFill/>
            <a:ln w="9525">
              <a:solidFill>
                <a:srgbClr val="000000"/>
              </a:solidFill>
              <a:round/>
              <a:headEnd/>
              <a:tailEnd type="triangle" w="med" len="med"/>
            </a:ln>
          </p:spPr>
        </p:cxnSp>
        <p:cxnSp>
          <p:nvCxnSpPr>
            <p:cNvPr id="34831" name="AutoShape 15"/>
            <p:cNvCxnSpPr>
              <a:cxnSpLocks noChangeShapeType="1"/>
            </p:cNvCxnSpPr>
            <p:nvPr/>
          </p:nvCxnSpPr>
          <p:spPr bwMode="auto">
            <a:xfrm flipH="1">
              <a:off x="7440" y="9266"/>
              <a:ext cx="285" cy="0"/>
            </a:xfrm>
            <a:prstGeom prst="straightConnector1">
              <a:avLst/>
            </a:prstGeom>
            <a:noFill/>
            <a:ln w="9525">
              <a:solidFill>
                <a:srgbClr val="000000"/>
              </a:solidFill>
              <a:round/>
              <a:headEnd/>
              <a:tailEnd type="triangle" w="med" len="med"/>
            </a:ln>
          </p:spPr>
        </p:cxnSp>
        <p:cxnSp>
          <p:nvCxnSpPr>
            <p:cNvPr id="34832" name="AutoShape 16"/>
            <p:cNvCxnSpPr>
              <a:cxnSpLocks noChangeShapeType="1"/>
            </p:cNvCxnSpPr>
            <p:nvPr/>
          </p:nvCxnSpPr>
          <p:spPr bwMode="auto">
            <a:xfrm flipH="1">
              <a:off x="3375" y="7405"/>
              <a:ext cx="1440" cy="1081"/>
            </a:xfrm>
            <a:prstGeom prst="straightConnector1">
              <a:avLst/>
            </a:prstGeom>
            <a:noFill/>
            <a:ln w="9525">
              <a:solidFill>
                <a:srgbClr val="000000"/>
              </a:solidFill>
              <a:round/>
              <a:headEnd/>
              <a:tailEnd type="triangle" w="med" len="med"/>
            </a:ln>
          </p:spPr>
        </p:cxnSp>
        <p:cxnSp>
          <p:nvCxnSpPr>
            <p:cNvPr id="34833" name="AutoShape 17"/>
            <p:cNvCxnSpPr>
              <a:cxnSpLocks noChangeShapeType="1"/>
            </p:cNvCxnSpPr>
            <p:nvPr/>
          </p:nvCxnSpPr>
          <p:spPr bwMode="auto">
            <a:xfrm>
              <a:off x="6645" y="7390"/>
              <a:ext cx="2760" cy="1081"/>
            </a:xfrm>
            <a:prstGeom prst="straightConnector1">
              <a:avLst/>
            </a:prstGeom>
            <a:noFill/>
            <a:ln w="9525">
              <a:solidFill>
                <a:srgbClr val="000000"/>
              </a:solidFill>
              <a:round/>
              <a:headEnd/>
              <a:tailEnd type="triangle" w="med" len="med"/>
            </a:ln>
          </p:spPr>
        </p:cxnSp>
      </p:grpSp>
      <p:cxnSp>
        <p:nvCxnSpPr>
          <p:cNvPr id="34835" name="AutoShape 19"/>
          <p:cNvCxnSpPr>
            <a:cxnSpLocks noChangeShapeType="1"/>
          </p:cNvCxnSpPr>
          <p:nvPr/>
        </p:nvCxnSpPr>
        <p:spPr bwMode="auto">
          <a:xfrm>
            <a:off x="4572000" y="4648200"/>
            <a:ext cx="0" cy="458787"/>
          </a:xfrm>
          <a:prstGeom prst="straightConnector1">
            <a:avLst/>
          </a:prstGeom>
          <a:noFill/>
          <a:ln w="9525">
            <a:solidFill>
              <a:srgbClr val="000000"/>
            </a:solidFill>
            <a:round/>
            <a:headEnd/>
            <a:tailEnd type="triangle" w="med" len="med"/>
          </a:ln>
        </p:spPr>
      </p:cxnSp>
      <p:cxnSp>
        <p:nvCxnSpPr>
          <p:cNvPr id="34836" name="AutoShape 20"/>
          <p:cNvCxnSpPr>
            <a:cxnSpLocks noChangeShapeType="1"/>
          </p:cNvCxnSpPr>
          <p:nvPr/>
        </p:nvCxnSpPr>
        <p:spPr bwMode="auto">
          <a:xfrm flipH="1">
            <a:off x="3505200" y="3733800"/>
            <a:ext cx="180975" cy="0"/>
          </a:xfrm>
          <a:prstGeom prst="straightConnector1">
            <a:avLst/>
          </a:prstGeom>
          <a:noFill/>
          <a:ln w="9525">
            <a:solidFill>
              <a:srgbClr val="000000"/>
            </a:solidFill>
            <a:round/>
            <a:headEnd/>
            <a:tailEnd type="triangle" w="med" len="med"/>
          </a:ln>
        </p:spPr>
      </p:cxnSp>
      <p:sp>
        <p:nvSpPr>
          <p:cNvPr id="21" name="TextBox 20"/>
          <p:cNvSpPr txBox="1"/>
          <p:nvPr/>
        </p:nvSpPr>
        <p:spPr>
          <a:xfrm>
            <a:off x="1600200" y="0"/>
            <a:ext cx="6934200" cy="984885"/>
          </a:xfrm>
          <a:prstGeom prst="rect">
            <a:avLst/>
          </a:prstGeom>
          <a:noFill/>
        </p:spPr>
        <p:txBody>
          <a:bodyPr wrap="square" rtlCol="0">
            <a:spAutoFit/>
          </a:bodyPr>
          <a:lstStyle/>
          <a:p>
            <a:pPr algn="ctr" rtl="1"/>
            <a:r>
              <a:rPr lang="ar-SA" sz="2000" u="sng" dirty="0" smtClean="0"/>
              <a:t> </a:t>
            </a:r>
            <a:endParaRPr lang="en-US" sz="2000" u="sng" dirty="0" smtClean="0"/>
          </a:p>
          <a:p>
            <a:pPr algn="ctr" rtl="1"/>
            <a:r>
              <a:rPr lang="ar-SA" sz="2000" u="sng" dirty="0" smtClean="0"/>
              <a:t>الإطار </a:t>
            </a:r>
            <a:r>
              <a:rPr lang="ar-SA" sz="2000" u="sng" dirty="0" err="1" smtClean="0"/>
              <a:t>المفاهيمي </a:t>
            </a:r>
            <a:r>
              <a:rPr lang="ar-SA" sz="2000" u="sng" dirty="0" smtClean="0"/>
              <a:t>" </a:t>
            </a:r>
            <a:r>
              <a:rPr lang="ar-SA" sz="2000" u="sng" dirty="0" err="1" smtClean="0"/>
              <a:t>النظري </a:t>
            </a:r>
            <a:r>
              <a:rPr lang="ar-SA" sz="2000" u="sng" dirty="0" smtClean="0"/>
              <a:t>" لمجلس معايير المحاسبة المالية</a:t>
            </a:r>
            <a:endParaRPr lang="en-US" sz="2000" u="sng" dirty="0" smtClean="0"/>
          </a:p>
          <a:p>
            <a:pPr algn="ctr"/>
            <a:endParaRPr lang="en-US" dirty="0"/>
          </a:p>
        </p:txBody>
      </p:sp>
      <p:sp>
        <p:nvSpPr>
          <p:cNvPr id="22" name="عنصر نائب لرقم الشريحة 21"/>
          <p:cNvSpPr>
            <a:spLocks noGrp="1"/>
          </p:cNvSpPr>
          <p:nvPr>
            <p:ph type="sldNum" sz="quarter" idx="12"/>
          </p:nvPr>
        </p:nvSpPr>
        <p:spPr/>
        <p:txBody>
          <a:bodyPr/>
          <a:lstStyle/>
          <a:p>
            <a:fld id="{572EF84E-1F3F-426B-B6AB-C0D8B0B1AB6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3"/>
            <a:ext cx="8786874" cy="6247864"/>
          </a:xfrm>
          <a:prstGeom prst="rect">
            <a:avLst/>
          </a:prstGeom>
          <a:noFill/>
        </p:spPr>
        <p:txBody>
          <a:bodyPr wrap="square" rtlCol="0">
            <a:spAutoFit/>
          </a:bodyPr>
          <a:lstStyle/>
          <a:p>
            <a:pPr algn="just" rtl="1"/>
            <a:r>
              <a:rPr lang="ar-SA" sz="2800" b="1" dirty="0" smtClean="0">
                <a:solidFill>
                  <a:srgbClr val="FF0000"/>
                </a:solidFill>
              </a:rPr>
              <a:t>عناصر هيكل نظرية المحاسبة :</a:t>
            </a:r>
            <a:endParaRPr lang="en-US" sz="2800" b="1" dirty="0" smtClean="0">
              <a:solidFill>
                <a:srgbClr val="FF0000"/>
              </a:solidFill>
            </a:endParaRPr>
          </a:p>
          <a:p>
            <a:pPr algn="just" rtl="1"/>
            <a:r>
              <a:rPr lang="ar-SA" sz="2400" dirty="0" smtClean="0"/>
              <a:t>	يمكن تقسيم عناصر هيكل نظرية المحاسبة، إلى ثلاثة مجموعات مترابطة ومتكاملة، </a:t>
            </a:r>
            <a:r>
              <a:rPr lang="ar-SA" sz="2400" dirty="0" err="1" smtClean="0"/>
              <a:t>وهي :</a:t>
            </a:r>
            <a:endParaRPr lang="en-US" sz="2400" dirty="0" smtClean="0"/>
          </a:p>
          <a:p>
            <a:pPr lvl="0" algn="just" rtl="1"/>
            <a:r>
              <a:rPr lang="ar-SA" sz="2400" b="1" u="sng" dirty="0" smtClean="0">
                <a:solidFill>
                  <a:srgbClr val="FF0000"/>
                </a:solidFill>
              </a:rPr>
              <a:t>المجموعة الأولى : </a:t>
            </a:r>
            <a:r>
              <a:rPr lang="ar-SA" sz="2400" dirty="0" smtClean="0"/>
              <a:t>الإطار المفاهيمي الذي قدمة </a:t>
            </a:r>
            <a:r>
              <a:rPr lang="en-US" sz="2400" dirty="0" smtClean="0"/>
              <a:t>FASB </a:t>
            </a:r>
            <a:r>
              <a:rPr lang="ar-SA" sz="2400" dirty="0" smtClean="0"/>
              <a:t> بين 1978 – 1985 في خمسة بيانات (1) أهداف التقرير المالي، (2) الخصائص النوعية للمعلومات المحاسبية، (3) عناصر القوائم : المفاهيم والبنود، (4) الاعتراف والقياس في القوائم المالية، (5) أخيراً صدر البان رقم /7/عام 2000 بعنوان "استخدام معلومات التدفق النقدي والقيمة الحالية في القياسات المحاسبية" .</a:t>
            </a:r>
          </a:p>
          <a:p>
            <a:pPr lvl="0" algn="just" rtl="1"/>
            <a:endParaRPr lang="en-US" sz="2400" dirty="0" smtClean="0"/>
          </a:p>
          <a:p>
            <a:pPr lvl="0" algn="just" rtl="1"/>
            <a:r>
              <a:rPr lang="ar-SA" sz="2400" b="1" u="sng" dirty="0" smtClean="0">
                <a:solidFill>
                  <a:srgbClr val="FF0000"/>
                </a:solidFill>
              </a:rPr>
              <a:t>المجموعة الثانية : </a:t>
            </a:r>
            <a:r>
              <a:rPr lang="ar-SA" sz="2400" dirty="0" smtClean="0"/>
              <a:t>البناء الرسمي للنظرية. ويعتمد على الإطار المفاهيمي السابق باعتباره بنية تحتية يستند إليها بناء النظرية. ويتكون هذا البناء النظرية من (1) الفروض المحاسبية (2) المبادئ المحاسبية المشتقة من تلك الفروض، مع مراعاة محددات التقرير المالي (3) المعايير المحاسبية التي تقدم أساس إجراءات التطبيق العلمي، استناداً إلى ترابط المجموعتين السابقتين .</a:t>
            </a:r>
            <a:endParaRPr lang="en-US" sz="2400" dirty="0" smtClean="0"/>
          </a:p>
          <a:p>
            <a:pPr lvl="0" algn="just" rtl="1"/>
            <a:endParaRPr lang="ar-SA" sz="2400" dirty="0" smtClean="0"/>
          </a:p>
          <a:p>
            <a:pPr lvl="0" algn="r" rtl="1"/>
            <a:endParaRPr lang="ar-SA" dirty="0" smtClean="0"/>
          </a:p>
          <a:p>
            <a:pPr lvl="0" algn="r" rtl="1"/>
            <a:endParaRPr lang="en-US" dirty="0" smtClean="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57200"/>
            <a:ext cx="8572560" cy="5262979"/>
          </a:xfrm>
          <a:prstGeom prst="rect">
            <a:avLst/>
          </a:prstGeom>
        </p:spPr>
        <p:txBody>
          <a:bodyPr wrap="square">
            <a:spAutoFit/>
          </a:bodyPr>
          <a:lstStyle/>
          <a:p>
            <a:pPr lvl="0" algn="just" rtl="1"/>
            <a:r>
              <a:rPr lang="ar-SA" sz="2800" b="1" u="sng" dirty="0" smtClean="0">
                <a:solidFill>
                  <a:srgbClr val="FF0000"/>
                </a:solidFill>
              </a:rPr>
              <a:t>المجموعة الثالثة : </a:t>
            </a:r>
            <a:r>
              <a:rPr lang="ar-SA" sz="2800" dirty="0" smtClean="0"/>
              <a:t>وتمثل الجانب التطبيقي لكل من الإطار ألمفاهيمي والبناء الرسمي للنظرية، حيث تعتمد المعايير في تحديد إجراءات التطبيق العملي وإعداد مخرجات العملية المحاسبية في صورة قوائم مالية أساسية ذات غرض عام وتقارير مالية للمستخدمين معلومات مفيدة في اتخاذ القرارات.</a:t>
            </a:r>
            <a:endParaRPr lang="ar-SA" sz="2800" b="1" u="sng" dirty="0" smtClean="0">
              <a:solidFill>
                <a:srgbClr val="FF0000"/>
              </a:solidFill>
            </a:endParaRPr>
          </a:p>
          <a:p>
            <a:pPr lvl="0" algn="just" rtl="1"/>
            <a:r>
              <a:rPr lang="ar-SA" sz="2800" b="1" u="sng" dirty="0" smtClean="0">
                <a:solidFill>
                  <a:srgbClr val="FF0000"/>
                </a:solidFill>
              </a:rPr>
              <a:t>ملاحظة هامة :</a:t>
            </a:r>
            <a:endParaRPr lang="en-US" sz="2800" b="1" u="sng" dirty="0" smtClean="0">
              <a:solidFill>
                <a:srgbClr val="FF0000"/>
              </a:solidFill>
            </a:endParaRPr>
          </a:p>
          <a:p>
            <a:pPr algn="r"/>
            <a:r>
              <a:rPr lang="ar-SA" sz="2800" dirty="0" smtClean="0"/>
              <a:t>يمثل هيكل نظرية المحاسبة في ترابط وتكامل مجموعاته الثلاث قمة النضج المعرفي المحاسبي، حيث يتم التزاوج بين طرفين وهما : الجانب النظري الفكري والجانب العملي وذلك بربطهما معاً في دورة متكاملة. ويظهر هذا الترابط : (1) في التدفق الأمامي من الأعلى إلى الأسفل، (من النظرية إلى التطبيق) (2) في التدفق العكسي من الأسفل إلى الأعلى، من التطبيق إلى النظرية</a:t>
            </a:r>
            <a:r>
              <a:rPr lang="ar-SA" sz="2000" dirty="0" smtClean="0"/>
              <a:t> </a:t>
            </a:r>
            <a:r>
              <a:rPr lang="ar-SA" dirty="0" smtClean="0"/>
              <a:t>. </a:t>
            </a:r>
            <a:endParaRPr lang="en-US"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52400"/>
            <a:ext cx="8786874" cy="6832640"/>
          </a:xfrm>
          <a:prstGeom prst="rect">
            <a:avLst/>
          </a:prstGeom>
          <a:noFill/>
        </p:spPr>
        <p:txBody>
          <a:bodyPr wrap="square" rtlCol="0">
            <a:spAutoFit/>
          </a:bodyPr>
          <a:lstStyle/>
          <a:p>
            <a:pPr algn="ctr" rtl="1"/>
            <a:r>
              <a:rPr lang="ar-SA" sz="2000" b="1" dirty="0" smtClean="0">
                <a:solidFill>
                  <a:srgbClr val="FF0000"/>
                </a:solidFill>
              </a:rPr>
              <a:t>شرح مبسط لهيكل نظرية المحاسبة  </a:t>
            </a:r>
          </a:p>
          <a:p>
            <a:pPr algn="just" rtl="1"/>
            <a:r>
              <a:rPr lang="ar-SA" sz="2800" b="1" dirty="0" smtClean="0"/>
              <a:t>تفصيلات أولية لعناصر هيكل نظرية المحاسبة :</a:t>
            </a:r>
            <a:endParaRPr lang="en-US" sz="2400" b="1" dirty="0" smtClean="0"/>
          </a:p>
          <a:p>
            <a:pPr algn="just" rtl="1"/>
            <a:r>
              <a:rPr lang="ar-SA" sz="2000" b="1" dirty="0" smtClean="0"/>
              <a:t>يمكن ترتيب العناصر الرئيسية لهيكل نظرية المحاسبة في سبعة مستويات: </a:t>
            </a:r>
            <a:endParaRPr lang="en-US" sz="2000" b="1" dirty="0" smtClean="0"/>
          </a:p>
          <a:p>
            <a:pPr lvl="0" algn="just" rtl="1"/>
            <a:r>
              <a:rPr lang="ar-SA" sz="2000" b="1" dirty="0" smtClean="0"/>
              <a:t>(1)الأهداف، (2) المفاهيم المحاسبية، (3) الفروض، (4) المبادئ (5) المحددات أو القيود (6) إصدار المعايير (7) تطبيق المعايير وإعداد القوائم والتقارير المالية .</a:t>
            </a:r>
          </a:p>
          <a:p>
            <a:pPr lvl="0" algn="just" rtl="1"/>
            <a:r>
              <a:rPr lang="ar-SA" sz="2400" b="1" dirty="0" smtClean="0">
                <a:solidFill>
                  <a:srgbClr val="FF0000"/>
                </a:solidFill>
              </a:rPr>
              <a:t>(1)أهداف التقرير المالي بيان /1/</a:t>
            </a:r>
            <a:r>
              <a:rPr lang="en-US" sz="2400" b="1" dirty="0" smtClean="0">
                <a:solidFill>
                  <a:srgbClr val="FF0000"/>
                </a:solidFill>
              </a:rPr>
              <a:t> FASB :</a:t>
            </a:r>
          </a:p>
          <a:p>
            <a:pPr algn="just" rtl="1"/>
            <a:r>
              <a:rPr lang="ar-SA" sz="2400" dirty="0" smtClean="0"/>
              <a:t>حدد البيان رقم /1/لعام 1978 الهدف العام والأهداف الإجرائية للتقرير المالي. ولقد ذكر هذا البيان الهدف الأول والأكثر عمومية كما يلي: تقديم معلومات مفيدة للمستثمرين الحاليين والمحتملين وكذلك للدائنين والمستخدمين الآخرين لاتخاذ قرارات لاستثمار عقلاني وللتسليف وما شابه ذلك من قرارات أي أن المدخل في إعداد القوائم والتقارير المالية هو منفعة </a:t>
            </a:r>
            <a:r>
              <a:rPr lang="ar-SA" sz="2400" dirty="0" err="1" smtClean="0"/>
              <a:t>الملعومات</a:t>
            </a:r>
            <a:r>
              <a:rPr lang="ar-SA" sz="2400" dirty="0" smtClean="0"/>
              <a:t> أو ما يسمى بالمدخل النفعي.</a:t>
            </a:r>
            <a:endParaRPr lang="en-US" sz="2400" dirty="0" smtClean="0"/>
          </a:p>
          <a:p>
            <a:pPr algn="just" rtl="1"/>
            <a:r>
              <a:rPr lang="ar-SA" sz="2400" dirty="0" smtClean="0"/>
              <a:t>حدد </a:t>
            </a:r>
            <a:r>
              <a:rPr lang="en-US" sz="2400" dirty="0" smtClean="0"/>
              <a:t>FASB</a:t>
            </a:r>
            <a:r>
              <a:rPr lang="ar-SA" sz="2400" dirty="0" smtClean="0"/>
              <a:t> أهدافاً أكثر خصوصية، فاشتق أهدافا إجرائية قابلة للتطبيق، وهي:</a:t>
            </a:r>
          </a:p>
          <a:p>
            <a:pPr lvl="0" algn="just" rtl="1"/>
            <a:r>
              <a:rPr lang="ar-SA" sz="2400" dirty="0" smtClean="0"/>
              <a:t>(1) ينبغي أن يساعد التقرير المالي في التنبؤ بالتدفقات النقدية المستقبلية مع تقرير حجم </a:t>
            </a:r>
          </a:p>
          <a:p>
            <a:pPr lvl="0" algn="just" rtl="1"/>
            <a:r>
              <a:rPr lang="ar-SA" sz="2400" dirty="0" smtClean="0"/>
              <a:t>وتوقيت ودرجة عدم التأكد المصاحب لتلك التدفقات. </a:t>
            </a:r>
          </a:p>
          <a:p>
            <a:pPr lvl="0" algn="just" rtl="1"/>
            <a:r>
              <a:rPr lang="ar-SA" sz="2400" dirty="0" smtClean="0"/>
              <a:t>(2) تتعلق المعلومات المحاسبية بالموارد الاقتصادية للوحدة المحاسبية وبالمطالبات على هذه الموارد مع الإفصاح عن التغييرات في كل منهما.</a:t>
            </a:r>
          </a:p>
          <a:p>
            <a:pPr lvl="0" algn="just" rtl="1"/>
            <a:r>
              <a:rPr lang="ar-SA" sz="2400" dirty="0" smtClean="0"/>
              <a:t> (3) إن التقارير المالية ينبغي أن تكون مفيدة لمن يتخذون قرارات الاستثمار والائتمان ومن يتفهمون الأنشطة التجارية والاقتصادية .</a:t>
            </a:r>
            <a:endParaRPr lang="en-US" sz="2400" dirty="0" smtClean="0"/>
          </a:p>
          <a:p>
            <a:pPr algn="r"/>
            <a:endParaRPr lang="en-US"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28600"/>
            <a:ext cx="8858280" cy="5909310"/>
          </a:xfrm>
          <a:prstGeom prst="rect">
            <a:avLst/>
          </a:prstGeom>
          <a:noFill/>
        </p:spPr>
        <p:txBody>
          <a:bodyPr wrap="square" rtlCol="0">
            <a:spAutoFit/>
          </a:bodyPr>
          <a:lstStyle/>
          <a:p>
            <a:pPr lvl="0" algn="r" rtl="1"/>
            <a:r>
              <a:rPr lang="ar-SA" sz="2400" dirty="0" smtClean="0"/>
              <a:t>4) عند تقديم المعلومات لمستخدمي القوائم المالية تعتمد مهنة المحاسبة على القوائم المالية ذات الغرض العام (وهي القوائم المالية الأساسية الأربع : (1) قائمة الدخل، (2) قائمة المركز المالي، (3) قائمة حقوق المساهمين، (4) قائمة التدفقات النقدية لأنها تحقق شرط القيد الحاكم : المنفعة </a:t>
            </a:r>
            <a:r>
              <a:rPr lang="en-US" sz="2400" dirty="0" smtClean="0"/>
              <a:t>&lt;</a:t>
            </a:r>
            <a:r>
              <a:rPr lang="ar-SA" sz="2400" dirty="0" smtClean="0"/>
              <a:t> التكلفة. فالقوائم المالية ذات الغرض العام توفر المعلومات الأكثر فائدة أو منفعة للجماعات المختلفة من المستخدمين الخارجيين بأقل تكلفة .</a:t>
            </a:r>
          </a:p>
          <a:p>
            <a:pPr lvl="0" algn="r" rtl="1"/>
            <a:r>
              <a:rPr lang="ar-SA" sz="2400" b="1" dirty="0" smtClean="0">
                <a:solidFill>
                  <a:srgbClr val="FF0000"/>
                </a:solidFill>
              </a:rPr>
              <a:t>(2) المفاهيم المحاسبية : 	</a:t>
            </a:r>
            <a:endParaRPr lang="en-US" sz="2400" b="1" dirty="0" smtClean="0">
              <a:solidFill>
                <a:srgbClr val="FF0000"/>
              </a:solidFill>
            </a:endParaRPr>
          </a:p>
          <a:p>
            <a:pPr algn="r" rtl="1"/>
            <a:r>
              <a:rPr lang="ar-SA" sz="2400" dirty="0" smtClean="0"/>
              <a:t>تتضمن أربع مجموعات من المفاهيم: (أ) مفاهيم طبيعة الوحدة المحاسبية (ب) مفاهيم جودة المعلومات المحاسبية أو خصائصها النوعية (ج) مفاهيم القوائم المالية الأساسية (د) مفاهيم عناصر القوائم المالية.</a:t>
            </a:r>
          </a:p>
          <a:p>
            <a:pPr lvl="0" algn="r" rtl="1"/>
            <a:r>
              <a:rPr lang="ar-SA" sz="2400" b="1" u="sng" dirty="0" smtClean="0">
                <a:solidFill>
                  <a:srgbClr val="FF0000"/>
                </a:solidFill>
              </a:rPr>
              <a:t>(أ) مفاهيم طبيعة الوحدة المحاسبية : </a:t>
            </a:r>
            <a:r>
              <a:rPr lang="ar-SA" sz="2400" dirty="0" smtClean="0"/>
              <a:t>تقدم نظرية المحاسبة أربع نظريات لتفسر طبيعة الوحدة </a:t>
            </a:r>
            <a:r>
              <a:rPr lang="ar-SA" sz="2400" dirty="0" err="1" smtClean="0"/>
              <a:t>المحاسيبة</a:t>
            </a:r>
            <a:r>
              <a:rPr lang="ar-SA" sz="2400" dirty="0" smtClean="0"/>
              <a:t> وهي :</a:t>
            </a:r>
          </a:p>
          <a:p>
            <a:pPr algn="r" rtl="1"/>
            <a:r>
              <a:rPr lang="ar-SA" sz="2400" dirty="0" smtClean="0"/>
              <a:t>* </a:t>
            </a:r>
            <a:r>
              <a:rPr lang="ar-SA" sz="2400" dirty="0" smtClean="0">
                <a:solidFill>
                  <a:srgbClr val="7030A0"/>
                </a:solidFill>
              </a:rPr>
              <a:t>نظرية الملكية المشتركة : </a:t>
            </a:r>
            <a:r>
              <a:rPr lang="ar-SA" sz="2400" dirty="0" smtClean="0"/>
              <a:t>تتوجه لخدمة أصحاب الحقوق "الملاك" ويمثل هدف تعظيم الربح محدد نشاطها.</a:t>
            </a:r>
            <a:endParaRPr lang="en-US" sz="2400" dirty="0" smtClean="0"/>
          </a:p>
          <a:p>
            <a:pPr algn="r" rtl="1"/>
            <a:r>
              <a:rPr lang="ar-SA" sz="2400" dirty="0" smtClean="0">
                <a:solidFill>
                  <a:srgbClr val="7030A0"/>
                </a:solidFill>
              </a:rPr>
              <a:t>* نظرية الشخصية المعنوية: </a:t>
            </a:r>
            <a:r>
              <a:rPr lang="ar-SA" sz="2400" dirty="0" smtClean="0"/>
              <a:t>تتوجه لخدمة المساهمين والمقرضين في الشركات المساهمة، وهدفها تحقيق عائد مناسب لكل من فئة المساهمين وفئة أصحاب الالتزامات.</a:t>
            </a:r>
            <a:endParaRPr lang="en-US" sz="2400" dirty="0" smtClean="0"/>
          </a:p>
          <a:p>
            <a:pPr algn="r" rtl="1"/>
            <a:r>
              <a:rPr lang="ar-SA" dirty="0" smtClean="0"/>
              <a:t>.</a:t>
            </a:r>
            <a:endParaRPr lang="en-US" dirty="0"/>
          </a:p>
        </p:txBody>
      </p:sp>
      <p:sp>
        <p:nvSpPr>
          <p:cNvPr id="3" name="عنصر نائب لرقم الشريحة 2"/>
          <p:cNvSpPr>
            <a:spLocks noGrp="1"/>
          </p:cNvSpPr>
          <p:nvPr>
            <p:ph type="sldNum" sz="quarter" idx="12"/>
          </p:nvPr>
        </p:nvSpPr>
        <p:spPr/>
        <p:txBody>
          <a:bodyPr/>
          <a:lstStyle/>
          <a:p>
            <a:fld id="{572EF84E-1F3F-426B-B6AB-C0D8B0B1AB62}"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1226</TotalTime>
  <Words>1312</Words>
  <Application>Microsoft Office PowerPoint</Application>
  <PresentationFormat>عرض على الشاشة (3:4)‏</PresentationFormat>
  <Paragraphs>128</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DELL</cp:lastModifiedBy>
  <cp:revision>9</cp:revision>
  <dcterms:created xsi:type="dcterms:W3CDTF">2012-09-30T20:18:36Z</dcterms:created>
  <dcterms:modified xsi:type="dcterms:W3CDTF">2019-03-20T18:52:44Z</dcterms:modified>
</cp:coreProperties>
</file>