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70" r:id="rId9"/>
    <p:sldId id="271" r:id="rId10"/>
    <p:sldId id="272" r:id="rId11"/>
    <p:sldId id="277" r:id="rId12"/>
    <p:sldId id="273" r:id="rId13"/>
    <p:sldId id="274" r:id="rId14"/>
    <p:sldId id="276" r:id="rId15"/>
    <p:sldId id="259" r:id="rId16"/>
    <p:sldId id="278" r:id="rId17"/>
    <p:sldId id="279" r:id="rId18"/>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showGuides="1">
      <p:cViewPr varScale="1">
        <p:scale>
          <a:sx n="73" d="100"/>
          <a:sy n="73" d="100"/>
        </p:scale>
        <p:origin x="618"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7" d="100"/>
          <a:sy n="97" d="100"/>
        </p:scale>
        <p:origin x="35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5725" y="0"/>
            <a:ext cx="2960475"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CAD048ED-D62C-4EF3-AD55-13BE581FBAD6}" type="uaqdatetime1">
              <a:rPr lang="ar-SA" smtClean="0">
                <a:latin typeface="Tahoma" panose="020B0604030504040204" pitchFamily="34" charset="0"/>
                <a:ea typeface="Tahoma" panose="020B0604030504040204" pitchFamily="34" charset="0"/>
                <a:cs typeface="Tahoma" panose="020B0604030504040204" pitchFamily="34" charset="0"/>
              </a:rPr>
              <a:pPr algn="l" rtl="1"/>
              <a:t>27/04/1440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95725" y="8685213"/>
            <a:ext cx="2962275" cy="457200"/>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06834459-7356-44BF-850D-8B30C4FB3B6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AE6E83-4257-4F86-9069-43B6270E39AD}" type="uaqdatetime1">
              <a:rPr lang="ar-SA" smtClean="0"/>
              <a:pPr/>
              <a:t>27/04/1440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A3C37BE-C303-496D-B5CD-85F2937540FC}" type="slidenum">
              <a:rPr lang="ar-SA" smtClean="0"/>
              <a:pPr/>
              <a:t>‹#›</a:t>
            </a:fld>
            <a:endParaRPr lang="ar-SA"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a:t>
            </a:fld>
            <a:endParaRPr lang="ar-SA" dirty="0"/>
          </a:p>
        </p:txBody>
      </p:sp>
    </p:spTree>
    <p:extLst>
      <p:ext uri="{BB962C8B-B14F-4D97-AF65-F5344CB8AC3E}">
        <p14:creationId xmlns:p14="http://schemas.microsoft.com/office/powerpoint/2010/main" val="20034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a:t>
            </a:fld>
            <a:endParaRPr lang="ar-SA" dirty="0"/>
          </a:p>
        </p:txBody>
      </p:sp>
    </p:spTree>
    <p:extLst>
      <p:ext uri="{BB962C8B-B14F-4D97-AF65-F5344CB8AC3E}">
        <p14:creationId xmlns:p14="http://schemas.microsoft.com/office/powerpoint/2010/main" val="168062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3</a:t>
            </a:fld>
            <a:endParaRPr lang="ar-SA" dirty="0"/>
          </a:p>
        </p:txBody>
      </p:sp>
    </p:spTree>
    <p:extLst>
      <p:ext uri="{BB962C8B-B14F-4D97-AF65-F5344CB8AC3E}">
        <p14:creationId xmlns:p14="http://schemas.microsoft.com/office/powerpoint/2010/main" val="38879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4</a:t>
            </a:fld>
            <a:endParaRPr lang="ar-SA" dirty="0"/>
          </a:p>
        </p:txBody>
      </p:sp>
    </p:spTree>
    <p:extLst>
      <p:ext uri="{BB962C8B-B14F-4D97-AF65-F5344CB8AC3E}">
        <p14:creationId xmlns:p14="http://schemas.microsoft.com/office/powerpoint/2010/main" val="240178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5</a:t>
            </a:fld>
            <a:endParaRPr lang="ar-SA" dirty="0"/>
          </a:p>
        </p:txBody>
      </p:sp>
    </p:spTree>
    <p:extLst>
      <p:ext uri="{BB962C8B-B14F-4D97-AF65-F5344CB8AC3E}">
        <p14:creationId xmlns:p14="http://schemas.microsoft.com/office/powerpoint/2010/main" val="392993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6</a:t>
            </a:fld>
            <a:endParaRPr lang="ar-SA" dirty="0"/>
          </a:p>
        </p:txBody>
      </p:sp>
    </p:spTree>
    <p:extLst>
      <p:ext uri="{BB962C8B-B14F-4D97-AF65-F5344CB8AC3E}">
        <p14:creationId xmlns:p14="http://schemas.microsoft.com/office/powerpoint/2010/main" val="302448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12</a:t>
            </a:fld>
            <a:endParaRPr lang="ar-SA" dirty="0"/>
          </a:p>
        </p:txBody>
      </p:sp>
    </p:spTree>
    <p:extLst>
      <p:ext uri="{BB962C8B-B14F-4D97-AF65-F5344CB8AC3E}">
        <p14:creationId xmlns:p14="http://schemas.microsoft.com/office/powerpoint/2010/main" val="81526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13</a:t>
            </a:fld>
            <a:endParaRPr lang="ar-SA" dirty="0"/>
          </a:p>
        </p:txBody>
      </p:sp>
    </p:spTree>
    <p:extLst>
      <p:ext uri="{BB962C8B-B14F-4D97-AF65-F5344CB8AC3E}">
        <p14:creationId xmlns:p14="http://schemas.microsoft.com/office/powerpoint/2010/main" val="239236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14</a:t>
            </a:fld>
            <a:endParaRPr lang="ar-SA" dirty="0"/>
          </a:p>
        </p:txBody>
      </p:sp>
    </p:spTree>
    <p:extLst>
      <p:ext uri="{BB962C8B-B14F-4D97-AF65-F5344CB8AC3E}">
        <p14:creationId xmlns:p14="http://schemas.microsoft.com/office/powerpoint/2010/main" val="27145339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1104900" y="2292094"/>
            <a:ext cx="1009650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8AA180B-4FF8-44FE-9F0C-EB0377C48E73}" type="uaqdatetime1">
              <a:rPr lang="ar-SA" noProof="0" smtClean="0"/>
              <a:pPr/>
              <a:t>27/04/1440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11" name="الصورة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6617"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1104900" y="1600199"/>
            <a:ext cx="6430912" cy="4572001"/>
          </a:xfrm>
        </p:spPr>
        <p:txBody>
          <a:bodyPr tIns="1188720" rtlCol="1">
            <a:normAutofit/>
          </a:bodyPr>
          <a:lstStyle>
            <a:lvl1pPr marL="0" indent="0" algn="ctr" rtl="1">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7688163" y="1600200"/>
            <a:ext cx="3396996"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38A0CC1-291D-4242-8615-7517A9C3096C}" type="uaqdatetime1">
              <a:rPr lang="ar-SA" noProof="0" smtClean="0"/>
              <a:pPr/>
              <a:t>27/04/1440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CF03E39C-55A5-4C12-926B-5E870DFDCD77}" type="uaqdatetime1">
              <a:rPr lang="ar-SA" noProof="0" smtClean="0"/>
              <a:pPr/>
              <a:t>27/04/1440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372600" y="365125"/>
            <a:ext cx="1714500"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04900" y="365125"/>
            <a:ext cx="8098896"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97EF7B4-4A79-46AE-ACC0-D123CBF8169B}" type="uaqdatetime1">
              <a:rPr lang="ar-SA" noProof="0" smtClean="0"/>
              <a:pPr/>
              <a:t>27/04/1440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grpSp>
        <p:nvGrpSpPr>
          <p:cNvPr id="7" name="المجموعة 6"/>
          <p:cNvGrpSpPr/>
          <p:nvPr/>
        </p:nvGrpSpPr>
        <p:grpSpPr>
          <a:xfrm rot="5400000">
            <a:off x="6514047" y="3228843"/>
            <a:ext cx="5632704" cy="84403"/>
            <a:chOff x="1073150" y="1219201"/>
            <a:chExt cx="10058400" cy="63125"/>
          </a:xfrm>
        </p:grpSpPr>
        <p:cxnSp>
          <p:nvCxnSpPr>
            <p:cNvPr id="8" name="موصل مستقيم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موصل مستقيم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580C5235-68EF-47E0-8449-EAFE80831128}" type="uaqdatetime1">
              <a:rPr lang="ar-SA" noProof="0" smtClean="0"/>
              <a:pPr/>
              <a:t>27/04/1440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bg>
      <p:bgPr>
        <a:solidFill>
          <a:schemeClr val="bg2"/>
        </a:solidFill>
        <a:effectLst/>
      </p:bgPr>
    </p:bg>
    <p:spTree>
      <p:nvGrpSpPr>
        <p:cNvPr id="1" name=""/>
        <p:cNvGrpSpPr/>
        <p:nvPr/>
      </p:nvGrpSpPr>
      <p:grpSpPr>
        <a:xfrm>
          <a:off x="0" y="0"/>
          <a:ext cx="0" cy="0"/>
          <a:chOff x="0" y="0"/>
          <a:chExt cx="0" cy="0"/>
        </a:xfrm>
      </p:grpSpPr>
      <p:grpSp>
        <p:nvGrpSpPr>
          <p:cNvPr id="13" name="المجموعة 12"/>
          <p:cNvGrpSpPr/>
          <p:nvPr/>
        </p:nvGrpSpPr>
        <p:grpSpPr>
          <a:xfrm rot="10800000">
            <a:off x="0" y="5645510"/>
            <a:ext cx="12192000" cy="63125"/>
            <a:chOff x="507492" y="1501519"/>
            <a:chExt cx="8129016" cy="63125"/>
          </a:xfrm>
        </p:grpSpPr>
        <p:cxnSp>
          <p:nvCxnSpPr>
            <p:cNvPr id="17" name="موصل مستقيم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المجموعة 13"/>
          <p:cNvGrpSpPr/>
          <p:nvPr/>
        </p:nvGrpSpPr>
        <p:grpSpPr>
          <a:xfrm>
            <a:off x="0" y="1143000"/>
            <a:ext cx="12192000" cy="63125"/>
            <a:chOff x="507492" y="1501519"/>
            <a:chExt cx="8129016" cy="63125"/>
          </a:xfrm>
        </p:grpSpPr>
        <p:cxnSp>
          <p:nvCxnSpPr>
            <p:cNvPr id="15" name="موصل مستقيم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5363337"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63337"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pic>
        <p:nvPicPr>
          <p:cNvPr id="10" name="الصورة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5200" y="0"/>
            <a:ext cx="1747524" cy="2292094"/>
          </a:xfrm>
          <a:prstGeom prst="rect">
            <a:avLst/>
          </a:prstGeom>
        </p:spPr>
      </p:pic>
      <p:sp>
        <p:nvSpPr>
          <p:cNvPr id="11" name="عنصر نائب للصورة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فوق الأيقونة لإضافة صورة</a:t>
            </a:r>
            <a:endParaRPr lang="ar-SA" noProof="0" dirty="0"/>
          </a:p>
        </p:txBody>
      </p:sp>
      <p:sp>
        <p:nvSpPr>
          <p:cNvPr id="19" name="النص الإرشادي"/>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ar-SA" sz="1200" b="1" i="1" noProof="0" dirty="0">
                <a:latin typeface="Tahoma" panose="020B0604030504040204" pitchFamily="34" charset="0"/>
                <a:ea typeface="Tahoma" panose="020B0604030504040204" pitchFamily="34" charset="0"/>
                <a:cs typeface="Tahoma" panose="020B0604030504040204" pitchFamily="34" charset="0"/>
              </a:rPr>
              <a:t>ملاحظة:</a:t>
            </a:r>
          </a:p>
          <a:p>
            <a:pPr rtl="1"/>
            <a:r>
              <a:rPr lang="ar-SA" sz="1200" i="1" noProof="0" dirty="0">
                <a:latin typeface="Tahoma" panose="020B0604030504040204" pitchFamily="34" charset="0"/>
                <a:ea typeface="Tahoma" panose="020B0604030504040204" pitchFamily="34" charset="0"/>
                <a:cs typeface="Tahoma" panose="020B0604030504040204" pitchFamily="34" charset="0"/>
              </a:rPr>
              <a:t>لتغيير الصورة على هذه الشريحة، حدد الصورة واحذفها. ثم انقر فوق أيقونة «الصور» في العنصر النائب لإدراج صوتك.</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grpSp>
        <p:nvGrpSpPr>
          <p:cNvPr id="8" name="المجموعة 7"/>
          <p:cNvGrpSpPr/>
          <p:nvPr/>
        </p:nvGrpSpPr>
        <p:grpSpPr>
          <a:xfrm>
            <a:off x="0" y="2514600"/>
            <a:ext cx="12192000" cy="3194035"/>
            <a:chOff x="647402" y="2514600"/>
            <a:chExt cx="10838688" cy="3194035"/>
          </a:xfrm>
        </p:grpSpPr>
        <p:grpSp>
          <p:nvGrpSpPr>
            <p:cNvPr id="9" name="المجموعة 8"/>
            <p:cNvGrpSpPr/>
            <p:nvPr/>
          </p:nvGrpSpPr>
          <p:grpSpPr>
            <a:xfrm>
              <a:off x="647402" y="2514600"/>
              <a:ext cx="10838688" cy="63125"/>
              <a:chOff x="507492" y="1501519"/>
              <a:chExt cx="8129016" cy="63125"/>
            </a:xfrm>
          </p:grpSpPr>
          <p:cxnSp>
            <p:nvCxnSpPr>
              <p:cNvPr id="14" name="موصل مستقيم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المستطيل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المجموعة 10"/>
            <p:cNvGrpSpPr/>
            <p:nvPr/>
          </p:nvGrpSpPr>
          <p:grpSpPr>
            <a:xfrm rot="10800000">
              <a:off x="647402" y="5645510"/>
              <a:ext cx="10838688" cy="63125"/>
              <a:chOff x="507492" y="1501519"/>
              <a:chExt cx="8129016" cy="63125"/>
            </a:xfrm>
          </p:grpSpPr>
          <p:cxnSp>
            <p:nvCxnSpPr>
              <p:cNvPr id="12" name="موصل مستقيم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موصل مستقيم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العنوان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حرر أنماط نص الشكل الرئيسي</a:t>
            </a:r>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F21EAEE-9468-4B02-81D7-36D92A6A1DC7}" type="uaqdatetime1">
              <a:rPr lang="ar-SA" noProof="0" smtClean="0"/>
              <a:pPr/>
              <a:t>27/04/1440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7" name="الصورة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9520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11049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defRPr/>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722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335EB78-8FDD-48F7-A346-5432CB562157}" type="uaqdatetime1">
              <a:rPr lang="ar-SA" noProof="0" smtClean="0"/>
              <a:pPr/>
              <a:t>27/04/1440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90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110490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16611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E4D7EB81-A7AE-4860-80DE-D610F39FBD64}" type="uaqdatetime1">
              <a:rPr lang="ar-SA" noProof="0" smtClean="0"/>
              <a:pPr/>
              <a:t>27/04/1440</a:t>
            </a:fld>
            <a:endParaRPr lang="ar-SA" noProof="0" dirty="0"/>
          </a:p>
        </p:txBody>
      </p:sp>
      <p:sp>
        <p:nvSpPr>
          <p:cNvPr id="8" name="عنصر نائب للتذييل 7"/>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9" name="عنصر نائب لرقم الشريحة 8"/>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88D7F57-112A-45F0-9CCE-943BA50199D9}" type="uaqdatetime1">
              <a:rPr lang="ar-SA" noProof="0" smtClean="0"/>
              <a:pPr/>
              <a:t>27/04/1440</a:t>
            </a:fld>
            <a:endParaRPr lang="ar-SA" noProof="0" dirty="0"/>
          </a:p>
        </p:txBody>
      </p:sp>
      <p:sp>
        <p:nvSpPr>
          <p:cNvPr id="4" name="عنصر نائب للتذييل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رقم الشريحة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lvl1pPr>
          </a:lstStyle>
          <a:p>
            <a:fld id="{77C86887-1A7A-453F-A1C0-C2B966CF9AF0}" type="uaqdatetime1">
              <a:rPr lang="ar-SA" noProof="0" smtClean="0"/>
              <a:pPr/>
              <a:t>27/04/1440</a:t>
            </a:fld>
            <a:endParaRPr lang="ar-SA" noProof="0" dirty="0"/>
          </a:p>
        </p:txBody>
      </p:sp>
      <p:sp>
        <p:nvSpPr>
          <p:cNvPr id="3" name="عنصر نائب للتذييل 2"/>
          <p:cNvSpPr>
            <a:spLocks noGrp="1"/>
          </p:cNvSpPr>
          <p:nvPr>
            <p:ph type="ftr" sz="quarter" idx="11"/>
          </p:nvPr>
        </p:nvSpPr>
        <p:spPr/>
        <p:txBody>
          <a:bodyPr rtlCol="1"/>
          <a:lstStyle/>
          <a:p>
            <a:pPr rtl="1"/>
            <a:endParaRPr lang="ar-SA" noProof="0" dirty="0"/>
          </a:p>
        </p:txBody>
      </p:sp>
      <p:sp>
        <p:nvSpPr>
          <p:cNvPr id="4" name="عنصر نائب لرقم الشريحة 3"/>
          <p:cNvSpPr>
            <a:spLocks noGrp="1"/>
          </p:cNvSpPr>
          <p:nvPr>
            <p:ph type="sldNum" sz="quarter" idx="12"/>
          </p:nvPr>
        </p:nvSpPr>
        <p:spPr/>
        <p:txBody>
          <a:bodyPr rtlCol="1"/>
          <a:lstStyle/>
          <a:p>
            <a:pPr rtl="1"/>
            <a:fld id="{0FF54DE5-C571-48E8-A5BC-B369434E2F44}" type="slidenum">
              <a:rPr lang="ar-SA" noProof="0" smtClean="0"/>
              <a:t>‹#›</a:t>
            </a:fld>
            <a:endParaRPr lang="ar-SA"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1104900" y="1600199"/>
            <a:ext cx="5445252" cy="4572001"/>
          </a:xfrm>
        </p:spPr>
        <p:txBody>
          <a:bodyPr rtlCol="1">
            <a:normAutofit/>
          </a:bodyPr>
          <a:lstStyle>
            <a:lvl1pPr algn="r" rtl="1">
              <a:defRPr sz="2000">
                <a:latin typeface="Tahoma" panose="020B0604030504040204" pitchFamily="34" charset="0"/>
                <a:ea typeface="Tahoma" panose="020B0604030504040204" pitchFamily="34" charset="0"/>
                <a:cs typeface="Tahoma" panose="020B0604030504040204" pitchFamily="34" charset="0"/>
              </a:defRPr>
            </a:lvl1pPr>
            <a:lvl2pPr algn="r" rtl="1">
              <a:defRPr sz="1600">
                <a:latin typeface="Tahoma" panose="020B0604030504040204" pitchFamily="34" charset="0"/>
                <a:ea typeface="Tahoma" panose="020B0604030504040204" pitchFamily="34" charset="0"/>
                <a:cs typeface="Tahoma" panose="020B0604030504040204" pitchFamily="34" charset="0"/>
              </a:defRPr>
            </a:lvl2pPr>
            <a:lvl3pPr algn="r" rtl="1">
              <a:defRPr sz="1600">
                <a:latin typeface="Tahoma" panose="020B0604030504040204" pitchFamily="34" charset="0"/>
                <a:ea typeface="Tahoma" panose="020B0604030504040204" pitchFamily="34" charset="0"/>
                <a:cs typeface="Tahoma" panose="020B0604030504040204" pitchFamily="34" charset="0"/>
              </a:defRPr>
            </a:lvl3pPr>
            <a:lvl4pPr algn="r" rtl="1">
              <a:defRPr sz="1400">
                <a:latin typeface="Tahoma" panose="020B0604030504040204" pitchFamily="34" charset="0"/>
                <a:ea typeface="Tahoma" panose="020B0604030504040204" pitchFamily="34" charset="0"/>
                <a:cs typeface="Tahoma" panose="020B0604030504040204" pitchFamily="34" charset="0"/>
              </a:defRPr>
            </a:lvl4pPr>
            <a:lvl5pPr algn="r" rtl="1">
              <a:defRPr sz="1400">
                <a:latin typeface="Tahoma" panose="020B0604030504040204" pitchFamily="34" charset="0"/>
                <a:ea typeface="Tahoma" panose="020B0604030504040204" pitchFamily="34" charset="0"/>
                <a:cs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6700611" y="1600200"/>
            <a:ext cx="4384548"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AE575CF-785E-43D1-B97F-1E55E3BF734F}" type="uaqdatetime1">
              <a:rPr lang="ar-SA" noProof="0" smtClean="0"/>
              <a:pPr/>
              <a:t>27/04/1440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a:p>
            <a:pPr lvl="5" rtl="1"/>
            <a:r>
              <a:rPr lang="ar-SA" noProof="0" dirty="0"/>
              <a:t>المستوى السادس</a:t>
            </a:r>
          </a:p>
          <a:p>
            <a:pPr lvl="6" rtl="1"/>
            <a:r>
              <a:rPr lang="ar-SA" noProof="0" dirty="0"/>
              <a:t>المستوى السابع</a:t>
            </a:r>
          </a:p>
          <a:p>
            <a:pPr lvl="7" rtl="1"/>
            <a:r>
              <a:rPr lang="ar-SA" noProof="0" dirty="0"/>
              <a:t>المستوى الثامن</a:t>
            </a:r>
          </a:p>
          <a:p>
            <a:pPr lvl="8" rtl="1"/>
            <a:r>
              <a:rPr lang="ar-SA" noProof="0" dirty="0"/>
              <a:t>المستوى التاسع</a:t>
            </a:r>
          </a:p>
        </p:txBody>
      </p:sp>
      <p:sp>
        <p:nvSpPr>
          <p:cNvPr id="4" name="عنصر نائب للتاريخ 3"/>
          <p:cNvSpPr>
            <a:spLocks noGrp="1"/>
          </p:cNvSpPr>
          <p:nvPr>
            <p:ph type="dt" sz="half" idx="2"/>
          </p:nvPr>
        </p:nvSpPr>
        <p:spPr>
          <a:xfrm>
            <a:off x="9255600" y="6356351"/>
            <a:ext cx="1829559"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2CA326A-9F3C-46AA-9A20-068E9371D83E}" type="uaqdatetime1">
              <a:rPr lang="ar-SA" noProof="0" smtClean="0"/>
              <a:pPr/>
              <a:t>27/04/1440</a:t>
            </a:fld>
            <a:endParaRPr lang="ar-SA" noProof="0" dirty="0"/>
          </a:p>
        </p:txBody>
      </p:sp>
      <p:sp>
        <p:nvSpPr>
          <p:cNvPr id="5" name="عنصر نائب للتذييل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4"/>
          </p:nvPr>
        </p:nvSpPr>
        <p:spPr>
          <a:xfrm>
            <a:off x="1105199" y="6356351"/>
            <a:ext cx="1829259"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smtClean="0"/>
              <a:pPr/>
              <a:t>‹#›</a:t>
            </a:fld>
            <a:endParaRPr lang="ar-SA" dirty="0"/>
          </a:p>
        </p:txBody>
      </p:sp>
      <p:grpSp>
        <p:nvGrpSpPr>
          <p:cNvPr id="15" name="المجموعة 14"/>
          <p:cNvGrpSpPr/>
          <p:nvPr/>
        </p:nvGrpSpPr>
        <p:grpSpPr>
          <a:xfrm>
            <a:off x="1103376" y="1219201"/>
            <a:ext cx="9985248" cy="84403"/>
            <a:chOff x="1073150" y="1219201"/>
            <a:chExt cx="10058400" cy="63125"/>
          </a:xfrm>
        </p:grpSpPr>
        <p:cxnSp>
          <p:nvCxnSpPr>
            <p:cNvPr id="13" name="موصل مستقيم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موصل مستقيم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العنوان 5"/>
          <p:cNvSpPr>
            <a:spLocks noGrp="1"/>
          </p:cNvSpPr>
          <p:nvPr>
            <p:ph type="ctrTitle"/>
          </p:nvPr>
        </p:nvSpPr>
        <p:spPr>
          <a:xfrm>
            <a:off x="5363337" y="1926334"/>
            <a:ext cx="5734050" cy="2219691"/>
          </a:xfrm>
        </p:spPr>
        <p:txBody>
          <a:bodyPr rtlCol="1" anchor="ctr"/>
          <a:lstStyle/>
          <a:p>
            <a:pPr rtl="1"/>
            <a:r>
              <a:rPr lang="ar-IQ" dirty="0">
                <a:latin typeface="Tahoma" panose="020B0604030504040204" pitchFamily="34" charset="0"/>
                <a:ea typeface="Tahoma" panose="020B0604030504040204" pitchFamily="34" charset="0"/>
                <a:cs typeface="Tahoma" panose="020B0604030504040204" pitchFamily="34" charset="0"/>
              </a:rPr>
              <a:t>تركيب محرك الاحتراق الداخلي رباعي الضربات</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7" name="العنوان الفرعي 6"/>
          <p:cNvSpPr>
            <a:spLocks noGrp="1"/>
          </p:cNvSpPr>
          <p:nvPr>
            <p:ph type="subTitle" idx="1"/>
          </p:nvPr>
        </p:nvSpPr>
        <p:spPr>
          <a:xfrm>
            <a:off x="5363337" y="4146026"/>
            <a:ext cx="5734050" cy="1321324"/>
          </a:xfrm>
        </p:spPr>
        <p:txBody>
          <a:bodyPr rtlCol="1">
            <a:normAutofit/>
          </a:bodyPr>
          <a:lstStyle/>
          <a:p>
            <a:pPr algn="ctr" rtl="1"/>
            <a:r>
              <a:rPr lang="ar-IQ" sz="2400" dirty="0">
                <a:latin typeface="Tahoma" panose="020B0604030504040204" pitchFamily="34" charset="0"/>
                <a:ea typeface="Tahoma" panose="020B0604030504040204" pitchFamily="34" charset="0"/>
                <a:cs typeface="Tahoma" panose="020B0604030504040204" pitchFamily="34" charset="0"/>
              </a:rPr>
              <a:t>أعداد </a:t>
            </a:r>
          </a:p>
          <a:p>
            <a:pPr algn="ctr" rtl="1"/>
            <a:r>
              <a:rPr lang="ar-IQ" sz="2400" dirty="0"/>
              <a:t>المدرس </a:t>
            </a:r>
          </a:p>
          <a:p>
            <a:pPr algn="ctr" rtl="1"/>
            <a:r>
              <a:rPr lang="ar-IQ" sz="2400" dirty="0">
                <a:latin typeface="Tahoma" panose="020B0604030504040204" pitchFamily="34" charset="0"/>
                <a:ea typeface="Tahoma" panose="020B0604030504040204" pitchFamily="34" charset="0"/>
                <a:cs typeface="Tahoma" panose="020B0604030504040204" pitchFamily="34" charset="0"/>
              </a:rPr>
              <a:t>خالد زمام عامر</a:t>
            </a:r>
            <a:endParaRPr lang="ar-SA" sz="2400" dirty="0">
              <a:latin typeface="Tahoma" panose="020B0604030504040204" pitchFamily="34" charset="0"/>
              <a:ea typeface="Tahoma" panose="020B0604030504040204" pitchFamily="34" charset="0"/>
              <a:cs typeface="Tahoma" panose="020B0604030504040204" pitchFamily="34" charset="0"/>
            </a:endParaRPr>
          </a:p>
        </p:txBody>
      </p:sp>
      <p:pic>
        <p:nvPicPr>
          <p:cNvPr id="12" name="عنصر نائب للصورة 11">
            <a:extLst>
              <a:ext uri="{FF2B5EF4-FFF2-40B4-BE49-F238E27FC236}">
                <a16:creationId xmlns:a16="http://schemas.microsoft.com/office/drawing/2014/main" id="{45D31209-DB30-4348-8F4B-C143C3AFBC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227" r="6227"/>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600200"/>
            <a:ext cx="9982200" cy="4572000"/>
          </a:xfrm>
        </p:spPr>
        <p:txBody>
          <a:bodyPr/>
          <a:lstStyle/>
          <a:p>
            <a:pPr marL="0" indent="0">
              <a:buNone/>
            </a:pPr>
            <a:r>
              <a:rPr lang="ar-IQ" dirty="0"/>
              <a:t>تستعمل الحلقات داخل اخاديد موجودة على رأس او قميص المكبس والحلقات نوعان حلقات ضغط تقع في الجزء العلوي من المكبس ويتراوح عددها من 2 - 4 حلقات .</a:t>
            </a:r>
          </a:p>
          <a:p>
            <a:pPr marL="0" indent="0">
              <a:buNone/>
            </a:pPr>
            <a:r>
              <a:rPr lang="ar-IQ" dirty="0"/>
              <a:t>اما حلقات الزيت فتقع اسفل حلقات الضغط ويتراوح عددها من 1 – 2 حلقة تكون مثقبة وظيفتها قشط طبقة الزيت عن جدار الأسطوانة ودفعه الى الأسفل.</a:t>
            </a:r>
          </a:p>
          <a:p>
            <a:pPr marL="0" indent="0">
              <a:buNone/>
            </a:pPr>
            <a:endParaRPr lang="en-US" dirty="0"/>
          </a:p>
        </p:txBody>
      </p:sp>
      <p:pic>
        <p:nvPicPr>
          <p:cNvPr id="4" name="صورة 3">
            <a:extLst>
              <a:ext uri="{FF2B5EF4-FFF2-40B4-BE49-F238E27FC236}">
                <a16:creationId xmlns:a16="http://schemas.microsoft.com/office/drawing/2014/main" id="{A449E17A-C77C-4262-9F97-EA6E14EC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559" y="3190704"/>
            <a:ext cx="3733255" cy="2981495"/>
          </a:xfrm>
          <a:prstGeom prst="rect">
            <a:avLst/>
          </a:prstGeom>
        </p:spPr>
      </p:pic>
      <p:pic>
        <p:nvPicPr>
          <p:cNvPr id="6" name="صورة 5">
            <a:extLst>
              <a:ext uri="{FF2B5EF4-FFF2-40B4-BE49-F238E27FC236}">
                <a16:creationId xmlns:a16="http://schemas.microsoft.com/office/drawing/2014/main" id="{2C3E7A67-2396-4506-89E9-EBE69E24F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187" y="3190704"/>
            <a:ext cx="3873408" cy="2981495"/>
          </a:xfrm>
          <a:prstGeom prst="rect">
            <a:avLst/>
          </a:prstGeom>
        </p:spPr>
      </p:pic>
    </p:spTree>
    <p:extLst>
      <p:ext uri="{BB962C8B-B14F-4D97-AF65-F5344CB8AC3E}">
        <p14:creationId xmlns:p14="http://schemas.microsoft.com/office/powerpoint/2010/main" val="8943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A6A5C2-04C6-4EF6-AFC0-79EF6A26F6F5}"/>
              </a:ext>
            </a:extLst>
          </p:cNvPr>
          <p:cNvSpPr>
            <a:spLocks noGrp="1"/>
          </p:cNvSpPr>
          <p:nvPr>
            <p:ph type="title"/>
          </p:nvPr>
        </p:nvSpPr>
        <p:spPr/>
        <p:txBody>
          <a:bodyPr/>
          <a:lstStyle/>
          <a:p>
            <a:r>
              <a:rPr lang="ar-IQ" dirty="0"/>
              <a:t>وظائف حلقات المكبس </a:t>
            </a:r>
            <a:endParaRPr lang="en-US" dirty="0"/>
          </a:p>
        </p:txBody>
      </p:sp>
      <p:sp>
        <p:nvSpPr>
          <p:cNvPr id="3" name="عنصر نائب للمحتوى 2">
            <a:extLst>
              <a:ext uri="{FF2B5EF4-FFF2-40B4-BE49-F238E27FC236}">
                <a16:creationId xmlns:a16="http://schemas.microsoft.com/office/drawing/2014/main" id="{C07033E5-8557-49C9-BCE3-C10E0C9AD33D}"/>
              </a:ext>
            </a:extLst>
          </p:cNvPr>
          <p:cNvSpPr>
            <a:spLocks noGrp="1"/>
          </p:cNvSpPr>
          <p:nvPr>
            <p:ph idx="1"/>
          </p:nvPr>
        </p:nvSpPr>
        <p:spPr/>
        <p:txBody>
          <a:bodyPr/>
          <a:lstStyle/>
          <a:p>
            <a:pPr>
              <a:buFont typeface="Arial" panose="020B0604020202020204" pitchFamily="34" charset="0"/>
              <a:buChar char="•"/>
            </a:pPr>
            <a:r>
              <a:rPr lang="ar-IQ" dirty="0"/>
              <a:t>سد الخلوص الموجود بين جدار المكبس وجدار الأسطوانة.</a:t>
            </a:r>
          </a:p>
          <a:p>
            <a:pPr>
              <a:buFont typeface="Arial" panose="020B0604020202020204" pitchFamily="34" charset="0"/>
              <a:buChar char="•"/>
            </a:pPr>
            <a:r>
              <a:rPr lang="ar-IQ" dirty="0"/>
              <a:t>منع وصول الزيت الى سطح المكبس العلوي.</a:t>
            </a:r>
          </a:p>
          <a:p>
            <a:pPr>
              <a:buFont typeface="Arial" panose="020B0604020202020204" pitchFamily="34" charset="0"/>
              <a:buChar char="•"/>
            </a:pPr>
            <a:r>
              <a:rPr lang="ar-IQ" dirty="0"/>
              <a:t>نقل الحرارة من المكبس الى الأسطوانة.</a:t>
            </a:r>
          </a:p>
          <a:p>
            <a:pPr>
              <a:buFont typeface="Arial" panose="020B0604020202020204" pitchFamily="34" charset="0"/>
              <a:buChar char="•"/>
            </a:pPr>
            <a:r>
              <a:rPr lang="ar-IQ" dirty="0"/>
              <a:t>تعيق اندفاع نواتج الاحتراق وخليط الهواء والوقود الى صندوق عمود المرفق.</a:t>
            </a:r>
          </a:p>
          <a:p>
            <a:pPr marL="0" indent="0">
              <a:buNone/>
            </a:pPr>
            <a:r>
              <a:rPr lang="ar-IQ" dirty="0"/>
              <a:t>لمنع انحشار الحلقات بين المكبس والاسطوانة يترك في منطقة الفتحة ( القفل ) خلوص يصبح مقداره </a:t>
            </a:r>
            <a:r>
              <a:rPr lang="ar-IQ" dirty="0" err="1"/>
              <a:t>صفرآ</a:t>
            </a:r>
            <a:r>
              <a:rPr lang="ar-IQ" dirty="0"/>
              <a:t> عند تمدد المكبس نتيجة حرارة المحرك. عند تجميع الحلقات على المكابس يجب ملاحظة ان </a:t>
            </a:r>
            <a:r>
              <a:rPr lang="ar-IQ" dirty="0" err="1"/>
              <a:t>لاتكون</a:t>
            </a:r>
            <a:r>
              <a:rPr lang="ar-IQ" dirty="0"/>
              <a:t> الاقفال كلها باستقامة واحدة بل تكون موزعة على دائرة الحلقة. </a:t>
            </a:r>
            <a:endParaRPr lang="en-US" dirty="0"/>
          </a:p>
        </p:txBody>
      </p:sp>
    </p:spTree>
    <p:extLst>
      <p:ext uri="{BB962C8B-B14F-4D97-AF65-F5344CB8AC3E}">
        <p14:creationId xmlns:p14="http://schemas.microsoft.com/office/powerpoint/2010/main" val="7999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t>ذراع التوصيل</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fontScale="70000" lnSpcReduction="20000"/>
          </a:bodyPr>
          <a:lstStyle/>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وهو الجزء الرابط بين المكبس وعمود المرفق ويتكون من الأجزاء التالية :.</a:t>
            </a:r>
          </a:p>
          <a:p>
            <a:pPr rtl="1">
              <a:buFont typeface="Arial" panose="020B0604020202020204" pitchFamily="34" charset="0"/>
              <a:buChar char="•"/>
            </a:pPr>
            <a:r>
              <a:rPr lang="ar-IQ" dirty="0"/>
              <a:t>النهاية الصغرى</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الذراع </a:t>
            </a:r>
          </a:p>
          <a:p>
            <a:pPr rtl="1">
              <a:buFont typeface="Arial" panose="020B0604020202020204" pitchFamily="34" charset="0"/>
              <a:buChar char="•"/>
            </a:pPr>
            <a:r>
              <a:rPr lang="ar-IQ" dirty="0"/>
              <a:t>النهاية الكبرى </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القطع المنفصلة من النهاية الكبرى</a:t>
            </a:r>
          </a:p>
          <a:p>
            <a:pPr rtl="1">
              <a:buFont typeface="Arial" panose="020B0604020202020204" pitchFamily="34" charset="0"/>
              <a:buChar char="•"/>
            </a:pPr>
            <a:r>
              <a:rPr lang="ar-IQ" dirty="0"/>
              <a:t>نصف بطانة العلوي</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نصف بطانة </a:t>
            </a:r>
            <a:r>
              <a:rPr lang="ar-IQ" dirty="0"/>
              <a:t>السفلي</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نتوء تثبيت البطانة السفلي</a:t>
            </a:r>
          </a:p>
          <a:p>
            <a:pPr rtl="1">
              <a:buFont typeface="Arial" panose="020B0604020202020204" pitchFamily="34" charset="0"/>
              <a:buChar char="•"/>
            </a:pPr>
            <a:r>
              <a:rPr lang="ar-IQ" dirty="0"/>
              <a:t>لولب ربط نصف النهاية الكبرى</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صامولة ربط نصف النهاية الكبرى</a:t>
            </a:r>
          </a:p>
          <a:p>
            <a:pPr rtl="1">
              <a:buFont typeface="Arial" panose="020B0604020202020204" pitchFamily="34" charset="0"/>
              <a:buChar char="•"/>
            </a:pPr>
            <a:r>
              <a:rPr lang="ar-IQ" dirty="0"/>
              <a:t>حشوة معدنية</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بطانة مسمار المكبس </a:t>
            </a:r>
          </a:p>
          <a:p>
            <a:pPr rtl="1">
              <a:buFont typeface="Arial" panose="020B0604020202020204" pitchFamily="34" charset="0"/>
              <a:buChar char="•"/>
            </a:pPr>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10" name="صورة 9">
            <a:extLst>
              <a:ext uri="{FF2B5EF4-FFF2-40B4-BE49-F238E27FC236}">
                <a16:creationId xmlns:a16="http://schemas.microsoft.com/office/drawing/2014/main" id="{B7E9EF32-EF83-492B-A9AD-8862267E9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607" y="2351315"/>
            <a:ext cx="4676502" cy="3820884"/>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t>ذراع التوصيل</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a:bodyPr>
          <a:lstStyle/>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هو قطعة مكينة ذات شكل هندسي معين متكون من عدد من الوصلات البعيدة عن المركز وبالتالي فأن هذه القطعة تستطيع ان تحول او تغير الحركة الترددية في المكبس نتيجة أشواط القدرة الى عزم دائري ويتكون عمود المرفق من الأجزاء التالية :.</a:t>
            </a:r>
          </a:p>
          <a:p>
            <a:pPr marL="457200" indent="-457200" rtl="1">
              <a:buAutoNum type="arabicPeriod"/>
            </a:pPr>
            <a:r>
              <a:rPr lang="ar-IQ" dirty="0"/>
              <a:t>الشفة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رقبات اذراع التوصيل</a:t>
            </a:r>
          </a:p>
          <a:p>
            <a:pPr marL="457200" indent="-457200" rtl="1">
              <a:buAutoNum type="arabicPeriod"/>
            </a:pPr>
            <a:r>
              <a:rPr lang="ar-IQ" dirty="0"/>
              <a:t>بكرة إدارة مثبته على انف العمود</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سقاطة تشغيل بواسطة (الهندل)</a:t>
            </a:r>
          </a:p>
          <a:p>
            <a:pPr marL="457200" indent="-457200" rtl="1">
              <a:buAutoNum type="arabicPeriod"/>
            </a:pPr>
            <a:r>
              <a:rPr lang="ar-IQ" dirty="0"/>
              <a:t>الرقبات الرئيسية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الاكتا</a:t>
            </a:r>
            <a:r>
              <a:rPr lang="ar-IQ" dirty="0"/>
              <a:t>ف</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الدولاب الطيار </a:t>
            </a:r>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5" name="صورة 4">
            <a:extLst>
              <a:ext uri="{FF2B5EF4-FFF2-40B4-BE49-F238E27FC236}">
                <a16:creationId xmlns:a16="http://schemas.microsoft.com/office/drawing/2014/main" id="{8005CA84-62D5-491E-BEC6-159886FA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409" y="2913017"/>
            <a:ext cx="5008972" cy="3043646"/>
          </a:xfrm>
          <a:prstGeom prst="rect">
            <a:avLst/>
          </a:prstGeom>
        </p:spPr>
      </p:pic>
    </p:spTree>
    <p:extLst>
      <p:ext uri="{BB962C8B-B14F-4D97-AF65-F5344CB8AC3E}">
        <p14:creationId xmlns:p14="http://schemas.microsoft.com/office/powerpoint/2010/main" val="393064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الدولاب الطيار</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a:bodyPr>
          <a:lstStyle/>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هو قطعة مكنية قرصية الشكل الهندسي يساعد في توزيع الطاقة للاشواط عديمة القدرة مزود بأسنان على محيطة يساعد في عملية بدء التشغيل يصنع الدولاب الطيار من حديد الزهر ويربط على شفة عمود الرفق بواسطة لوالب وتوجد مسامير دلالة وربط عل</a:t>
            </a:r>
            <a:r>
              <a:rPr lang="ar-IQ" dirty="0"/>
              <a:t>ى شفة عمود المرفق.</a:t>
            </a:r>
          </a:p>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وظائف الدولاب الطيار :.</a:t>
            </a:r>
          </a:p>
          <a:p>
            <a:pPr marL="457200" indent="-457200" rtl="1">
              <a:buAutoNum type="arabicPeriod"/>
            </a:pPr>
            <a:r>
              <a:rPr lang="ar-IQ" dirty="0"/>
              <a:t>عند وصول المكابس الى النقطتين الميتتين </a:t>
            </a:r>
            <a:r>
              <a:rPr lang="ar-IQ" dirty="0" err="1"/>
              <a:t>تنحشر</a:t>
            </a:r>
            <a:r>
              <a:rPr lang="ar-IQ" dirty="0"/>
              <a:t> في مواضعها ويعمل الدولاب الطيار يزودها بالقدرة </a:t>
            </a:r>
            <a:r>
              <a:rPr lang="ar-IQ" dirty="0" err="1"/>
              <a:t>لاخراجها</a:t>
            </a:r>
            <a:r>
              <a:rPr lang="ar-IQ" dirty="0"/>
              <a:t> من مواضعها وخاصة في الأشواط غير الفعالة مثل السحب والضغط والعادم .</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لوزنه الكبير يجعل عمود الموفق في حالة توازن اثناء الدوران.</a:t>
            </a:r>
          </a:p>
          <a:p>
            <a:pPr marL="457200" indent="-457200" rtl="1">
              <a:buAutoNum type="arabicPeriod"/>
            </a:pPr>
            <a:r>
              <a:rPr lang="ar-IQ" dirty="0"/>
              <a:t>بما ان حافته مسننه وقطره كبير ( لتوليد عزم عالي ) يستخدم في بدء تشغيل المحرك</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204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يتركب محرك الاحتراق الداخلي رباعي الضربات بنوعية الضغط والشرارة من الأجزاء التالية</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4" name="عنصر نائب للمحتوى 13"/>
          <p:cNvSpPr>
            <a:spLocks noGrp="1"/>
          </p:cNvSpPr>
          <p:nvPr>
            <p:ph idx="1"/>
          </p:nvPr>
        </p:nvSpPr>
        <p:spPr/>
        <p:txBody>
          <a:bodyPr rtlCol="1"/>
          <a:lstStyle/>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أجزاء ثابتة</a:t>
            </a:r>
          </a:p>
          <a:p>
            <a:pPr marL="457200" indent="-457200" rtl="1">
              <a:buAutoNum type="arabicPeriod"/>
            </a:pPr>
            <a:r>
              <a:rPr lang="ar-IQ" dirty="0"/>
              <a:t>أجزاء متحركة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أجزاء مساعدة على التشغيل وهي :.</a:t>
            </a:r>
          </a:p>
          <a:p>
            <a:pPr rtl="1">
              <a:buFont typeface="Arial" panose="020B0604020202020204" pitchFamily="34" charset="0"/>
              <a:buChar char="•"/>
            </a:pPr>
            <a:r>
              <a:rPr lang="ar-IQ" dirty="0"/>
              <a:t>جهاز التوقيت</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جهاز الوقود</a:t>
            </a:r>
          </a:p>
          <a:p>
            <a:pPr rtl="1">
              <a:buFont typeface="Arial" panose="020B0604020202020204" pitchFamily="34" charset="0"/>
              <a:buChar char="•"/>
            </a:pPr>
            <a:r>
              <a:rPr lang="ar-IQ" dirty="0"/>
              <a:t>جهاز التبريد</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جهاز التزييت</a:t>
            </a:r>
          </a:p>
          <a:p>
            <a:pPr rtl="1">
              <a:buFont typeface="Arial" panose="020B0604020202020204" pitchFamily="34" charset="0"/>
              <a:buChar char="•"/>
            </a:pPr>
            <a:r>
              <a:rPr lang="ar-IQ" dirty="0"/>
              <a:t>جهاز الاشتعال في محركات الشرارة</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تقسم الأجزاء الثابتة الى عدة اقسام </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4" name="عنصر نائب للمحتوى 13"/>
          <p:cNvSpPr>
            <a:spLocks noGrp="1"/>
          </p:cNvSpPr>
          <p:nvPr>
            <p:ph idx="1"/>
          </p:nvPr>
        </p:nvSpPr>
        <p:spPr>
          <a:xfrm>
            <a:off x="1104900" y="1371600"/>
            <a:ext cx="9982200" cy="5410200"/>
          </a:xfrm>
        </p:spPr>
        <p:txBody>
          <a:bodyPr rtlCol="1"/>
          <a:lstStyle/>
          <a:p>
            <a:pPr marL="457200" indent="-457200">
              <a:buFont typeface="Wingdings" panose="05000000000000000000" pitchFamily="2" charset="2"/>
              <a:buAutoNum type="arabicPeriod"/>
            </a:pPr>
            <a:r>
              <a:rPr lang="ar-IQ" dirty="0">
                <a:latin typeface="Tahoma" panose="020B0604030504040204" pitchFamily="34" charset="0"/>
                <a:ea typeface="Tahoma" panose="020B0604030504040204" pitchFamily="34" charset="0"/>
                <a:cs typeface="Tahoma" panose="020B0604030504040204" pitchFamily="34" charset="0"/>
              </a:rPr>
              <a:t>غطاء كتلة الأسطوانات                                        2. </a:t>
            </a:r>
            <a:r>
              <a:rPr lang="ar-IQ" dirty="0"/>
              <a:t>كتلة الأسطوانات</a:t>
            </a:r>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0" indent="0">
              <a:buNone/>
            </a:pPr>
            <a:endParaRPr lang="ar-SA" dirty="0"/>
          </a:p>
          <a:p>
            <a:pPr marL="0" indent="0" rtl="1">
              <a:buNone/>
            </a:pPr>
            <a:r>
              <a:rPr lang="ar-IQ" dirty="0"/>
              <a:t>                                                    3. صندوق عمود المرفق</a:t>
            </a:r>
            <a:r>
              <a:rPr lang="ar-IQ" dirty="0">
                <a:latin typeface="Tahoma" panose="020B0604030504040204" pitchFamily="34" charset="0"/>
                <a:ea typeface="Tahoma" panose="020B0604030504040204" pitchFamily="34" charset="0"/>
                <a:cs typeface="Tahoma" panose="020B0604030504040204" pitchFamily="34" charset="0"/>
              </a:rPr>
              <a:t>   </a:t>
            </a: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p:txBody>
      </p:sp>
      <p:pic>
        <p:nvPicPr>
          <p:cNvPr id="3" name="صورة 2">
            <a:extLst>
              <a:ext uri="{FF2B5EF4-FFF2-40B4-BE49-F238E27FC236}">
                <a16:creationId xmlns:a16="http://schemas.microsoft.com/office/drawing/2014/main" id="{6B2C5AFC-CE72-4951-80ED-17D242F1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9" y="1915304"/>
            <a:ext cx="3639753" cy="2426502"/>
          </a:xfrm>
          <a:prstGeom prst="rect">
            <a:avLst/>
          </a:prstGeom>
        </p:spPr>
      </p:pic>
      <p:pic>
        <p:nvPicPr>
          <p:cNvPr id="5" name="صورة 4">
            <a:extLst>
              <a:ext uri="{FF2B5EF4-FFF2-40B4-BE49-F238E27FC236}">
                <a16:creationId xmlns:a16="http://schemas.microsoft.com/office/drawing/2014/main" id="{C8F13633-B6B1-460F-A0E3-3B5E491AC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104" y="1915304"/>
            <a:ext cx="3092359" cy="2426502"/>
          </a:xfrm>
          <a:prstGeom prst="rect">
            <a:avLst/>
          </a:prstGeom>
        </p:spPr>
      </p:pic>
      <p:pic>
        <p:nvPicPr>
          <p:cNvPr id="7" name="صورة 6">
            <a:extLst>
              <a:ext uri="{FF2B5EF4-FFF2-40B4-BE49-F238E27FC236}">
                <a16:creationId xmlns:a16="http://schemas.microsoft.com/office/drawing/2014/main" id="{15A2EC95-2F62-47DA-B7D8-2AAD72B77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470" y="5212914"/>
            <a:ext cx="3092359" cy="1396892"/>
          </a:xfrm>
          <a:prstGeom prst="rect">
            <a:avLst/>
          </a:prstGeom>
        </p:spPr>
      </p:pic>
    </p:spTree>
    <p:extLst>
      <p:ext uri="{BB962C8B-B14F-4D97-AF65-F5344CB8AC3E}">
        <p14:creationId xmlns:p14="http://schemas.microsoft.com/office/powerpoint/2010/main" val="36481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حشوة منع تسرب الغازات والسوائل (الكازكيت)</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0" indent="0" algn="just">
              <a:buNone/>
            </a:pPr>
            <a:r>
              <a:rPr lang="ar-IQ" sz="2400" dirty="0"/>
              <a:t>موقع هذه الحشية يكون بين السطح السفلي لغطاء كتلة </a:t>
            </a:r>
            <a:r>
              <a:rPr lang="ar-IQ" sz="2400" dirty="0" err="1"/>
              <a:t>الاسطوانه</a:t>
            </a:r>
            <a:r>
              <a:rPr lang="ar-IQ" sz="2400" dirty="0"/>
              <a:t> والسطح العلوي لكتلة الأسطوانة واسمها يدل على وظيفتها فهي تقوم بمنع تسرب الغازات المحصورة داخل غرفة الاحتراق في شوط الضغط الى خارج الأسطوانة ولا تسمح بدخول الهواء بين سطحي الغطاء والكتلة في شوط السحب كما انها </a:t>
            </a:r>
            <a:r>
              <a:rPr lang="ar-IQ" sz="2400" dirty="0" err="1"/>
              <a:t>لاتسمح</a:t>
            </a:r>
            <a:r>
              <a:rPr lang="ar-IQ" sz="2400" dirty="0"/>
              <a:t> للماء اثناء مروره من كتلة أسطوانات الى غطاء الكتلة من ان يتسرب الى الأسطوانات او ممرات الزيت وبذلك تكون هذه الحشية قد حافظت على الغازات وعلى السوائل من المرور كل في مجلة الخاص.</a:t>
            </a:r>
          </a:p>
          <a:p>
            <a:pPr marL="0" indent="0" algn="just">
              <a:buNone/>
            </a:pPr>
            <a:endParaRPr lang="en-US" sz="2400" dirty="0"/>
          </a:p>
        </p:txBody>
      </p:sp>
      <p:pic>
        <p:nvPicPr>
          <p:cNvPr id="5" name="صورة 4">
            <a:extLst>
              <a:ext uri="{FF2B5EF4-FFF2-40B4-BE49-F238E27FC236}">
                <a16:creationId xmlns:a16="http://schemas.microsoft.com/office/drawing/2014/main" id="{550B8B6A-355E-4328-BE25-114994B80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553" y="4062549"/>
            <a:ext cx="3301773" cy="2109651"/>
          </a:xfrm>
          <a:prstGeom prst="rect">
            <a:avLst/>
          </a:prstGeom>
        </p:spPr>
      </p:pic>
      <p:pic>
        <p:nvPicPr>
          <p:cNvPr id="8" name="صورة 7">
            <a:extLst>
              <a:ext uri="{FF2B5EF4-FFF2-40B4-BE49-F238E27FC236}">
                <a16:creationId xmlns:a16="http://schemas.microsoft.com/office/drawing/2014/main" id="{781EC635-DE4C-48BD-B63E-091834854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049" y="4174398"/>
            <a:ext cx="3301773" cy="1997801"/>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ar-IQ" dirty="0"/>
              <a:t>البطائن :. توجد البطائن على نوعين</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457200" indent="-457200" algn="just">
              <a:buAutoNum type="arabicPeriod"/>
            </a:pPr>
            <a:r>
              <a:rPr lang="ar-IQ" sz="2400" dirty="0"/>
              <a:t>البطائن الجافة :. وهي التي </a:t>
            </a:r>
            <a:r>
              <a:rPr lang="ar-IQ" sz="2400" dirty="0" err="1"/>
              <a:t>لاتمس</a:t>
            </a:r>
            <a:r>
              <a:rPr lang="ar-IQ" sz="2400" dirty="0"/>
              <a:t> ماء التبريد بصورة مباشرة بل تدخل داخل تجاويف اسطوانية بالكتلة وبذلك يكون جدار التجويف الاسطواني عازل بينها وبين الماء .</a:t>
            </a:r>
          </a:p>
          <a:p>
            <a:pPr marL="0" indent="0" algn="just">
              <a:buNone/>
            </a:pPr>
            <a:r>
              <a:rPr lang="ar-IQ" sz="2400" dirty="0"/>
              <a:t>يتراوح سمك البطانة الجافة من 2 – 4 ملم البطانات الجافة تجلخ وهي ضمن كتلة الأسطوانات </a:t>
            </a:r>
            <a:r>
              <a:rPr lang="ar-IQ" sz="2400" dirty="0" err="1"/>
              <a:t>لاعادتها</a:t>
            </a:r>
            <a:r>
              <a:rPr lang="ar-IQ" sz="2400" dirty="0"/>
              <a:t> الى الشكل الدائري في حالة استهلاك المحرك .</a:t>
            </a:r>
          </a:p>
          <a:p>
            <a:pPr marL="0" indent="0" algn="just">
              <a:buNone/>
            </a:pPr>
            <a:r>
              <a:rPr lang="ar-IQ" sz="2400" dirty="0"/>
              <a:t>2. البطائن المبتلة :. هي التي تكون في حالة تماس مع ماء التبريد أي يفصل بين البطانة وماء التبريد جدار كتلة الأسطوانة ، تصنع البطانات من حديد الزهر المطعم او الفولاذ ويتراوح سمك جدارها بين 6 – 8 ملم ومن السهولة تغيير البطانات </a:t>
            </a:r>
            <a:r>
              <a:rPr lang="ar-IQ" sz="2400" dirty="0" err="1"/>
              <a:t>المبتله</a:t>
            </a:r>
            <a:r>
              <a:rPr lang="ar-IQ" sz="2400" dirty="0"/>
              <a:t> في حالة استهلاكها .</a:t>
            </a:r>
            <a:endParaRPr lang="en-US" sz="2400" dirty="0"/>
          </a:p>
        </p:txBody>
      </p:sp>
    </p:spTree>
    <p:extLst>
      <p:ext uri="{BB962C8B-B14F-4D97-AF65-F5344CB8AC3E}">
        <p14:creationId xmlns:p14="http://schemas.microsoft.com/office/powerpoint/2010/main" val="10620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ar-IQ" dirty="0">
                <a:latin typeface="Tahoma" panose="020B0604030504040204" pitchFamily="34" charset="0"/>
                <a:ea typeface="Tahoma" panose="020B0604030504040204" pitchFamily="34" charset="0"/>
                <a:cs typeface="Tahoma" panose="020B0604030504040204" pitchFamily="34" charset="0"/>
              </a:rPr>
              <a:t>تقسم الأجزاء المتحركة الى :.</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457200" indent="-457200" algn="just">
              <a:buAutoNum type="arabicPeriod"/>
            </a:pPr>
            <a:r>
              <a:rPr lang="ar-IQ" sz="2400" dirty="0"/>
              <a:t>المكبس :. هو أسطوانة مغلقة من الجهة العليا وجداره يحتوي على عدد من الاخاديد تستقر فيها حلقات الضغط والزيت كما يحتوي جدار المكبس على فتحتين متقابلتين كبيرتين يستقر فيهما مسمار المكبس، تصنع المكابس من السبائك الخفيفة والتي يكون الالمنيوم او المغنيسوم الجزء الرئيسي فيها او تصنع من حديد الزهر ويمكن تقسيم المكبس الى الأجزاء التالية :.</a:t>
            </a:r>
          </a:p>
          <a:p>
            <a:pPr algn="just">
              <a:buFont typeface="Arial" panose="020B0604020202020204" pitchFamily="34" charset="0"/>
              <a:buChar char="•"/>
            </a:pPr>
            <a:r>
              <a:rPr lang="ar-IQ" sz="2400" dirty="0"/>
              <a:t>سطح المكبس </a:t>
            </a:r>
          </a:p>
          <a:p>
            <a:pPr algn="just">
              <a:buFont typeface="Arial" panose="020B0604020202020204" pitchFamily="34" charset="0"/>
              <a:buChar char="•"/>
            </a:pPr>
            <a:r>
              <a:rPr lang="ar-IQ" sz="2400" dirty="0"/>
              <a:t>راس المكبس </a:t>
            </a:r>
          </a:p>
          <a:p>
            <a:pPr algn="just">
              <a:buFont typeface="Arial" panose="020B0604020202020204" pitchFamily="34" charset="0"/>
              <a:buChar char="•"/>
            </a:pPr>
            <a:r>
              <a:rPr lang="ar-IQ" sz="2400" dirty="0"/>
              <a:t>قميص المكبس</a:t>
            </a:r>
          </a:p>
          <a:p>
            <a:pPr algn="just">
              <a:buFont typeface="Arial" panose="020B0604020202020204" pitchFamily="34" charset="0"/>
              <a:buChar char="•"/>
            </a:pPr>
            <a:r>
              <a:rPr lang="ar-IQ" sz="2400" dirty="0"/>
              <a:t>فتحتا مسمار المكبس</a:t>
            </a:r>
          </a:p>
        </p:txBody>
      </p:sp>
      <p:pic>
        <p:nvPicPr>
          <p:cNvPr id="5" name="صورة 4">
            <a:extLst>
              <a:ext uri="{FF2B5EF4-FFF2-40B4-BE49-F238E27FC236}">
                <a16:creationId xmlns:a16="http://schemas.microsoft.com/office/drawing/2014/main" id="{1DBD7CDA-5818-462D-A4A6-580E11EAA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17" y="3553097"/>
            <a:ext cx="3233466" cy="2619103"/>
          </a:xfrm>
          <a:prstGeom prst="rect">
            <a:avLst/>
          </a:prstGeom>
        </p:spPr>
      </p:pic>
    </p:spTree>
    <p:extLst>
      <p:ext uri="{BB962C8B-B14F-4D97-AF65-F5344CB8AC3E}">
        <p14:creationId xmlns:p14="http://schemas.microsoft.com/office/powerpoint/2010/main" val="194788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p:txBody>
          <a:bodyPr/>
          <a:lstStyle/>
          <a:p>
            <a:pPr marL="0" indent="0">
              <a:buNone/>
            </a:pPr>
            <a:r>
              <a:rPr lang="ar-IQ" dirty="0"/>
              <a:t>يتوقف شكل المكابس في محركات الاحتراق الداخلي على نوع الدورة التي تعمل بها هذه المحركات </a:t>
            </a:r>
            <a:r>
              <a:rPr lang="ar-IQ" dirty="0" err="1"/>
              <a:t>فمثلآ</a:t>
            </a:r>
            <a:r>
              <a:rPr lang="ar-IQ" dirty="0"/>
              <a:t> محركات ثنائية الضربات ذات التهوية غير المباشرة يكون السطح العلوي للمكبس هرمي وفي محركات رباعية الضربات يكون مستوي . تصنع المكابس في البداية من حديد الزهر اما اليوم فتصنع من السبائك الخفيفة وذلك لتقليل وزن المكبس .</a:t>
            </a:r>
          </a:p>
          <a:p>
            <a:pPr marL="0" indent="0">
              <a:buNone/>
            </a:pPr>
            <a:r>
              <a:rPr lang="ar-IQ" dirty="0"/>
              <a:t> </a:t>
            </a:r>
            <a:endParaRPr lang="en-US" dirty="0"/>
          </a:p>
        </p:txBody>
      </p:sp>
      <p:pic>
        <p:nvPicPr>
          <p:cNvPr id="5" name="صورة 4">
            <a:extLst>
              <a:ext uri="{FF2B5EF4-FFF2-40B4-BE49-F238E27FC236}">
                <a16:creationId xmlns:a16="http://schemas.microsoft.com/office/drawing/2014/main" id="{159F1A3B-43C4-47EA-9044-ACF388D6D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2860766"/>
            <a:ext cx="4914286" cy="3709851"/>
          </a:xfrm>
          <a:prstGeom prst="rect">
            <a:avLst/>
          </a:prstGeom>
        </p:spPr>
      </p:pic>
      <p:pic>
        <p:nvPicPr>
          <p:cNvPr id="7" name="صورة 6">
            <a:extLst>
              <a:ext uri="{FF2B5EF4-FFF2-40B4-BE49-F238E27FC236}">
                <a16:creationId xmlns:a16="http://schemas.microsoft.com/office/drawing/2014/main" id="{CEE76786-D5DD-44C8-9670-43EE780E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565" y="2860766"/>
            <a:ext cx="2930264" cy="3752381"/>
          </a:xfrm>
          <a:prstGeom prst="rect">
            <a:avLst/>
          </a:prstGeom>
        </p:spPr>
      </p:pic>
    </p:spTree>
    <p:extLst>
      <p:ext uri="{BB962C8B-B14F-4D97-AF65-F5344CB8AC3E}">
        <p14:creationId xmlns:p14="http://schemas.microsoft.com/office/powerpoint/2010/main" val="33288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A3C541-4509-44D6-8E46-886B8FB2C9D0}"/>
              </a:ext>
            </a:extLst>
          </p:cNvPr>
          <p:cNvSpPr>
            <a:spLocks noGrp="1"/>
          </p:cNvSpPr>
          <p:nvPr>
            <p:ph type="title"/>
          </p:nvPr>
        </p:nvSpPr>
        <p:spPr/>
        <p:txBody>
          <a:bodyPr/>
          <a:lstStyle/>
          <a:p>
            <a:r>
              <a:rPr lang="ar-IQ" dirty="0"/>
              <a:t>وظائف المكابس</a:t>
            </a:r>
            <a:endParaRPr lang="en-US" dirty="0"/>
          </a:p>
        </p:txBody>
      </p:sp>
      <p:sp>
        <p:nvSpPr>
          <p:cNvPr id="3" name="عنصر نائب للمحتوى 2">
            <a:extLst>
              <a:ext uri="{FF2B5EF4-FFF2-40B4-BE49-F238E27FC236}">
                <a16:creationId xmlns:a16="http://schemas.microsoft.com/office/drawing/2014/main" id="{588285D5-1806-4C96-AC86-86E6BF0EFFB0}"/>
              </a:ext>
            </a:extLst>
          </p:cNvPr>
          <p:cNvSpPr>
            <a:spLocks noGrp="1"/>
          </p:cNvSpPr>
          <p:nvPr>
            <p:ph idx="1"/>
          </p:nvPr>
        </p:nvSpPr>
        <p:spPr/>
        <p:txBody>
          <a:bodyPr/>
          <a:lstStyle/>
          <a:p>
            <a:pPr>
              <a:buFont typeface="Arial" panose="020B0604020202020204" pitchFamily="34" charset="0"/>
              <a:buChar char="•"/>
            </a:pPr>
            <a:r>
              <a:rPr lang="ar-IQ" dirty="0"/>
              <a:t>يعمل على احداث فراغ خلفه اثناء حركته من ن م ع الى ن م س في شوط السحب .</a:t>
            </a:r>
          </a:p>
          <a:p>
            <a:pPr>
              <a:buFont typeface="Arial" panose="020B0604020202020204" pitchFamily="34" charset="0"/>
              <a:buChar char="•"/>
            </a:pPr>
            <a:r>
              <a:rPr lang="ar-IQ" dirty="0"/>
              <a:t>يعمل على ضغط الخليط المساوي للحجم الكلي في داخل غرفة الاحتراق .</a:t>
            </a:r>
          </a:p>
          <a:p>
            <a:pPr>
              <a:buFont typeface="Arial" panose="020B0604020202020204" pitchFamily="34" charset="0"/>
              <a:buChar char="•"/>
            </a:pPr>
            <a:r>
              <a:rPr lang="ar-IQ" dirty="0"/>
              <a:t>يعمل على تحويل الضغط الناتج عن احتراق الوقود والمؤثر على سطح المكبس الى حركة في عمود المرفق عبر ذراع التوصيل .</a:t>
            </a:r>
          </a:p>
          <a:p>
            <a:pPr>
              <a:buFont typeface="Arial" panose="020B0604020202020204" pitchFamily="34" charset="0"/>
              <a:buChar char="•"/>
            </a:pPr>
            <a:r>
              <a:rPr lang="ar-IQ" dirty="0"/>
              <a:t>يعمل على دفع نواتج الاحتراق الى خارج الأسطوانة عند حركته من ن م س الى ن م ع .</a:t>
            </a:r>
            <a:endParaRPr lang="en-US" dirty="0"/>
          </a:p>
        </p:txBody>
      </p:sp>
    </p:spTree>
    <p:extLst>
      <p:ext uri="{BB962C8B-B14F-4D97-AF65-F5344CB8AC3E}">
        <p14:creationId xmlns:p14="http://schemas.microsoft.com/office/powerpoint/2010/main" val="11470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600200"/>
            <a:ext cx="9982200" cy="4572000"/>
          </a:xfrm>
        </p:spPr>
        <p:txBody>
          <a:bodyPr/>
          <a:lstStyle/>
          <a:p>
            <a:pPr marL="0" indent="0">
              <a:buNone/>
            </a:pPr>
            <a:r>
              <a:rPr lang="ar-IQ" dirty="0"/>
              <a:t>2. حلقات المكبس :. ان التماس بين المكبس والاسطوانة هو تماس انزلاقي أي ان هناك مسافة بين سطح المكبس والاسطوانة ( خلوص ) وهذا الخلوص يعطي مجال للمكبس بالتمدد داخل الأسطوانة من دون ان تعيق الأسطوانة حركته . والحلقات هي التي تقوم على إيجاد الخلوص المناسب بين الأسطوانة والمكبس فتعطي المكبس حرية الحركة وتسد الخلوص بين الأسطوانة والمكبس . والحلقات مفتوحة عند احدى نقاط محيطها وهذه الفتحة تسمى القفل وتوجد بثلاثة اشكال :.</a:t>
            </a:r>
          </a:p>
          <a:p>
            <a:pPr>
              <a:buFont typeface="Arial" panose="020B0604020202020204" pitchFamily="34" charset="0"/>
              <a:buChar char="•"/>
            </a:pPr>
            <a:r>
              <a:rPr lang="ar-IQ" dirty="0"/>
              <a:t>الفتحة ذات الشكل المائل</a:t>
            </a:r>
          </a:p>
          <a:p>
            <a:pPr>
              <a:buFont typeface="Arial" panose="020B0604020202020204" pitchFamily="34" charset="0"/>
              <a:buChar char="•"/>
            </a:pPr>
            <a:r>
              <a:rPr lang="ar-IQ" dirty="0"/>
              <a:t>الفتحة ذات الشكل المستقيم</a:t>
            </a:r>
          </a:p>
          <a:p>
            <a:pPr>
              <a:buFont typeface="Arial" panose="020B0604020202020204" pitchFamily="34" charset="0"/>
              <a:buChar char="•"/>
            </a:pPr>
            <a:r>
              <a:rPr lang="ar-IQ" dirty="0"/>
              <a:t>الفتحة ذات الشكل المتراكب</a:t>
            </a:r>
          </a:p>
          <a:p>
            <a:pPr marL="0" indent="0">
              <a:buNone/>
            </a:pPr>
            <a:r>
              <a:rPr lang="ar-IQ" dirty="0"/>
              <a:t> </a:t>
            </a:r>
            <a:endParaRPr lang="en-US" dirty="0"/>
          </a:p>
        </p:txBody>
      </p:sp>
    </p:spTree>
    <p:extLst>
      <p:ext uri="{BB962C8B-B14F-4D97-AF65-F5344CB8AC3E}">
        <p14:creationId xmlns:p14="http://schemas.microsoft.com/office/powerpoint/2010/main" val="245058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مستند الأكاديمي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284_TF03431380.potx" id="{97C39908-987C-48CE-9DCE-0082B5516BCC}" vid="{9F27BE63-CF26-4B9F-B3CD-2F90624ADC47}"/>
    </a:ext>
  </a:extLst>
</a:theme>
</file>

<file path=ppt/theme/theme2.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purl.org/dc/elements/1.1/"/>
    <ds:schemaRef ds:uri="http://purl.org/dc/dcmitype/"/>
    <ds:schemaRef ds:uri="http://www.w3.org/XML/1998/namespace"/>
    <ds:schemaRef ds:uri="4873beb7-5857-4685-be1f-d57550cc96cc"/>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عرض تقديمي أكاديمي بتصميم يحمل خطاً وشريطاً (شاشة عريضة)</Template>
  <TotalTime>0</TotalTime>
  <Words>909</Words>
  <Application>Microsoft Office PowerPoint</Application>
  <PresentationFormat>شاشة عريضة</PresentationFormat>
  <Paragraphs>93</Paragraphs>
  <Slides>14</Slides>
  <Notes>9</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Euphemia</vt:lpstr>
      <vt:lpstr>Tahoma</vt:lpstr>
      <vt:lpstr>Wingdings</vt:lpstr>
      <vt:lpstr>المستند الأكاديمي 16x9</vt:lpstr>
      <vt:lpstr>تركيب محرك الاحتراق الداخلي رباعي الضربات</vt:lpstr>
      <vt:lpstr>يتركب محرك الاحتراق الداخلي رباعي الضربات بنوعية الضغط والشرارة من الأجزاء التالية</vt:lpstr>
      <vt:lpstr>تقسم الأجزاء الثابتة الى عدة اقسام </vt:lpstr>
      <vt:lpstr>حشوة منع تسرب الغازات والسوائل (الكازكيت)</vt:lpstr>
      <vt:lpstr>البطائن :. توجد البطائن على نوعين</vt:lpstr>
      <vt:lpstr>تقسم الأجزاء المتحركة الى :.</vt:lpstr>
      <vt:lpstr>عرض تقديمي في PowerPoint</vt:lpstr>
      <vt:lpstr>وظائف المكابس</vt:lpstr>
      <vt:lpstr>عرض تقديمي في PowerPoint</vt:lpstr>
      <vt:lpstr>عرض تقديمي في PowerPoint</vt:lpstr>
      <vt:lpstr>وظائف حلقات المكبس </vt:lpstr>
      <vt:lpstr>ذراع التوصيل</vt:lpstr>
      <vt:lpstr>ذراع التوصيل</vt:lpstr>
      <vt:lpstr>الدولاب الطيار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2018-12-29T15:53:26Z</dcterms:created>
  <dcterms:modified xsi:type="dcterms:W3CDTF">2019-01-03T09:14:02Z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