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notesMasterIdLst>
    <p:notesMasterId r:id="rId13"/>
  </p:notesMasterIdLst>
  <p:sldIdLst>
    <p:sldId id="259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85" d="100"/>
          <a:sy n="85" d="100"/>
        </p:scale>
        <p:origin x="-708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314E5A7-628C-4321-8804-A44DB217E539}" type="datetimeFigureOut">
              <a:rPr lang="ar-SA" smtClean="0"/>
              <a:pPr/>
              <a:t>18/04/1440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91FC3A0-A2FB-41CE-A85D-72E4C02FE4C0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27499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FC3A0-A2FB-41CE-A85D-72E4C02FE4C0}" type="slidenum">
              <a:rPr lang="ar-SA" smtClean="0"/>
              <a:pPr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2060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8157-0396-4A66-984D-FFE670EC3DB8}" type="datetimeFigureOut">
              <a:rPr lang="ar-SA" smtClean="0"/>
              <a:pPr/>
              <a:t>18/04/1440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شكل بيضاوي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57F886-403A-4234-B319-E3F3DE17FB39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8157-0396-4A66-984D-FFE670EC3DB8}" type="datetimeFigureOut">
              <a:rPr lang="ar-SA" smtClean="0"/>
              <a:pPr/>
              <a:t>18/04/1440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F886-403A-4234-B319-E3F3DE17FB3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557F886-403A-4234-B319-E3F3DE17FB39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8157-0396-4A66-984D-FFE670EC3DB8}" type="datetimeFigureOut">
              <a:rPr lang="ar-SA" smtClean="0"/>
              <a:pPr/>
              <a:t>18/04/1440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8157-0396-4A66-984D-FFE670EC3DB8}" type="datetimeFigureOut">
              <a:rPr lang="ar-SA" smtClean="0"/>
              <a:pPr/>
              <a:t>18/04/1440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557F886-403A-4234-B319-E3F3DE17FB39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مستطيل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8157-0396-4A66-984D-FFE670EC3DB8}" type="datetimeFigureOut">
              <a:rPr lang="ar-SA" smtClean="0"/>
              <a:pPr/>
              <a:t>18/04/1440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57F886-403A-4234-B319-E3F3DE17FB39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3F38157-0396-4A66-984D-FFE670EC3DB8}" type="datetimeFigureOut">
              <a:rPr lang="ar-SA" smtClean="0"/>
              <a:pPr/>
              <a:t>18/04/1440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F886-403A-4234-B319-E3F3DE17FB39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عنصر نائب للمحتوى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محتوى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8157-0396-4A66-984D-FFE670EC3DB8}" type="datetimeFigureOut">
              <a:rPr lang="ar-SA" smtClean="0"/>
              <a:pPr/>
              <a:t>18/04/1440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ar-SA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عنصر نائب للمحتوى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محتوى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شكل بيضاوي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شكل بيضاوي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557F886-403A-4234-B319-E3F3DE17FB39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3" name="عنوان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8157-0396-4A66-984D-FFE670EC3DB8}" type="datetimeFigureOut">
              <a:rPr lang="ar-SA" smtClean="0"/>
              <a:pPr/>
              <a:t>18/04/1440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557F886-403A-4234-B319-E3F3DE17FB3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مستطيل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مستطيل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8157-0396-4A66-984D-FFE670EC3DB8}" type="datetimeFigureOut">
              <a:rPr lang="ar-SA" smtClean="0"/>
              <a:pPr/>
              <a:t>18/04/1440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57F886-403A-4234-B319-E3F3DE17FB3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عنصر نائب للمحتوى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57F886-403A-4234-B319-E3F3DE17FB39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8157-0396-4A66-984D-FFE670EC3DB8}" type="datetimeFigureOut">
              <a:rPr lang="ar-SA" smtClean="0"/>
              <a:pPr/>
              <a:t>18/04/1440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رابط مستقيم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شكل بيضاوي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557F886-403A-4234-B319-E3F3DE17FB39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3F38157-0396-4A66-984D-FFE670EC3DB8}" type="datetimeFigureOut">
              <a:rPr lang="ar-SA" smtClean="0"/>
              <a:pPr/>
              <a:t>18/04/1440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3F38157-0396-4A66-984D-FFE670EC3DB8}" type="datetimeFigureOut">
              <a:rPr lang="ar-SA" smtClean="0"/>
              <a:pPr/>
              <a:t>18/04/1440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ar-SA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57F886-403A-4234-B319-E3F3DE17FB39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43ca9f599bc80de990a565e953193fb5_w400_h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مستطيل 1"/>
          <p:cNvSpPr/>
          <p:nvPr/>
        </p:nvSpPr>
        <p:spPr>
          <a:xfrm>
            <a:off x="928662" y="285728"/>
            <a:ext cx="7074345" cy="212365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الثورة الصناعية وآثارها على المجتمع الأوروبي</a:t>
            </a:r>
            <a:endParaRPr lang="ar-SA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27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084168" y="548680"/>
            <a:ext cx="25859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ar-SA" sz="2800" b="1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الآثار السياسية :</a:t>
            </a:r>
            <a:endParaRPr lang="en-US" sz="2800" dirty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323528" y="1102026"/>
            <a:ext cx="86044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 smtClean="0"/>
              <a:t>1. أدى </a:t>
            </a:r>
            <a:r>
              <a:rPr lang="ar-SA" sz="2800" b="1" dirty="0"/>
              <a:t>ازدياد الثروة في المدن إلى ازدحامها وتجمع المفكرين فيها .</a:t>
            </a:r>
            <a:endParaRPr lang="en-US" sz="2800" dirty="0"/>
          </a:p>
        </p:txBody>
      </p:sp>
      <p:sp>
        <p:nvSpPr>
          <p:cNvPr id="4" name="مستطيل 3"/>
          <p:cNvSpPr/>
          <p:nvPr/>
        </p:nvSpPr>
        <p:spPr>
          <a:xfrm>
            <a:off x="179512" y="1631621"/>
            <a:ext cx="87324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 smtClean="0"/>
              <a:t>2. من </a:t>
            </a:r>
            <a:r>
              <a:rPr lang="ar-SA" sz="2800" b="1" dirty="0"/>
              <a:t>خلال تبادل الآراء برزت رغبة الجماهير في اتباع المبادئ </a:t>
            </a:r>
            <a:r>
              <a:rPr lang="ar-SA" sz="2800" b="1" dirty="0" smtClean="0"/>
              <a:t>الدستورية.</a:t>
            </a:r>
            <a:endParaRPr lang="en-US" sz="2800" dirty="0"/>
          </a:p>
        </p:txBody>
      </p:sp>
      <p:sp>
        <p:nvSpPr>
          <p:cNvPr id="5" name="مستطيل 4"/>
          <p:cNvSpPr/>
          <p:nvPr/>
        </p:nvSpPr>
        <p:spPr>
          <a:xfrm>
            <a:off x="179512" y="2161216"/>
            <a:ext cx="87484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 smtClean="0"/>
              <a:t>3. أدى </a:t>
            </a:r>
            <a:r>
              <a:rPr lang="ar-SA" sz="2800" b="1" dirty="0"/>
              <a:t>وجود طبقات مختلفة إلى ظهور أحزاب سياسية متعددة </a:t>
            </a:r>
            <a:r>
              <a:rPr lang="ar-EG" sz="2800" b="1" smtClean="0"/>
              <a:t>ت</a:t>
            </a:r>
            <a:r>
              <a:rPr lang="ar-SA" sz="2800" b="1" smtClean="0"/>
              <a:t>مثل </a:t>
            </a:r>
            <a:r>
              <a:rPr lang="ar-SA" sz="2800" b="1" dirty="0"/>
              <a:t>مصالحها .</a:t>
            </a:r>
            <a:endParaRPr lang="en-US" sz="2800" dirty="0"/>
          </a:p>
        </p:txBody>
      </p:sp>
      <p:sp>
        <p:nvSpPr>
          <p:cNvPr id="6" name="مستطيل 5"/>
          <p:cNvSpPr/>
          <p:nvPr/>
        </p:nvSpPr>
        <p:spPr>
          <a:xfrm>
            <a:off x="179512" y="3115323"/>
            <a:ext cx="871468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 smtClean="0"/>
              <a:t>4. أدى </a:t>
            </a:r>
            <a:r>
              <a:rPr lang="ar-SA" sz="2800" b="1" dirty="0"/>
              <a:t>التنافس بين الدول الصناعية على الأسواق وعلى مواطن المواد الخام إلى تصاعد ظاهرة الاستعمار ، والتنافس بين الدول الصناعية قاد أيضاً إلى الحرب العالمية الأولى 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0785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59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514708" y="404664"/>
            <a:ext cx="5716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الثورة الصناعية وآثارها على المجتمع الأوروبي</a:t>
            </a:r>
          </a:p>
        </p:txBody>
      </p:sp>
      <p:sp>
        <p:nvSpPr>
          <p:cNvPr id="3" name="مستطيل 2"/>
          <p:cNvSpPr/>
          <p:nvPr/>
        </p:nvSpPr>
        <p:spPr>
          <a:xfrm>
            <a:off x="5220072" y="1124744"/>
            <a:ext cx="34772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ar-SA" sz="2800" b="1" dirty="0">
                <a:latin typeface="Arial" pitchFamily="34" charset="0"/>
                <a:cs typeface="Arial" pitchFamily="34" charset="0"/>
              </a:rPr>
              <a:t>نشوء الثورة الصناعية :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6341043" y="1748764"/>
            <a:ext cx="23695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u="sng" dirty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الثورة الصناعية</a:t>
            </a:r>
            <a:r>
              <a:rPr lang="ar-SA" sz="2800" b="1" dirty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 : </a:t>
            </a:r>
            <a:endParaRPr lang="ar-SA" sz="2800" dirty="0"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645315" y="2284449"/>
            <a:ext cx="806528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dirty="0">
                <a:latin typeface="Arial" pitchFamily="34" charset="0"/>
                <a:cs typeface="Arial" pitchFamily="34" charset="0"/>
              </a:rPr>
              <a:t>هي سلسلة التغيرات الأساسية في طرق الصناعة التي نقلت الجماهير من الحرف الزراعية الموروثة إلى أساليب جديدة في العمل والسفر والمعيشة .</a:t>
            </a:r>
            <a:endParaRPr lang="ar-SA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361202" y="4217952"/>
            <a:ext cx="848034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dirty="0" smtClean="0"/>
              <a:t>اختراع </a:t>
            </a:r>
            <a:r>
              <a:rPr lang="ar-SA" sz="2800" b="1" dirty="0"/>
              <a:t>المكائن لتساعد المجهود الإنساني أو لتحل محله في صنع المنسوجات وغيرها من البضائع </a:t>
            </a:r>
            <a:r>
              <a:rPr lang="ar-SA" sz="2800" b="1" dirty="0" smtClean="0"/>
              <a:t>الرئيسية، ونمو </a:t>
            </a:r>
            <a:r>
              <a:rPr lang="ar-SA" sz="2800" b="1" dirty="0"/>
              <a:t>القوة </a:t>
            </a:r>
            <a:r>
              <a:rPr lang="ar-SA" sz="2800" b="1" dirty="0" smtClean="0"/>
              <a:t>المحركة، والتوسع </a:t>
            </a:r>
            <a:r>
              <a:rPr lang="ar-SA" sz="2800" b="1" dirty="0"/>
              <a:t>في حركة النقل وحلول إنتاج الجملة بدل الإنتاج </a:t>
            </a:r>
            <a:r>
              <a:rPr lang="ar-SA" sz="2800" b="1" dirty="0" smtClean="0"/>
              <a:t>الفردي، وحدوث </a:t>
            </a:r>
            <a:r>
              <a:rPr lang="ar-SA" sz="2800" b="1" dirty="0"/>
              <a:t>الهجرة من الحقل إلى المعمل ومن الريف إلى المدينة . واستخدام </a:t>
            </a:r>
            <a:r>
              <a:rPr lang="ar-SA" sz="2800" b="1" dirty="0" smtClean="0"/>
              <a:t>الآلات الميكانيكية </a:t>
            </a:r>
            <a:r>
              <a:rPr lang="ar-SA" sz="2800" b="1" dirty="0"/>
              <a:t>في </a:t>
            </a:r>
            <a:r>
              <a:rPr lang="ar-SA" sz="2800" b="1" dirty="0" smtClean="0"/>
              <a:t>الزراعة كاستخدامها في الصناعة والتجارة. </a:t>
            </a:r>
            <a:endParaRPr lang="ar-SA" sz="2800" dirty="0"/>
          </a:p>
        </p:txBody>
      </p:sp>
      <p:sp>
        <p:nvSpPr>
          <p:cNvPr id="7" name="مستطيل 6"/>
          <p:cNvSpPr/>
          <p:nvPr/>
        </p:nvSpPr>
        <p:spPr>
          <a:xfrm>
            <a:off x="3522458" y="3669444"/>
            <a:ext cx="53190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ar-SA" sz="2800" b="1" u="sng" dirty="0" smtClean="0">
                <a:solidFill>
                  <a:srgbClr val="C00000"/>
                </a:solidFill>
              </a:rPr>
              <a:t>وقد أصبح لهذه الثورة مظاهر عدة منها :</a:t>
            </a:r>
            <a:endParaRPr lang="ar-SA" sz="2800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444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660232" y="548680"/>
            <a:ext cx="19479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u="sng" dirty="0">
                <a:solidFill>
                  <a:schemeClr val="accent5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وهذا أدى إلى </a:t>
            </a:r>
            <a:r>
              <a:rPr lang="ar-SA" sz="2800" b="1" u="sng" dirty="0" smtClean="0">
                <a:solidFill>
                  <a:schemeClr val="accent5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:</a:t>
            </a:r>
            <a:endParaRPr lang="ar-SA" sz="2800" u="sng" dirty="0">
              <a:solidFill>
                <a:schemeClr val="accent5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251520" y="1196752"/>
            <a:ext cx="84604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ar-SA" sz="2800" b="1" dirty="0"/>
              <a:t>تضخم الإنتاج الاقتصادي والتبادل التجاري تضخماً هائلاً في كل </a:t>
            </a:r>
            <a:r>
              <a:rPr lang="ar-SA" sz="2800" b="1" dirty="0" smtClean="0"/>
              <a:t>ناحية. </a:t>
            </a:r>
            <a:endParaRPr lang="ar-SA" sz="2800" dirty="0"/>
          </a:p>
        </p:txBody>
      </p:sp>
      <p:sp>
        <p:nvSpPr>
          <p:cNvPr id="4" name="مستطيل 3"/>
          <p:cNvSpPr/>
          <p:nvPr/>
        </p:nvSpPr>
        <p:spPr>
          <a:xfrm>
            <a:off x="1895662" y="1727230"/>
            <a:ext cx="68162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ar-SA" sz="2800" b="1" dirty="0"/>
              <a:t>وازدياد نفوذ الرأسمالية نتيجة لهذا النشاط الصناعي . </a:t>
            </a:r>
            <a:endParaRPr lang="ar-SA" sz="2800" dirty="0"/>
          </a:p>
        </p:txBody>
      </p:sp>
      <p:sp>
        <p:nvSpPr>
          <p:cNvPr id="5" name="مستطيل 4"/>
          <p:cNvSpPr/>
          <p:nvPr/>
        </p:nvSpPr>
        <p:spPr>
          <a:xfrm>
            <a:off x="467544" y="2248772"/>
            <a:ext cx="82444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ar-SA" sz="2800" b="1" dirty="0"/>
              <a:t>وازداد عدد أفراد الطبقتين الاجتماعيتين المتوسطة والعمالية بشكل كبير </a:t>
            </a:r>
            <a:r>
              <a:rPr lang="ar-SA" sz="2800" b="1" dirty="0" smtClean="0"/>
              <a:t>.</a:t>
            </a:r>
            <a:endParaRPr lang="en-US" sz="2800" dirty="0"/>
          </a:p>
        </p:txBody>
      </p:sp>
      <p:sp>
        <p:nvSpPr>
          <p:cNvPr id="6" name="مستطيل 5"/>
          <p:cNvSpPr/>
          <p:nvPr/>
        </p:nvSpPr>
        <p:spPr>
          <a:xfrm>
            <a:off x="2168325" y="3187545"/>
            <a:ext cx="66688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ar-SA" sz="2800" b="1" dirty="0" smtClean="0"/>
              <a:t>وقد جاء هذا التحور متدرجاً منذ القرن الثامن عشر .</a:t>
            </a:r>
            <a:endParaRPr lang="en-US" sz="2800" dirty="0"/>
          </a:p>
        </p:txBody>
      </p:sp>
      <p:sp>
        <p:nvSpPr>
          <p:cNvPr id="7" name="مستطيل 6"/>
          <p:cNvSpPr/>
          <p:nvPr/>
        </p:nvSpPr>
        <p:spPr>
          <a:xfrm>
            <a:off x="5493862" y="3850740"/>
            <a:ext cx="3183885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ar-SA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إنجلترا والثورة الصناعية :</a:t>
            </a:r>
            <a:endParaRPr lang="en-US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23528" y="4437112"/>
            <a:ext cx="84882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u="sng" dirty="0"/>
              <a:t>سبقت إنجلترا غيرها في المجال الصناعي وذلك لأسباب عديدة :</a:t>
            </a:r>
            <a:endParaRPr lang="en-US" sz="2800" u="sng" dirty="0"/>
          </a:p>
        </p:txBody>
      </p:sp>
      <p:sp>
        <p:nvSpPr>
          <p:cNvPr id="9" name="مستطيل 8"/>
          <p:cNvSpPr/>
          <p:nvPr/>
        </p:nvSpPr>
        <p:spPr>
          <a:xfrm>
            <a:off x="4386212" y="4990932"/>
            <a:ext cx="45480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ar-SA" sz="2400" b="1" dirty="0" smtClean="0"/>
              <a:t>1. لأن </a:t>
            </a:r>
            <a:r>
              <a:rPr lang="ar-SA" sz="2400" b="1" dirty="0"/>
              <a:t>مناخها رطب في بعض المناطق .</a:t>
            </a:r>
            <a:endParaRPr lang="en-US" sz="2400" dirty="0"/>
          </a:p>
        </p:txBody>
      </p:sp>
      <p:sp>
        <p:nvSpPr>
          <p:cNvPr id="10" name="مستطيل 9"/>
          <p:cNvSpPr/>
          <p:nvPr/>
        </p:nvSpPr>
        <p:spPr>
          <a:xfrm>
            <a:off x="3229701" y="5517231"/>
            <a:ext cx="56925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ar-SA" sz="2400" b="1" dirty="0" smtClean="0"/>
              <a:t>2. توفر </a:t>
            </a:r>
            <a:r>
              <a:rPr lang="ar-SA" sz="2400" b="1" dirty="0"/>
              <a:t>مساقط المياه التي استخدمت لإدارة الآلات .</a:t>
            </a:r>
            <a:endParaRPr lang="en-US" sz="2400" dirty="0"/>
          </a:p>
        </p:txBody>
      </p:sp>
      <p:sp>
        <p:nvSpPr>
          <p:cNvPr id="11" name="مستطيل 10"/>
          <p:cNvSpPr/>
          <p:nvPr/>
        </p:nvSpPr>
        <p:spPr>
          <a:xfrm>
            <a:off x="2741177" y="5972628"/>
            <a:ext cx="61863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ar-SA" sz="2400" b="1" dirty="0" smtClean="0"/>
              <a:t>3. توفر </a:t>
            </a:r>
            <a:r>
              <a:rPr lang="ar-SA" sz="2400" b="1" dirty="0"/>
              <a:t>بعض المواد </a:t>
            </a:r>
            <a:r>
              <a:rPr lang="ar-SA" sz="2400" b="1"/>
              <a:t>الخام </a:t>
            </a:r>
            <a:r>
              <a:rPr lang="ar-SA" sz="2400" b="1" smtClean="0"/>
              <a:t>والوقود </a:t>
            </a:r>
            <a:r>
              <a:rPr lang="ar-SA" sz="2400" b="1" dirty="0"/>
              <a:t>مثل الفحم والحديد 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665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 animBg="1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83568" y="332656"/>
            <a:ext cx="84604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ar-SA" sz="2800" b="1" dirty="0" smtClean="0"/>
              <a:t>4. عدم </a:t>
            </a:r>
            <a:r>
              <a:rPr lang="ar-SA" sz="2800" b="1" dirty="0"/>
              <a:t>تعرض إنجلترا </a:t>
            </a:r>
            <a:r>
              <a:rPr lang="ar-SA" sz="2800" b="1" dirty="0" smtClean="0"/>
              <a:t>لخطر </a:t>
            </a:r>
            <a:r>
              <a:rPr lang="ar-SA" sz="2800" b="1" dirty="0"/>
              <a:t>الغزو الخارجي من دول القارة .</a:t>
            </a:r>
            <a:endParaRPr lang="en-US" sz="2800" dirty="0"/>
          </a:p>
        </p:txBody>
      </p:sp>
      <p:sp>
        <p:nvSpPr>
          <p:cNvPr id="3" name="مستطيل 2"/>
          <p:cNvSpPr/>
          <p:nvPr/>
        </p:nvSpPr>
        <p:spPr>
          <a:xfrm>
            <a:off x="422624" y="999887"/>
            <a:ext cx="87213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ar-SA" sz="2800" b="1" dirty="0" smtClean="0"/>
              <a:t>5. إقبال </a:t>
            </a:r>
            <a:r>
              <a:rPr lang="ar-SA" sz="2800" b="1" dirty="0"/>
              <a:t>النبلاء فيها لكسب المال عن طريق الصناعة سواء كان في المصانع أو المناجم .</a:t>
            </a:r>
            <a:endParaRPr lang="en-US" sz="2800" dirty="0"/>
          </a:p>
        </p:txBody>
      </p:sp>
      <p:sp>
        <p:nvSpPr>
          <p:cNvPr id="4" name="مستطيل 3"/>
          <p:cNvSpPr/>
          <p:nvPr/>
        </p:nvSpPr>
        <p:spPr>
          <a:xfrm>
            <a:off x="387662" y="1953994"/>
            <a:ext cx="87213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ar-SA" sz="2800" b="1" dirty="0" smtClean="0"/>
              <a:t>6. ظهور </a:t>
            </a:r>
            <a:r>
              <a:rPr lang="ar-SA" sz="2800" b="1" dirty="0"/>
              <a:t>عدد من المخترعين الذين وصلوا مرتبة العبقرية وبخاصة فيما يتعلق بتطبيق الميكانيكا على حرفهم .</a:t>
            </a:r>
            <a:endParaRPr lang="en-US" sz="2800" dirty="0"/>
          </a:p>
        </p:txBody>
      </p:sp>
      <p:sp>
        <p:nvSpPr>
          <p:cNvPr id="5" name="مستطيل 4"/>
          <p:cNvSpPr/>
          <p:nvPr/>
        </p:nvSpPr>
        <p:spPr>
          <a:xfrm>
            <a:off x="598016" y="2908101"/>
            <a:ext cx="83164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ar-SA" sz="2800" b="1" dirty="0"/>
              <a:t>وبدأت الاختراعات في مجال تحسين صناعة النسيج مثل جون </a:t>
            </a:r>
            <a:r>
              <a:rPr lang="ar-SA" sz="2800" b="1" dirty="0" err="1"/>
              <a:t>كاي</a:t>
            </a:r>
            <a:r>
              <a:rPr lang="ar-SA" sz="2800" b="1" dirty="0"/>
              <a:t> النسّاج الذي اخترع المكوك الطيار الذي زاد الإنتاج إلى 3 أمثال ما كان يُنتج أولاً ، وكان ذلك سنة </a:t>
            </a:r>
            <a:r>
              <a:rPr lang="ar-SA" sz="2800" b="1" dirty="0" smtClean="0"/>
              <a:t>1723 </a:t>
            </a:r>
            <a:endParaRPr lang="ar-SA" sz="2800" dirty="0"/>
          </a:p>
        </p:txBody>
      </p:sp>
      <p:sp>
        <p:nvSpPr>
          <p:cNvPr id="6" name="مستطيل 5"/>
          <p:cNvSpPr/>
          <p:nvPr/>
        </p:nvSpPr>
        <p:spPr>
          <a:xfrm>
            <a:off x="598016" y="4293096"/>
            <a:ext cx="831641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ar-SA" sz="2800" b="1" dirty="0"/>
              <a:t>وفي سنة 1767 اخترع جيمس </a:t>
            </a:r>
            <a:r>
              <a:rPr lang="ar-SA" sz="2800" b="1" dirty="0" err="1"/>
              <a:t>هرجريفز</a:t>
            </a:r>
            <a:r>
              <a:rPr lang="ar-SA" sz="2800" b="1" dirty="0"/>
              <a:t> ألة الغزل التي أعطت الفرصة للغزّال أن يدير ثمانية مغازل بيده </a:t>
            </a:r>
            <a:r>
              <a:rPr lang="ar-SA" sz="2800" b="1" dirty="0" smtClean="0"/>
              <a:t>اليمنى، </a:t>
            </a:r>
            <a:r>
              <a:rPr lang="ar-SA" sz="2800" b="1" dirty="0"/>
              <a:t>واستمر إدخال التحسينات على هذه الآلة حتى أصبح بإمكان الغزل أن يدير 120 </a:t>
            </a:r>
            <a:r>
              <a:rPr lang="ar-SA" sz="2800" b="1" dirty="0" smtClean="0"/>
              <a:t>مغزل، </a:t>
            </a:r>
            <a:r>
              <a:rPr lang="ar-SA" sz="2800" b="1" dirty="0"/>
              <a:t>واستمرت التحسين على الآلات باستخدام الحيوانات ثم </a:t>
            </a:r>
            <a:r>
              <a:rPr lang="ar-SA" sz="2800" b="1" dirty="0" smtClean="0"/>
              <a:t>الماء.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6441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67544" y="332656"/>
            <a:ext cx="85324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ar-SA" sz="2800" b="1" dirty="0"/>
              <a:t>ولمّا تحسنت صناعة الحديد تمكن جيمس واط سنة 1769 من صناعة المحرك البخاري . </a:t>
            </a:r>
            <a:endParaRPr lang="ar-SA" sz="2800" dirty="0"/>
          </a:p>
        </p:txBody>
      </p:sp>
      <p:sp>
        <p:nvSpPr>
          <p:cNvPr id="3" name="مستطيل 2"/>
          <p:cNvSpPr/>
          <p:nvPr/>
        </p:nvSpPr>
        <p:spPr>
          <a:xfrm>
            <a:off x="385837" y="1293138"/>
            <a:ext cx="86044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ar-SA" sz="2400" b="1" dirty="0"/>
              <a:t>واستمر واط بعد ذلك في تحسين محركه لجعله أكثر اقتصاداً في النفقات وأوسع استعمالاً .</a:t>
            </a:r>
            <a:endParaRPr lang="ar-SA" sz="2400" dirty="0"/>
          </a:p>
        </p:txBody>
      </p:sp>
      <p:sp>
        <p:nvSpPr>
          <p:cNvPr id="4" name="مستطيل 3"/>
          <p:cNvSpPr/>
          <p:nvPr/>
        </p:nvSpPr>
        <p:spPr>
          <a:xfrm>
            <a:off x="251520" y="2146389"/>
            <a:ext cx="87387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ar-SA" sz="2800" b="1" dirty="0"/>
              <a:t>وفي سنة 1800 بدأت تتكون بعض العلاقة بين </a:t>
            </a:r>
            <a:r>
              <a:rPr lang="ar-SA" sz="2800" b="1" dirty="0" smtClean="0"/>
              <a:t>الانقلابيّن </a:t>
            </a:r>
            <a:r>
              <a:rPr lang="ar-SA" sz="2800" b="1" dirty="0"/>
              <a:t>اللذين كانا منفصلين عن بعضهما وهما التعدين وصناعة القطن </a:t>
            </a:r>
            <a:r>
              <a:rPr lang="ar-SA" sz="2800" b="1" dirty="0" smtClean="0"/>
              <a:t>.</a:t>
            </a:r>
            <a:endParaRPr lang="ar-SA" sz="2800" dirty="0"/>
          </a:p>
        </p:txBody>
      </p:sp>
      <p:sp>
        <p:nvSpPr>
          <p:cNvPr id="5" name="مستطيل 4"/>
          <p:cNvSpPr/>
          <p:nvPr/>
        </p:nvSpPr>
        <p:spPr>
          <a:xfrm>
            <a:off x="251520" y="3096055"/>
            <a:ext cx="873520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ar-SA" sz="2800" b="1" dirty="0"/>
              <a:t>إذ حلّت المحركات البخارية محل الدواليب المائية كقوة محركة لمكائن الغزل والنسيج الحديثة في مصانع </a:t>
            </a:r>
            <a:r>
              <a:rPr lang="ar-SA" sz="2800" b="1" dirty="0" smtClean="0"/>
              <a:t>القطن، </a:t>
            </a:r>
            <a:r>
              <a:rPr lang="ar-SA" sz="2800" b="1" dirty="0"/>
              <a:t>واخذت هذه المكائن تصنع من الحديد بدلاً من الخشب .</a:t>
            </a:r>
            <a:endParaRPr lang="en-US" sz="2800" dirty="0"/>
          </a:p>
        </p:txBody>
      </p:sp>
      <p:sp>
        <p:nvSpPr>
          <p:cNvPr id="6" name="مستطيل 5"/>
          <p:cNvSpPr/>
          <p:nvPr/>
        </p:nvSpPr>
        <p:spPr>
          <a:xfrm>
            <a:off x="4732709" y="4472742"/>
            <a:ext cx="41024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u="sng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Andalus" pitchFamily="18" charset="-78"/>
                <a:cs typeface="Andalus" pitchFamily="18" charset="-78"/>
              </a:rPr>
              <a:t>وقد أدى هذا التطور الصناعي </a:t>
            </a:r>
            <a:r>
              <a:rPr lang="ar-SA" sz="2800" b="1" u="sng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Andalus" pitchFamily="18" charset="-78"/>
                <a:cs typeface="Andalus" pitchFamily="18" charset="-78"/>
              </a:rPr>
              <a:t>إلى: </a:t>
            </a:r>
            <a:endParaRPr lang="ar-SA" sz="2800" u="sng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467544" y="5157192"/>
            <a:ext cx="82444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ar-SA" sz="2800" b="1" dirty="0"/>
              <a:t>إلى التفكير في وسائل أسرع وأحسن وأكثر اقتصاداً لنقل البضائع إلى الأسواق </a:t>
            </a:r>
            <a:r>
              <a:rPr lang="ar-SA" sz="2800" b="1" dirty="0" smtClean="0"/>
              <a:t>المتسعة.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244013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188640"/>
            <a:ext cx="87484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ar-SA" sz="2800" b="1" dirty="0"/>
              <a:t>ففي النصف الأول من القرن التاسع عشر تم اختراع القطار البخاري . وسارت القطارات البخارية سنة 1830 على الخطوط </a:t>
            </a:r>
            <a:r>
              <a:rPr lang="ar-SA" sz="2800" b="1" dirty="0" smtClean="0"/>
              <a:t>الحديدية.</a:t>
            </a:r>
            <a:endParaRPr lang="ar-SA" sz="2800" dirty="0"/>
          </a:p>
        </p:txBody>
      </p:sp>
      <p:sp>
        <p:nvSpPr>
          <p:cNvPr id="3" name="مستطيل 2"/>
          <p:cNvSpPr/>
          <p:nvPr/>
        </p:nvSpPr>
        <p:spPr>
          <a:xfrm>
            <a:off x="179512" y="1142747"/>
            <a:ext cx="875775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ar-SA" sz="2800" b="1" dirty="0"/>
              <a:t>وفي نفس الوقت تم استخدام المحرك البخاري في النقل </a:t>
            </a:r>
            <a:r>
              <a:rPr lang="ar-SA" sz="2800" b="1" dirty="0" smtClean="0"/>
              <a:t>المائي، </a:t>
            </a:r>
            <a:r>
              <a:rPr lang="ar-SA" sz="2800" b="1" dirty="0"/>
              <a:t>وهكذا </a:t>
            </a:r>
            <a:r>
              <a:rPr lang="ar-SA" sz="2800" b="1" dirty="0" err="1"/>
              <a:t>اضطرد</a:t>
            </a:r>
            <a:r>
              <a:rPr lang="ar-SA" sz="2800" b="1" dirty="0"/>
              <a:t> نمو الصناعة ودخلت كل المجالات </a:t>
            </a:r>
            <a:r>
              <a:rPr lang="ar-SA" sz="2800" b="1" dirty="0" smtClean="0"/>
              <a:t>بالتدريج، </a:t>
            </a:r>
            <a:r>
              <a:rPr lang="ar-SA" sz="2800" b="1" dirty="0"/>
              <a:t>ونمت الرأسمالية الصناعية .</a:t>
            </a:r>
            <a:endParaRPr lang="en-US" sz="2800" dirty="0"/>
          </a:p>
        </p:txBody>
      </p:sp>
      <p:sp>
        <p:nvSpPr>
          <p:cNvPr id="4" name="مستطيل 3"/>
          <p:cNvSpPr/>
          <p:nvPr/>
        </p:nvSpPr>
        <p:spPr>
          <a:xfrm>
            <a:off x="4902423" y="2527742"/>
            <a:ext cx="38523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ar-SA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آثار انتشار الصناعة الآلية :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6372200" y="3050962"/>
            <a:ext cx="22878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الآثار الاقتصادية :</a:t>
            </a:r>
            <a:endParaRPr lang="en-US" sz="2800" dirty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323528" y="3573745"/>
            <a:ext cx="863500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 smtClean="0"/>
              <a:t>1. أدى </a:t>
            </a:r>
            <a:r>
              <a:rPr lang="ar-SA" sz="2800" b="1" dirty="0"/>
              <a:t>تقدم الصناعة إلى اتساع نطاق التجارة بصورة تتناسب وزيادة حجم الإنتاج الصناعي .</a:t>
            </a:r>
            <a:endParaRPr lang="en-US" sz="2800" dirty="0"/>
          </a:p>
        </p:txBody>
      </p:sp>
      <p:sp>
        <p:nvSpPr>
          <p:cNvPr id="7" name="مستطيل 6"/>
          <p:cNvSpPr/>
          <p:nvPr/>
        </p:nvSpPr>
        <p:spPr>
          <a:xfrm>
            <a:off x="179512" y="4527852"/>
            <a:ext cx="87360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 smtClean="0"/>
              <a:t>2. وأدى </a:t>
            </a:r>
            <a:r>
              <a:rPr lang="ar-SA" sz="2800" b="1" dirty="0"/>
              <a:t>هذا إلى تنافس الدول الصناعية لإيجاد أسواق لتصريف إنتاجها ، وأدى هذا إلى تزايد الاهتمام بالاستعمار .</a:t>
            </a:r>
            <a:endParaRPr lang="en-US" sz="2800" dirty="0"/>
          </a:p>
        </p:txBody>
      </p:sp>
      <p:sp>
        <p:nvSpPr>
          <p:cNvPr id="8" name="مستطيل 7"/>
          <p:cNvSpPr/>
          <p:nvPr/>
        </p:nvSpPr>
        <p:spPr>
          <a:xfrm>
            <a:off x="323528" y="5481959"/>
            <a:ext cx="85887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 smtClean="0"/>
              <a:t>3. بدأت </a:t>
            </a:r>
            <a:r>
              <a:rPr lang="ar-SA" sz="2800" b="1" dirty="0"/>
              <a:t>الدول تهتم بالبنية التحتية اللازمة للصناعة مثل توفير المياه وشق الطرق والاهتمام بالسكك الحديدية للقطارات 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96891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404664"/>
            <a:ext cx="86044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dirty="0" smtClean="0"/>
              <a:t>4. بدأت </a:t>
            </a:r>
            <a:r>
              <a:rPr lang="ar-SA" sz="2800" b="1" dirty="0"/>
              <a:t>الدول تهتم بحرية التجارة وحرية العمل بمعنى أن فرض الضرائب أصبح على مصدر الثروة وهو </a:t>
            </a:r>
            <a:r>
              <a:rPr lang="ar-SA" sz="2800" b="1" dirty="0" smtClean="0"/>
              <a:t>الأرض. </a:t>
            </a:r>
            <a:endParaRPr lang="ar-SA" sz="2800" dirty="0"/>
          </a:p>
        </p:txBody>
      </p:sp>
      <p:sp>
        <p:nvSpPr>
          <p:cNvPr id="3" name="مستطيل 2"/>
          <p:cNvSpPr/>
          <p:nvPr/>
        </p:nvSpPr>
        <p:spPr>
          <a:xfrm>
            <a:off x="251520" y="1358771"/>
            <a:ext cx="853244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ar-SA" sz="2800" b="1" dirty="0"/>
              <a:t>أما الصناعة والتجارة فيجب أن تعفيا من الضرائب والجمارك حتى لا ترتفع أسعارها الأمر الذي يجعلها تكسد .</a:t>
            </a:r>
            <a:endParaRPr lang="en-US" sz="2800" dirty="0"/>
          </a:p>
          <a:p>
            <a:r>
              <a:rPr lang="ar-SA" b="1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70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156176" y="332656"/>
            <a:ext cx="25971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ar-SA" sz="2800" b="1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الآثار الاجتماعية :</a:t>
            </a:r>
            <a:endParaRPr lang="en-US" sz="2800" dirty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251520" y="874127"/>
            <a:ext cx="85369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 smtClean="0"/>
              <a:t>1. أضرّ </a:t>
            </a:r>
            <a:r>
              <a:rPr lang="ar-SA" sz="2800" b="1" dirty="0"/>
              <a:t>دخول الآلة بالكثير من العمال ، لأن أصحاب المصانع بدأوا يستغنون عن العمال ، وبذلك انتشرت البطالة .</a:t>
            </a:r>
            <a:endParaRPr lang="en-US" sz="2800" dirty="0"/>
          </a:p>
        </p:txBody>
      </p:sp>
      <p:sp>
        <p:nvSpPr>
          <p:cNvPr id="4" name="مستطيل 3"/>
          <p:cNvSpPr/>
          <p:nvPr/>
        </p:nvSpPr>
        <p:spPr>
          <a:xfrm>
            <a:off x="251520" y="1846622"/>
            <a:ext cx="850184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 smtClean="0"/>
              <a:t>2. انتشار </a:t>
            </a:r>
            <a:r>
              <a:rPr lang="ar-SA" sz="2800" b="1" dirty="0"/>
              <a:t>البطالة </a:t>
            </a:r>
            <a:r>
              <a:rPr lang="ar-SA" sz="2800" b="1" dirty="0" smtClean="0"/>
              <a:t>أدى </a:t>
            </a:r>
            <a:r>
              <a:rPr lang="ar-SA" sz="2800" b="1" dirty="0"/>
              <a:t>إلى انخفاض الأجور لأن أصحاب المصانع توجهوا لاستخدام الأطفال والنساء لتشغيل الآلات لرخص أجورهم . وبذلك ساءت أحوال العمال ، لأن أصحاب العمل استغلوهم أسوأ استغلال ، وكان العامل يعمل أكثر من 15 ساعة في اليوم .</a:t>
            </a:r>
            <a:endParaRPr lang="en-US" sz="2800" dirty="0"/>
          </a:p>
        </p:txBody>
      </p:sp>
      <p:sp>
        <p:nvSpPr>
          <p:cNvPr id="5" name="مستطيل 4"/>
          <p:cNvSpPr/>
          <p:nvPr/>
        </p:nvSpPr>
        <p:spPr>
          <a:xfrm>
            <a:off x="323528" y="3658063"/>
            <a:ext cx="86044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 smtClean="0"/>
              <a:t>3. أدت </a:t>
            </a:r>
            <a:r>
              <a:rPr lang="ar-SA" sz="2800" b="1" dirty="0"/>
              <a:t>كثرة المنتوجات مع رخص الثمن إلى إقبال المجتمع على الشراء بكثرة ، فازدادت الصناعة ، وبالتالي تزايد الإقبال على الأيدي العاملة ، وبالتالي ارتفعت أجورهم من جديد .</a:t>
            </a:r>
            <a:endParaRPr lang="en-US" sz="2800" dirty="0"/>
          </a:p>
        </p:txBody>
      </p:sp>
      <p:sp>
        <p:nvSpPr>
          <p:cNvPr id="6" name="مستطيل 5"/>
          <p:cNvSpPr/>
          <p:nvPr/>
        </p:nvSpPr>
        <p:spPr>
          <a:xfrm>
            <a:off x="251520" y="5050139"/>
            <a:ext cx="86764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 smtClean="0"/>
              <a:t>4. وبدأت </a:t>
            </a:r>
            <a:r>
              <a:rPr lang="ar-SA" sz="2800" b="1" dirty="0"/>
              <a:t>الحكومات تتدخل وتضع القوانين لتنظيم العلاقة بين العمال وأصحاب العمل 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0932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73132" y="260648"/>
            <a:ext cx="85828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 smtClean="0"/>
              <a:t>5. وازدادت </a:t>
            </a:r>
            <a:r>
              <a:rPr lang="ar-SA" sz="2800" b="1" dirty="0"/>
              <a:t>الهجرة من الريف إلى المدن والمناطق الصناعية ، وكان لهذه الهجرة نتائج اجتماعية وخلقية خطيرة ، خاصة أن العمال تجمعوا في مناطق ضيقة وغير صحية ، وكان الجهل منتشراً بينهم .</a:t>
            </a:r>
            <a:endParaRPr lang="en-US" sz="2800" dirty="0"/>
          </a:p>
        </p:txBody>
      </p:sp>
      <p:sp>
        <p:nvSpPr>
          <p:cNvPr id="3" name="مستطيل 2"/>
          <p:cNvSpPr/>
          <p:nvPr/>
        </p:nvSpPr>
        <p:spPr>
          <a:xfrm>
            <a:off x="273132" y="1662423"/>
            <a:ext cx="87268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 smtClean="0"/>
              <a:t>6. تدهورت </a:t>
            </a:r>
            <a:r>
              <a:rPr lang="ar-SA" sz="2800" b="1" dirty="0"/>
              <a:t>أجور العمال من جديد بسبب كثرة نفقاتهم وعدم تعادل الأجور مع النفقات التي </a:t>
            </a:r>
            <a:r>
              <a:rPr lang="ar-SA" sz="2800" b="1" dirty="0" err="1"/>
              <a:t>تتطلبها</a:t>
            </a:r>
            <a:r>
              <a:rPr lang="ar-SA" sz="2800" b="1" dirty="0"/>
              <a:t> معيشتهم في البيئة الصناعية .</a:t>
            </a:r>
            <a:endParaRPr lang="en-US" sz="2800" dirty="0"/>
          </a:p>
        </p:txBody>
      </p:sp>
      <p:sp>
        <p:nvSpPr>
          <p:cNvPr id="4" name="مستطيل 3"/>
          <p:cNvSpPr/>
          <p:nvPr/>
        </p:nvSpPr>
        <p:spPr>
          <a:xfrm>
            <a:off x="273132" y="2626909"/>
            <a:ext cx="85828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 smtClean="0"/>
              <a:t>7. وبسبب </a:t>
            </a:r>
            <a:r>
              <a:rPr lang="ar-SA" sz="2800" b="1" dirty="0"/>
              <a:t>تدهور الأجور بدأ العمال مسيرتهم في الدفاع عن حقوقهم فأنشأوا النقابات لتدافع عن مصالحهم ، واستمروا في نضالهم حتى تحسنت أحوالهم .</a:t>
            </a:r>
            <a:endParaRPr lang="en-US" sz="2800" dirty="0"/>
          </a:p>
        </p:txBody>
      </p:sp>
      <p:sp>
        <p:nvSpPr>
          <p:cNvPr id="5" name="مستطيل 4"/>
          <p:cNvSpPr/>
          <p:nvPr/>
        </p:nvSpPr>
        <p:spPr>
          <a:xfrm>
            <a:off x="273132" y="3933056"/>
            <a:ext cx="870785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 smtClean="0"/>
              <a:t>8. نشأت </a:t>
            </a:r>
            <a:r>
              <a:rPr lang="ar-SA" sz="2800" b="1" dirty="0"/>
              <a:t>طبقة العمال إلى جانب الطبقة الوسطى ، والطبقة الرأسمالية الصناعية التجارية التي بدأت تنافس طبقة أصحاب الأراضي من الإقطاعيين في ميدان السياسة والاقتصاد 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5432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دني">
  <a:themeElements>
    <a:clrScheme name="مدني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مدني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دني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821</TotalTime>
  <Words>844</Words>
  <Application>Microsoft Office PowerPoint</Application>
  <PresentationFormat>On-screen Show (4:3)</PresentationFormat>
  <Paragraphs>53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مدني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DR.Ahmed Saker</cp:lastModifiedBy>
  <cp:revision>31</cp:revision>
  <dcterms:created xsi:type="dcterms:W3CDTF">2016-04-06T14:46:31Z</dcterms:created>
  <dcterms:modified xsi:type="dcterms:W3CDTF">2018-12-26T08:41:10Z</dcterms:modified>
</cp:coreProperties>
</file>