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15"/>
  </p:notesMasterIdLst>
  <p:handoutMasterIdLst>
    <p:handoutMasterId r:id="rId16"/>
  </p:handoutMasterIdLst>
  <p:sldIdLst>
    <p:sldId id="264" r:id="rId5"/>
    <p:sldId id="276" r:id="rId6"/>
    <p:sldId id="277" r:id="rId7"/>
    <p:sldId id="278" r:id="rId8"/>
    <p:sldId id="279" r:id="rId9"/>
    <p:sldId id="268" r:id="rId10"/>
    <p:sldId id="269" r:id="rId11"/>
    <p:sldId id="280" r:id="rId12"/>
    <p:sldId id="281" r:id="rId13"/>
    <p:sldId id="282" r:id="rId14"/>
  </p:sldIdLst>
  <p:sldSz cx="12188825" cy="6858000"/>
  <p:notesSz cx="6858000" cy="9144000"/>
  <p:defaultTextStyle>
    <a:defPPr algn="r" rtl="1">
      <a:defRPr lang="ar-sa"/>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howGuides="1">
      <p:cViewPr varScale="1">
        <p:scale>
          <a:sx n="73" d="100"/>
          <a:sy n="73" d="100"/>
        </p:scale>
        <p:origin x="618" y="60"/>
      </p:cViewPr>
      <p:guideLst>
        <p:guide pos="3839"/>
        <p:guide orient="horz" pos="2160"/>
      </p:guideLst>
    </p:cSldViewPr>
  </p:slideViewPr>
  <p:notesTextViewPr>
    <p:cViewPr>
      <p:scale>
        <a:sx n="1" d="1"/>
        <a:sy n="1" d="1"/>
      </p:scale>
      <p:origin x="0" y="0"/>
    </p:cViewPr>
  </p:notesTextViewPr>
  <p:notesViewPr>
    <p:cSldViewPr>
      <p:cViewPr varScale="1">
        <p:scale>
          <a:sx n="97" d="100"/>
          <a:sy n="97" d="100"/>
        </p:scale>
        <p:origin x="278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solidFill>
                <a:schemeClr val="tx2"/>
              </a:solidFill>
            </a:endParaRPr>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6B699901-2CE7-416D-8206-63C5DB0C7A5C}" type="uaqdatetime1">
              <a:rPr lang="ar-SA" smtClean="0">
                <a:solidFill>
                  <a:schemeClr val="tx2"/>
                </a:solidFill>
              </a:rPr>
              <a:pPr algn="l" rtl="1"/>
              <a:t>19/04/1440</a:t>
            </a:fld>
            <a:endParaRPr lang="ar-SA" dirty="0">
              <a:solidFill>
                <a:schemeClr val="tx2"/>
              </a:solidFill>
            </a:endParaRPr>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solidFill>
                <a:schemeClr val="tx2"/>
              </a:solidFill>
            </a:endParaRPr>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CFD77566-CD65-4859-9FA1-43956DC85B8C}" type="slidenum">
              <a:rPr lang="ar-SA">
                <a:solidFill>
                  <a:schemeClr val="tx2"/>
                </a:solidFill>
              </a:rPr>
              <a:pPr algn="l" rtl="1"/>
              <a:t>‹#›</a:t>
            </a:fld>
            <a:endParaRPr lang="ar-SA"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cs typeface="+mj-cs"/>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solidFill>
                  <a:schemeClr val="tx2"/>
                </a:solidFill>
                <a:cs typeface="+mj-cs"/>
              </a:defRPr>
            </a:lvl1pPr>
          </a:lstStyle>
          <a:p>
            <a:fld id="{EC066CEA-DECD-4792-B49D-CD7D13D53218}" type="uaqdatetime1">
              <a:rPr lang="ar-SA" smtClean="0"/>
              <a:pPr/>
              <a:t>19/04/1440</a:t>
            </a:fld>
            <a:endParaRPr lang="ar-SA" dirty="0"/>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cs typeface="+mj-cs"/>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solidFill>
                  <a:schemeClr val="tx2"/>
                </a:solidFill>
                <a:cs typeface="+mj-cs"/>
              </a:defRPr>
            </a:lvl1pPr>
          </a:lstStyle>
          <a:p>
            <a:fld id="{B8796F01-7154-41E0-B48B-A6921757531A}" type="slidenum">
              <a:rPr lang="ar-SA" smtClean="0"/>
              <a:pPr/>
              <a:t>‹#›</a:t>
            </a:fld>
            <a:endParaRPr lang="ar-SA"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mn-lt"/>
        <a:ea typeface="+mn-ea"/>
        <a:cs typeface="+mj-cs"/>
      </a:defRPr>
    </a:lvl1pPr>
    <a:lvl2pPr marL="609493" algn="r" defTabSz="1218987" rtl="1" eaLnBrk="1" latinLnBrk="0" hangingPunct="1">
      <a:defRPr sz="1600" kern="1200">
        <a:solidFill>
          <a:schemeClr val="tx2"/>
        </a:solidFill>
        <a:latin typeface="+mn-lt"/>
        <a:ea typeface="+mn-ea"/>
        <a:cs typeface="+mn-cs"/>
      </a:defRPr>
    </a:lvl2pPr>
    <a:lvl3pPr marL="1218987" algn="r" defTabSz="1218987" rtl="1" eaLnBrk="1" latinLnBrk="0" hangingPunct="1">
      <a:defRPr sz="1600" kern="1200">
        <a:solidFill>
          <a:schemeClr val="tx2"/>
        </a:solidFill>
        <a:latin typeface="+mn-lt"/>
        <a:ea typeface="+mn-ea"/>
        <a:cs typeface="+mn-cs"/>
      </a:defRPr>
    </a:lvl3pPr>
    <a:lvl4pPr marL="1828480" algn="r" defTabSz="1218987" rtl="1" eaLnBrk="1" latinLnBrk="0" hangingPunct="1">
      <a:defRPr sz="1600" kern="1200">
        <a:solidFill>
          <a:schemeClr val="tx2"/>
        </a:solidFill>
        <a:latin typeface="+mn-lt"/>
        <a:ea typeface="+mn-ea"/>
        <a:cs typeface="+mn-cs"/>
      </a:defRPr>
    </a:lvl4pPr>
    <a:lvl5pPr marL="2437973" algn="r" defTabSz="1218987" rtl="1" eaLnBrk="1" latinLnBrk="0" hangingPunct="1">
      <a:defRPr sz="1600" kern="1200">
        <a:solidFill>
          <a:schemeClr val="tx2"/>
        </a:solidFill>
        <a:latin typeface="+mn-lt"/>
        <a:ea typeface="+mn-ea"/>
        <a:cs typeface="+mn-cs"/>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dirty="0"/>
          </a:p>
        </p:txBody>
      </p:sp>
    </p:spTree>
    <p:extLst>
      <p:ext uri="{BB962C8B-B14F-4D97-AF65-F5344CB8AC3E}">
        <p14:creationId xmlns:p14="http://schemas.microsoft.com/office/powerpoint/2010/main" val="209537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a:t>
            </a:fld>
            <a:endParaRPr lang="ar-SA" dirty="0"/>
          </a:p>
        </p:txBody>
      </p:sp>
    </p:spTree>
    <p:extLst>
      <p:ext uri="{BB962C8B-B14F-4D97-AF65-F5344CB8AC3E}">
        <p14:creationId xmlns:p14="http://schemas.microsoft.com/office/powerpoint/2010/main" val="39581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3</a:t>
            </a:fld>
            <a:endParaRPr lang="ar-SA" dirty="0"/>
          </a:p>
        </p:txBody>
      </p:sp>
    </p:spTree>
    <p:extLst>
      <p:ext uri="{BB962C8B-B14F-4D97-AF65-F5344CB8AC3E}">
        <p14:creationId xmlns:p14="http://schemas.microsoft.com/office/powerpoint/2010/main" val="50709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4</a:t>
            </a:fld>
            <a:endParaRPr lang="ar-SA" dirty="0"/>
          </a:p>
        </p:txBody>
      </p:sp>
    </p:spTree>
    <p:extLst>
      <p:ext uri="{BB962C8B-B14F-4D97-AF65-F5344CB8AC3E}">
        <p14:creationId xmlns:p14="http://schemas.microsoft.com/office/powerpoint/2010/main" val="14322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5</a:t>
            </a:fld>
            <a:endParaRPr lang="ar-SA" dirty="0"/>
          </a:p>
        </p:txBody>
      </p:sp>
    </p:spTree>
    <p:extLst>
      <p:ext uri="{BB962C8B-B14F-4D97-AF65-F5344CB8AC3E}">
        <p14:creationId xmlns:p14="http://schemas.microsoft.com/office/powerpoint/2010/main" val="26033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6</a:t>
            </a:fld>
            <a:endParaRPr lang="ar-SA" dirty="0"/>
          </a:p>
        </p:txBody>
      </p:sp>
    </p:spTree>
    <p:extLst>
      <p:ext uri="{BB962C8B-B14F-4D97-AF65-F5344CB8AC3E}">
        <p14:creationId xmlns:p14="http://schemas.microsoft.com/office/powerpoint/2010/main" val="294734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7</a:t>
            </a:fld>
            <a:endParaRPr lang="ar-SA" dirty="0"/>
          </a:p>
        </p:txBody>
      </p:sp>
    </p:spTree>
    <p:extLst>
      <p:ext uri="{BB962C8B-B14F-4D97-AF65-F5344CB8AC3E}">
        <p14:creationId xmlns:p14="http://schemas.microsoft.com/office/powerpoint/2010/main" val="165244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8</a:t>
            </a:fld>
            <a:endParaRPr lang="ar-SA" dirty="0"/>
          </a:p>
        </p:txBody>
      </p:sp>
    </p:spTree>
    <p:extLst>
      <p:ext uri="{BB962C8B-B14F-4D97-AF65-F5344CB8AC3E}">
        <p14:creationId xmlns:p14="http://schemas.microsoft.com/office/powerpoint/2010/main" val="3184365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cs typeface="+mj-cs"/>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cs typeface="+mj-cs"/>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ar-SA" noProof="0"/>
              <a:t>انقر لتحرير نمط العنوان الفرعي للشكل الرئيسي</a:t>
            </a:r>
            <a:endParaRPr lang="ar-SA"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03F55EA0-5AFC-453D-B938-A7E8962115A1}" type="uaqdatetime1">
              <a:rPr lang="ar-SA" smtClean="0"/>
              <a:pPr/>
              <a:t>19/04/1440</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52633" y="274638"/>
            <a:ext cx="1422030" cy="5897561"/>
          </a:xfrm>
        </p:spPr>
        <p:txBody>
          <a:bodyPr vert="eaVert" rtlCol="1"/>
          <a:lstStyle>
            <a:lvl1pPr>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a:off x="1117309" y="274638"/>
            <a:ext cx="8532178" cy="5897561"/>
          </a:xfrm>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A5A2F16B-17CC-4B70-B4A7-5C9C44178599}" type="uaqdatetime1">
              <a:rPr lang="ar-SA" smtClean="0"/>
              <a:pPr/>
              <a:t>19/04/1440</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p:txBody>
          <a:bodyPr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algn="r" rtl="1">
              <a:defRPr/>
            </a:lvl6pPr>
            <a:lvl7pPr algn="r" rtl="1">
              <a:defRPr baseline="0"/>
            </a:lvl7pPr>
            <a:lvl8pPr algn="r" rtl="1">
              <a:defRPr baseline="0"/>
            </a:lvl8pPr>
            <a:lvl9pPr algn="r" rtl="1">
              <a:defRPr baseline="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F2EF7917-0B58-4BAE-B2E3-5831FD93E456}" type="uaqdatetime1">
              <a:rPr lang="ar-SA" smtClean="0"/>
              <a:pPr/>
              <a:t>19/04/1440</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A60BA0E-20D0-4E7C-B286-26C960A6788F}" type="slidenum">
              <a:rPr lang="ar-SA" smtClean="0"/>
              <a:pPr/>
              <a:t>‹#›</a:t>
            </a:fld>
            <a:endParaRPr lang="ar-SA"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4570412" y="4445000"/>
            <a:ext cx="7008574" cy="1930400"/>
          </a:xfrm>
        </p:spPr>
        <p:txBody>
          <a:bodyPr rtlCol="1" anchor="t">
            <a:normAutofit/>
          </a:bodyPr>
          <a:lstStyle>
            <a:lvl1pPr algn="r" rtl="1">
              <a:defRPr sz="5400" b="0" cap="none" baseline="0">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4570412" y="3124200"/>
            <a:ext cx="7008574" cy="1296987"/>
          </a:xfrm>
        </p:spPr>
        <p:txBody>
          <a:bodyPr rtlCol="1" anchor="b">
            <a:normAutofit/>
          </a:bodyPr>
          <a:lstStyle>
            <a:lvl1pPr marL="0" indent="0" algn="r" rtl="1">
              <a:spcBef>
                <a:spcPts val="0"/>
              </a:spcBef>
              <a:buNone/>
              <a:defRPr sz="2800">
                <a:solidFill>
                  <a:schemeClr val="tx1"/>
                </a:solidFill>
                <a:cs typeface="+mj-cs"/>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ar-SA" noProof="0"/>
              <a:t>حرر أنماط نص الشكل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92298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0323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cs typeface="+mj-cs"/>
              </a:defRPr>
            </a:lvl1pPr>
          </a:lstStyle>
          <a:p>
            <a:fld id="{1881C704-D1C4-4654-B3E9-4242C729857D}" type="uaqdatetime1">
              <a:rPr lang="ar-SA" smtClean="0"/>
              <a:pPr/>
              <a:t>19/04/1440</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89277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a:t>حرر أنماط نص الشكل الرئيسي</a:t>
            </a:r>
          </a:p>
        </p:txBody>
      </p:sp>
      <p:sp>
        <p:nvSpPr>
          <p:cNvPr id="4" name="عنصر نائب للمحتوى 3"/>
          <p:cNvSpPr>
            <a:spLocks noGrp="1"/>
          </p:cNvSpPr>
          <p:nvPr>
            <p:ph sz="half" idx="2"/>
          </p:nvPr>
        </p:nvSpPr>
        <p:spPr>
          <a:xfrm>
            <a:off x="88870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07302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a:t>حرر أنماط نص الشكل الرئيسي</a:t>
            </a:r>
          </a:p>
        </p:txBody>
      </p:sp>
      <p:sp>
        <p:nvSpPr>
          <p:cNvPr id="6" name="عنصر نائب للمحتوى 5"/>
          <p:cNvSpPr>
            <a:spLocks noGrp="1"/>
          </p:cNvSpPr>
          <p:nvPr>
            <p:ph sz="quarter" idx="4"/>
          </p:nvPr>
        </p:nvSpPr>
        <p:spPr>
          <a:xfrm>
            <a:off x="606895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cs typeface="+mj-cs"/>
              </a:defRPr>
            </a:lvl1pPr>
          </a:lstStyle>
          <a:p>
            <a:fld id="{B5972420-B283-4006-BBE5-ABE280773C07}" type="uaqdatetime1">
              <a:rPr lang="ar-SA" smtClean="0"/>
              <a:pPr/>
              <a:t>19/04/1440</a:t>
            </a:fld>
            <a:endParaRPr lang="ar-SA" dirty="0"/>
          </a:p>
        </p:txBody>
      </p:sp>
      <p:sp>
        <p:nvSpPr>
          <p:cNvPr id="8" name="عنصر نائب للتذييل 7"/>
          <p:cNvSpPr>
            <a:spLocks noGrp="1"/>
          </p:cNvSpPr>
          <p:nvPr>
            <p:ph type="ftr" sz="quarter" idx="11"/>
          </p:nvPr>
        </p:nvSpPr>
        <p:spPr/>
        <p:txBody>
          <a:bodyPr rtlCol="1"/>
          <a:lstStyle>
            <a:lvl1pPr>
              <a:defRPr>
                <a:cs typeface="+mj-cs"/>
              </a:defRPr>
            </a:lvl1pPr>
          </a:lstStyle>
          <a:p>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cs typeface="+mj-cs"/>
              </a:defRPr>
            </a:lvl1pPr>
          </a:lstStyle>
          <a:p>
            <a:fld id="{458C9227-8B9E-4DC3-A5AF-0FB78C79B4D9}" type="uaqdatetime1">
              <a:rPr lang="ar-SA" smtClean="0"/>
              <a:pPr/>
              <a:t>19/04/1440</a:t>
            </a:fld>
            <a:endParaRPr lang="ar-SA" dirty="0"/>
          </a:p>
        </p:txBody>
      </p:sp>
      <p:sp>
        <p:nvSpPr>
          <p:cNvPr id="4" name="عنصر نائب للتذييل 3"/>
          <p:cNvSpPr>
            <a:spLocks noGrp="1"/>
          </p:cNvSpPr>
          <p:nvPr>
            <p:ph type="ftr" sz="quarter" idx="11"/>
          </p:nvPr>
        </p:nvSpPr>
        <p:spPr/>
        <p:txBody>
          <a:bodyPr rtlCol="1"/>
          <a:lstStyle>
            <a:lvl1pPr>
              <a:defRPr>
                <a:cs typeface="+mj-cs"/>
              </a:defRPr>
            </a:lvl1pPr>
          </a:lstStyle>
          <a:p>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cs typeface="+mj-cs"/>
              </a:defRPr>
            </a:lvl1pPr>
          </a:lstStyle>
          <a:p>
            <a:fld id="{FE629D34-8038-4F57-8266-D803A0D64E35}" type="uaqdatetime1">
              <a:rPr lang="ar-SA" smtClean="0"/>
              <a:pPr/>
              <a:t>19/04/1440</a:t>
            </a:fld>
            <a:endParaRPr lang="ar-SA" dirty="0"/>
          </a:p>
        </p:txBody>
      </p:sp>
      <p:sp>
        <p:nvSpPr>
          <p:cNvPr id="3" name="عنصر نائب للتذييل 2"/>
          <p:cNvSpPr>
            <a:spLocks noGrp="1"/>
          </p:cNvSpPr>
          <p:nvPr>
            <p:ph type="ftr" sz="quarter" idx="11"/>
          </p:nvPr>
        </p:nvSpPr>
        <p:spPr/>
        <p:txBody>
          <a:bodyPr rtlCol="1"/>
          <a:lstStyle>
            <a:lvl1pPr>
              <a:defRPr>
                <a:cs typeface="+mj-cs"/>
              </a:defRPr>
            </a:lvl1pPr>
          </a:lstStyle>
          <a:p>
            <a:endParaRPr lang="ar-SA" dirty="0"/>
          </a:p>
        </p:txBody>
      </p:sp>
      <p:sp>
        <p:nvSpPr>
          <p:cNvPr id="4" name="عنصر نائب لرقم الشريحة 3"/>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المحتوى ذو التسمية التوضيحية">
    <p:spTree>
      <p:nvGrpSpPr>
        <p:cNvPr id="1" name=""/>
        <p:cNvGrpSpPr/>
        <p:nvPr/>
      </p:nvGrpSpPr>
      <p:grpSpPr>
        <a:xfrm>
          <a:off x="0" y="0"/>
          <a:ext cx="0" cy="0"/>
          <a:chOff x="0" y="0"/>
          <a:chExt cx="0" cy="0"/>
        </a:xfrm>
      </p:grpSpPr>
      <p:sp>
        <p:nvSpPr>
          <p:cNvPr id="8" name="المستطيل 7"/>
          <p:cNvSpPr/>
          <p:nvPr/>
        </p:nvSpPr>
        <p:spPr>
          <a:xfrm>
            <a:off x="379412" y="8709"/>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8520048" y="1701800"/>
            <a:ext cx="3351927" cy="2844800"/>
          </a:xfrm>
        </p:spPr>
        <p:txBody>
          <a:bodyPr rtlCol="1" anchor="b">
            <a:normAutofit/>
          </a:bodyPr>
          <a:lstStyle>
            <a:lvl1pPr algn="r" rtl="1">
              <a:defRPr sz="2000" b="1">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887280" y="491309"/>
            <a:ext cx="6805427" cy="58928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algn="r" rtl="1">
              <a:defRPr sz="1800">
                <a:cs typeface="+mj-cs"/>
              </a:defRPr>
            </a:lvl5pPr>
            <a:lvl6pPr algn="r" rtl="1">
              <a:defRPr sz="1800"/>
            </a:lvl6pPr>
            <a:lvl7pPr algn="r" rtl="1">
              <a:defRPr sz="1800"/>
            </a:lvl7pPr>
            <a:lvl8pPr algn="r" rtl="1">
              <a:defRPr sz="1800"/>
            </a:lvl8pPr>
            <a:lvl9pPr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8520048" y="4648200"/>
            <a:ext cx="3351927" cy="1727200"/>
          </a:xfrm>
        </p:spPr>
        <p:txBody>
          <a:bodyPr rtlCol="1">
            <a:normAutofit/>
          </a:bodyPr>
          <a:lstStyle>
            <a:lvl1pPr marL="0" indent="0" algn="r" rtl="1">
              <a:spcBef>
                <a:spcPts val="120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0B1A2673-7E33-4CA3-93F9-F30F94000BC1}" type="uaqdatetime1">
              <a:rPr lang="ar-SA" smtClean="0"/>
              <a:pPr/>
              <a:t>19/04/1440</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spTree>
      <p:nvGrpSpPr>
        <p:cNvPr id="1" name=""/>
        <p:cNvGrpSpPr/>
        <p:nvPr/>
      </p:nvGrpSpPr>
      <p:grpSpPr>
        <a:xfrm>
          <a:off x="0" y="0"/>
          <a:ext cx="0" cy="0"/>
          <a:chOff x="0" y="0"/>
          <a:chExt cx="0" cy="0"/>
        </a:xfrm>
      </p:grpSpPr>
      <p:sp>
        <p:nvSpPr>
          <p:cNvPr id="8" name="المستطيل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2437765" y="4800600"/>
            <a:ext cx="7313295" cy="762000"/>
          </a:xfrm>
        </p:spPr>
        <p:txBody>
          <a:bodyPr rtlCol="1" anchor="b">
            <a:normAutofit/>
          </a:bodyPr>
          <a:lstStyle>
            <a:lvl1pPr algn="r" rtl="1">
              <a:defRPr sz="2000" b="1">
                <a:cs typeface="+mj-cs"/>
              </a:defRPr>
            </a:lvl1pPr>
          </a:lstStyle>
          <a:p>
            <a:pPr rtl="1"/>
            <a:r>
              <a:rPr lang="ar-SA" noProof="0"/>
              <a:t>انقر لتحرير نمط عنوان الشكل الرئيسي</a:t>
            </a:r>
            <a:endParaRPr lang="ar-SA" noProof="0" dirty="0"/>
          </a:p>
        </p:txBody>
      </p:sp>
      <p:sp>
        <p:nvSpPr>
          <p:cNvPr id="3" name="عنصر نائب للصورة 2"/>
          <p:cNvSpPr>
            <a:spLocks noGrp="1"/>
          </p:cNvSpPr>
          <p:nvPr>
            <p:ph type="pic" idx="1"/>
          </p:nvPr>
        </p:nvSpPr>
        <p:spPr>
          <a:xfrm>
            <a:off x="2437765" y="279401"/>
            <a:ext cx="7313295" cy="4448175"/>
          </a:xfrm>
        </p:spPr>
        <p:txBody>
          <a:bodyPr rtlCol="1">
            <a:normAutofit/>
          </a:bodyPr>
          <a:lstStyle>
            <a:lvl1pPr marL="0" indent="0" algn="r" rtl="1">
              <a:buNone/>
              <a:defRPr sz="2800">
                <a:cs typeface="+mj-cs"/>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99D338C5-B780-4CCF-BF87-DE37CB1E9E36}" type="uaqdatetime1">
              <a:rPr lang="ar-SA" smtClean="0"/>
              <a:pPr/>
              <a:t>19/04/1440</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المستطيل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عنصر نائب للعنوان 1"/>
          <p:cNvSpPr>
            <a:spLocks noGrp="1"/>
          </p:cNvSpPr>
          <p:nvPr>
            <p:ph type="title"/>
          </p:nvPr>
        </p:nvSpPr>
        <p:spPr>
          <a:xfrm>
            <a:off x="888709" y="76200"/>
            <a:ext cx="10157354" cy="1397000"/>
          </a:xfrm>
          <a:prstGeom prst="rect">
            <a:avLst/>
          </a:prstGeom>
        </p:spPr>
        <p:txBody>
          <a:bodyPr vert="horz" lIns="121899" tIns="60949" rIns="121899" bIns="60949"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888709" y="1701800"/>
            <a:ext cx="10157354" cy="4470400"/>
          </a:xfrm>
          <a:prstGeom prst="rect">
            <a:avLst/>
          </a:prstGeom>
        </p:spPr>
        <p:txBody>
          <a:bodyPr vert="horz" lIns="121899" tIns="60949" rIns="121899" bIns="60949"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8887412" y="6400801"/>
            <a:ext cx="2160000" cy="320400"/>
          </a:xfrm>
          <a:prstGeom prst="rect">
            <a:avLst/>
          </a:prstGeom>
        </p:spPr>
        <p:txBody>
          <a:bodyPr vert="horz" lIns="121899" tIns="60949" rIns="121899" bIns="60949" rtlCol="1" anchor="b"/>
          <a:lstStyle>
            <a:lvl1pPr algn="r" rtl="1">
              <a:defRPr sz="1200">
                <a:solidFill>
                  <a:schemeClr val="tx2">
                    <a:lumMod val="50000"/>
                    <a:lumOff val="50000"/>
                  </a:schemeClr>
                </a:solidFill>
                <a:cs typeface="+mj-cs"/>
              </a:defRPr>
            </a:lvl1pPr>
          </a:lstStyle>
          <a:p>
            <a:fld id="{2874827F-20C8-4ECF-B903-2772EACB8ACD}" type="uaqdatetime1">
              <a:rPr lang="ar-SA" smtClean="0"/>
              <a:pPr/>
              <a:t>19/04/1440</a:t>
            </a:fld>
            <a:endParaRPr lang="ar-SA" dirty="0"/>
          </a:p>
        </p:txBody>
      </p:sp>
      <p:sp>
        <p:nvSpPr>
          <p:cNvPr id="5" name="عنصر نائب للتذييل 4"/>
          <p:cNvSpPr>
            <a:spLocks noGrp="1"/>
          </p:cNvSpPr>
          <p:nvPr>
            <p:ph type="ftr" sz="quarter" idx="3"/>
          </p:nvPr>
        </p:nvSpPr>
        <p:spPr>
          <a:xfrm>
            <a:off x="2249612" y="6400802"/>
            <a:ext cx="6588000" cy="320400"/>
          </a:xfrm>
          <a:prstGeom prst="rect">
            <a:avLst/>
          </a:prstGeom>
        </p:spPr>
        <p:txBody>
          <a:bodyPr vert="horz" lIns="121899" tIns="60949" rIns="121899" bIns="60949" rtlCol="1" anchor="b"/>
          <a:lstStyle>
            <a:lvl1pPr algn="ctr" rtl="1">
              <a:defRPr sz="1200">
                <a:solidFill>
                  <a:schemeClr val="tx2">
                    <a:lumMod val="50000"/>
                    <a:lumOff val="50000"/>
                  </a:schemeClr>
                </a:solidFill>
                <a:cs typeface="+mj-cs"/>
              </a:defRPr>
            </a:lvl1pPr>
          </a:lstStyle>
          <a:p>
            <a:endParaRPr lang="ar-SA" dirty="0"/>
          </a:p>
        </p:txBody>
      </p:sp>
      <p:sp>
        <p:nvSpPr>
          <p:cNvPr id="6" name="عنصر نائب لرقم الشريحة 5"/>
          <p:cNvSpPr>
            <a:spLocks noGrp="1"/>
          </p:cNvSpPr>
          <p:nvPr>
            <p:ph type="sldNum" sz="quarter" idx="4"/>
          </p:nvPr>
        </p:nvSpPr>
        <p:spPr>
          <a:xfrm>
            <a:off x="887398" y="6400802"/>
            <a:ext cx="1320813" cy="320400"/>
          </a:xfrm>
          <a:prstGeom prst="rect">
            <a:avLst/>
          </a:prstGeom>
        </p:spPr>
        <p:txBody>
          <a:bodyPr vert="horz" lIns="121899" tIns="60949" rIns="121899" bIns="60949" rtlCol="1" anchor="b"/>
          <a:lstStyle>
            <a:lvl1pPr algn="l" rtl="1">
              <a:defRPr sz="1200">
                <a:solidFill>
                  <a:schemeClr val="tx2">
                    <a:lumMod val="50000"/>
                    <a:lumOff val="50000"/>
                  </a:schemeClr>
                </a:solidFill>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j-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j-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684212" y="657497"/>
            <a:ext cx="7008574" cy="3298825"/>
          </a:xfrm>
        </p:spPr>
        <p:txBody>
          <a:bodyPr rtlCol="1"/>
          <a:lstStyle/>
          <a:p>
            <a:pPr rtl="1"/>
            <a:r>
              <a:rPr lang="ar-IQ" dirty="0">
                <a:solidFill>
                  <a:schemeClr val="bg2">
                    <a:lumMod val="10000"/>
                  </a:schemeClr>
                </a:solidFill>
              </a:rPr>
              <a:t>اهم الطرق والوسائل المتبعة في نقل وتحويل الحركة والطاقة في المكائن والالات الزراعية</a:t>
            </a:r>
            <a:endParaRPr lang="ar-SA" dirty="0">
              <a:solidFill>
                <a:schemeClr val="bg2">
                  <a:lumMod val="10000"/>
                </a:schemeClr>
              </a:solidFill>
            </a:endParaRPr>
          </a:p>
        </p:txBody>
      </p:sp>
      <p:sp>
        <p:nvSpPr>
          <p:cNvPr id="3" name="العنوان الفرعي 2"/>
          <p:cNvSpPr>
            <a:spLocks noGrp="1"/>
          </p:cNvSpPr>
          <p:nvPr>
            <p:ph type="subTitle" idx="1"/>
          </p:nvPr>
        </p:nvSpPr>
        <p:spPr/>
        <p:txBody>
          <a:bodyPr rtlCol="1">
            <a:normAutofit lnSpcReduction="10000"/>
          </a:bodyPr>
          <a:lstStyle/>
          <a:p>
            <a:pPr algn="ctr" rtl="1"/>
            <a:r>
              <a:rPr lang="ar-IQ" b="1" dirty="0">
                <a:cs typeface="+mj-cs"/>
              </a:rPr>
              <a:t>أعداد</a:t>
            </a:r>
          </a:p>
          <a:p>
            <a:pPr algn="ctr" rtl="1"/>
            <a:r>
              <a:rPr lang="ar-IQ" b="1" dirty="0"/>
              <a:t>المدرس المساعد</a:t>
            </a:r>
          </a:p>
          <a:p>
            <a:pPr algn="ctr" rtl="1"/>
            <a:r>
              <a:rPr lang="ar-IQ" b="1" dirty="0">
                <a:cs typeface="+mj-cs"/>
              </a:rPr>
              <a:t>خالد زمام عامر</a:t>
            </a:r>
            <a:endParaRPr lang="ar-SA" b="1" dirty="0">
              <a:cs typeface="+mj-cs"/>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A391B3-6A29-422B-AA9E-E7A8B31519D3}"/>
              </a:ext>
            </a:extLst>
          </p:cNvPr>
          <p:cNvSpPr>
            <a:spLocks noGrp="1"/>
          </p:cNvSpPr>
          <p:nvPr>
            <p:ph type="title"/>
          </p:nvPr>
        </p:nvSpPr>
        <p:spPr/>
        <p:txBody>
          <a:bodyPr/>
          <a:lstStyle/>
          <a:p>
            <a:r>
              <a:rPr lang="ar-IQ" dirty="0">
                <a:solidFill>
                  <a:srgbClr val="FF0000"/>
                </a:solidFill>
                <a:latin typeface="Arial" panose="020B0604020202020204" pitchFamily="34" charset="0"/>
                <a:cs typeface="Arial" panose="020B0604020202020204" pitchFamily="34" charset="0"/>
              </a:rPr>
              <a:t>وسائل تحويل الحركة</a:t>
            </a:r>
            <a:endParaRPr lang="en-US" dirty="0">
              <a:solidFill>
                <a:srgbClr val="FF0000"/>
              </a:solidFill>
              <a:latin typeface="Arial" panose="020B0604020202020204" pitchFamily="34" charset="0"/>
              <a:cs typeface="Arial" panose="020B0604020202020204" pitchFamily="34" charset="0"/>
            </a:endParaRPr>
          </a:p>
        </p:txBody>
      </p:sp>
      <p:sp>
        <p:nvSpPr>
          <p:cNvPr id="3" name="عنصر نائب للمحتوى 2">
            <a:extLst>
              <a:ext uri="{FF2B5EF4-FFF2-40B4-BE49-F238E27FC236}">
                <a16:creationId xmlns:a16="http://schemas.microsoft.com/office/drawing/2014/main" id="{B282A6D6-B26F-46A7-861B-3572F6275AA4}"/>
              </a:ext>
            </a:extLst>
          </p:cNvPr>
          <p:cNvSpPr>
            <a:spLocks noGrp="1"/>
          </p:cNvSpPr>
          <p:nvPr>
            <p:ph idx="1"/>
          </p:nvPr>
        </p:nvSpPr>
        <p:spPr/>
        <p:txBody>
          <a:bodyPr/>
          <a:lstStyle/>
          <a:p>
            <a:r>
              <a:rPr lang="ar-IQ" dirty="0"/>
              <a:t>التوصيل البعيدة عن المركز </a:t>
            </a:r>
          </a:p>
          <a:p>
            <a:r>
              <a:rPr lang="ar-IQ" dirty="0"/>
              <a:t>عمود الحدبات وذراع الدفع</a:t>
            </a:r>
            <a:endParaRPr lang="en-US" dirty="0"/>
          </a:p>
        </p:txBody>
      </p:sp>
    </p:spTree>
    <p:extLst>
      <p:ext uri="{BB962C8B-B14F-4D97-AF65-F5344CB8AC3E}">
        <p14:creationId xmlns:p14="http://schemas.microsoft.com/office/powerpoint/2010/main" val="36693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015735" y="533400"/>
            <a:ext cx="10157354" cy="4470400"/>
          </a:xfrm>
        </p:spPr>
        <p:txBody>
          <a:bodyPr rtlCol="1">
            <a:normAutofit lnSpcReduction="10000"/>
          </a:bodyPr>
          <a:lstStyle/>
          <a:p>
            <a:pPr marL="0" indent="0" rtl="1">
              <a:buNone/>
            </a:pPr>
            <a:r>
              <a:rPr lang="ar-IQ" dirty="0">
                <a:cs typeface="+mj-cs"/>
              </a:rPr>
              <a:t>مصطلحات عامة </a:t>
            </a:r>
          </a:p>
          <a:p>
            <a:pPr marL="457200" indent="-457200" rtl="1">
              <a:buAutoNum type="arabicPeriod"/>
            </a:pPr>
            <a:r>
              <a:rPr lang="ar-IQ" dirty="0">
                <a:solidFill>
                  <a:srgbClr val="FF0000"/>
                </a:solidFill>
              </a:rPr>
              <a:t>مصدر الحركة :. </a:t>
            </a:r>
            <a:r>
              <a:rPr lang="ar-IQ" dirty="0"/>
              <a:t>المحركات </a:t>
            </a:r>
            <a:r>
              <a:rPr lang="ar-IQ" dirty="0" err="1"/>
              <a:t>الحراية</a:t>
            </a:r>
            <a:r>
              <a:rPr lang="ar-IQ" dirty="0"/>
              <a:t> ، المحركات الكهربائية ، قوى السوائل ، كل منها مصدر للحركة</a:t>
            </a:r>
          </a:p>
          <a:p>
            <a:pPr marL="457200" indent="-457200" rtl="1">
              <a:buAutoNum type="arabicPeriod"/>
            </a:pPr>
            <a:r>
              <a:rPr lang="ar-IQ" dirty="0">
                <a:solidFill>
                  <a:srgbClr val="FF0000"/>
                </a:solidFill>
                <a:cs typeface="+mj-cs"/>
              </a:rPr>
              <a:t>وس</a:t>
            </a:r>
            <a:r>
              <a:rPr lang="ar-IQ" dirty="0">
                <a:solidFill>
                  <a:srgbClr val="FF0000"/>
                </a:solidFill>
              </a:rPr>
              <a:t>ائل نقل الحركة :. </a:t>
            </a:r>
            <a:r>
              <a:rPr lang="ar-IQ" dirty="0"/>
              <a:t>هي الأجزاء او الأجهزة التي تقوم </a:t>
            </a:r>
            <a:r>
              <a:rPr lang="ar-IQ" dirty="0" err="1"/>
              <a:t>بأستلام</a:t>
            </a:r>
            <a:r>
              <a:rPr lang="ar-IQ" dirty="0"/>
              <a:t> الحركة من مصادرها وايصالها الى أجهزة او أجزاء يراد تحريكها .</a:t>
            </a:r>
          </a:p>
          <a:p>
            <a:pPr marL="457200" indent="-457200" rtl="1">
              <a:buAutoNum type="arabicPeriod"/>
            </a:pPr>
            <a:r>
              <a:rPr lang="ar-IQ" dirty="0">
                <a:solidFill>
                  <a:srgbClr val="FF0000"/>
                </a:solidFill>
                <a:cs typeface="+mj-cs"/>
              </a:rPr>
              <a:t>الجزء الشغال :. </a:t>
            </a:r>
            <a:r>
              <a:rPr lang="ar-IQ" dirty="0">
                <a:cs typeface="+mj-cs"/>
              </a:rPr>
              <a:t>هو الذي ي</a:t>
            </a:r>
            <a:r>
              <a:rPr lang="ar-IQ" dirty="0"/>
              <a:t>ستلم الحركة من المصدر بواسطة وسيلة من وسائل نقل الحركة لكي تقوم </a:t>
            </a:r>
            <a:r>
              <a:rPr lang="ar-IQ" dirty="0" err="1"/>
              <a:t>بأنجاز</a:t>
            </a:r>
            <a:r>
              <a:rPr lang="ar-IQ" dirty="0"/>
              <a:t> عمل معين .</a:t>
            </a:r>
          </a:p>
          <a:p>
            <a:pPr marL="0" indent="0" rtl="1">
              <a:buNone/>
            </a:pPr>
            <a:r>
              <a:rPr lang="ar-IQ" dirty="0">
                <a:cs typeface="+mj-cs"/>
              </a:rPr>
              <a:t> مثال </a:t>
            </a:r>
            <a:r>
              <a:rPr lang="ar-IQ" dirty="0" err="1">
                <a:cs typeface="+mj-cs"/>
              </a:rPr>
              <a:t>لايضاح</a:t>
            </a:r>
            <a:r>
              <a:rPr lang="ar-IQ" dirty="0">
                <a:cs typeface="+mj-cs"/>
              </a:rPr>
              <a:t> </a:t>
            </a:r>
            <a:r>
              <a:rPr lang="ar-IQ" dirty="0" err="1">
                <a:cs typeface="+mj-cs"/>
              </a:rPr>
              <a:t>ماتقدم</a:t>
            </a:r>
            <a:endParaRPr lang="ar-IQ" dirty="0">
              <a:cs typeface="+mj-cs"/>
            </a:endParaRPr>
          </a:p>
          <a:p>
            <a:pPr marL="0" indent="0" rtl="1">
              <a:buNone/>
            </a:pPr>
            <a:r>
              <a:rPr lang="ar-IQ" dirty="0"/>
              <a:t>اذا كانت ساحبة وقد ربط خلفها </a:t>
            </a:r>
            <a:r>
              <a:rPr lang="ar-IQ" dirty="0" err="1"/>
              <a:t>محشة</a:t>
            </a:r>
            <a:r>
              <a:rPr lang="ar-IQ" dirty="0"/>
              <a:t> برسيم فالساحبة تكون مصدر الحركة </a:t>
            </a:r>
            <a:r>
              <a:rPr lang="ar-IQ" dirty="0" err="1"/>
              <a:t>والمحشة</a:t>
            </a:r>
            <a:r>
              <a:rPr lang="ar-IQ" dirty="0"/>
              <a:t> هي الجز الشغال وعمود توصيل الواقع بينهما هو وسيلة نقل الحركة .</a:t>
            </a:r>
            <a:endParaRPr lang="ar-SA" dirty="0">
              <a:cs typeface="+mj-cs"/>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DE3EE3C-E5AB-4D8D-A15E-1474E3BE6BAE}"/>
              </a:ext>
            </a:extLst>
          </p:cNvPr>
          <p:cNvSpPr>
            <a:spLocks noGrp="1"/>
          </p:cNvSpPr>
          <p:nvPr>
            <p:ph idx="1"/>
          </p:nvPr>
        </p:nvSpPr>
        <p:spPr>
          <a:xfrm>
            <a:off x="1015735" y="457200"/>
            <a:ext cx="10157354" cy="4470400"/>
          </a:xfrm>
        </p:spPr>
        <p:txBody>
          <a:bodyPr>
            <a:noAutofit/>
          </a:bodyPr>
          <a:lstStyle/>
          <a:p>
            <a:pPr marL="0" indent="0" algn="just">
              <a:buNone/>
            </a:pPr>
            <a:r>
              <a:rPr lang="ar-IQ" dirty="0">
                <a:solidFill>
                  <a:srgbClr val="FF0000"/>
                </a:solidFill>
              </a:rPr>
              <a:t>4. المحور :. </a:t>
            </a:r>
            <a:r>
              <a:rPr lang="ar-IQ" dirty="0"/>
              <a:t>قطع هندسية تخص للحمل وتوجيه الحركة فقط كمحاور عجلات عربات الخيول او القطارات وهي اما ثابتة او متحركة ولا تقوم بنقل العزوم الدائرية .</a:t>
            </a:r>
          </a:p>
          <a:p>
            <a:pPr marL="0" indent="0" algn="just">
              <a:buNone/>
            </a:pPr>
            <a:r>
              <a:rPr lang="ar-IQ" dirty="0">
                <a:solidFill>
                  <a:srgbClr val="FF0000"/>
                </a:solidFill>
              </a:rPr>
              <a:t>5. الاعمدة :. </a:t>
            </a:r>
            <a:r>
              <a:rPr lang="ar-IQ" dirty="0"/>
              <a:t>تقوم الاعمدة </a:t>
            </a:r>
            <a:r>
              <a:rPr lang="ar-IQ" dirty="0" err="1"/>
              <a:t>بتوجية</a:t>
            </a:r>
            <a:r>
              <a:rPr lang="ar-IQ" dirty="0"/>
              <a:t> الحركة وحمل القطع المكنية ونقل العزوم الدائرية كعمود المرفق او عمود الحدبات في محركات الاحتراق الداخلي .</a:t>
            </a:r>
          </a:p>
          <a:p>
            <a:pPr marL="0" indent="0" algn="just">
              <a:buNone/>
            </a:pPr>
            <a:r>
              <a:rPr lang="ar-IQ" dirty="0">
                <a:solidFill>
                  <a:srgbClr val="FF0000"/>
                </a:solidFill>
              </a:rPr>
              <a:t>6. العمود القائد والعمود المقاد :. </a:t>
            </a:r>
            <a:r>
              <a:rPr lang="ar-IQ" dirty="0"/>
              <a:t>يكون العمود </a:t>
            </a:r>
            <a:r>
              <a:rPr lang="ar-IQ" dirty="0" err="1"/>
              <a:t>قائدآ</a:t>
            </a:r>
            <a:r>
              <a:rPr lang="ar-IQ" dirty="0"/>
              <a:t> اذا كان </a:t>
            </a:r>
            <a:r>
              <a:rPr lang="ar-IQ" dirty="0" err="1"/>
              <a:t>مصدرآ</a:t>
            </a:r>
            <a:r>
              <a:rPr lang="ar-IQ" dirty="0"/>
              <a:t> للحركة ومنه تؤخذ الحركة </a:t>
            </a:r>
            <a:r>
              <a:rPr lang="ar-IQ" dirty="0" err="1"/>
              <a:t>بأحدى</a:t>
            </a:r>
            <a:r>
              <a:rPr lang="ar-IQ" dirty="0"/>
              <a:t> وسائل نقل الحركة الى عمود اخر يستلم تلك الحركة ويسمى العمود المستلم بالعمود المقاد مثل عمود المرفق ( قائد ) وعمود الحدبات (مقاد).</a:t>
            </a:r>
          </a:p>
          <a:p>
            <a:pPr marL="0" indent="0" algn="just">
              <a:buNone/>
            </a:pPr>
            <a:r>
              <a:rPr lang="ar-IQ" dirty="0">
                <a:solidFill>
                  <a:srgbClr val="FF0000"/>
                </a:solidFill>
              </a:rPr>
              <a:t>7. قوة الاحتكاك :. </a:t>
            </a:r>
            <a:r>
              <a:rPr lang="ar-IQ" dirty="0"/>
              <a:t>كل سطح ولاي مادة مصنوع منها ذلك السطح تحتوي على </a:t>
            </a:r>
            <a:r>
              <a:rPr lang="ar-IQ" dirty="0" err="1"/>
              <a:t>نتؤات</a:t>
            </a:r>
            <a:r>
              <a:rPr lang="ar-IQ" dirty="0"/>
              <a:t> وعند تلامس سطحين مع بعضمها تتداخل </a:t>
            </a:r>
            <a:r>
              <a:rPr lang="ar-IQ" dirty="0" err="1"/>
              <a:t>النتؤات</a:t>
            </a:r>
            <a:r>
              <a:rPr lang="ar-IQ" dirty="0"/>
              <a:t> فيما بينهما نعند تحريك احد الجسمين عكس اتجاه الاخر بحركة ترددية او مستقيمة تنتج قوة مقاومة تسمى قوة الاحتكاك .</a:t>
            </a:r>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a:extLst>
              <a:ext uri="{FF2B5EF4-FFF2-40B4-BE49-F238E27FC236}">
                <a16:creationId xmlns:a16="http://schemas.microsoft.com/office/drawing/2014/main" id="{5B140C89-39BB-481A-9F52-00C90967D9E1}"/>
              </a:ext>
            </a:extLst>
          </p:cNvPr>
          <p:cNvSpPr>
            <a:spLocks noGrp="1"/>
          </p:cNvSpPr>
          <p:nvPr>
            <p:ph sz="half" idx="1"/>
          </p:nvPr>
        </p:nvSpPr>
        <p:spPr>
          <a:xfrm>
            <a:off x="912812" y="609600"/>
            <a:ext cx="10734032" cy="5029200"/>
          </a:xfrm>
        </p:spPr>
        <p:txBody>
          <a:bodyPr/>
          <a:lstStyle/>
          <a:p>
            <a:pPr marL="0" indent="0">
              <a:buNone/>
            </a:pPr>
            <a:r>
              <a:rPr lang="ar-IQ" dirty="0">
                <a:solidFill>
                  <a:srgbClr val="FF0000"/>
                </a:solidFill>
              </a:rPr>
              <a:t>عوامل تسبب زيادة قوة الاحتكاك </a:t>
            </a:r>
            <a:r>
              <a:rPr lang="ar-IQ" dirty="0" err="1">
                <a:solidFill>
                  <a:srgbClr val="FF0000"/>
                </a:solidFill>
              </a:rPr>
              <a:t>الاحتكاك</a:t>
            </a:r>
            <a:r>
              <a:rPr lang="ar-IQ" dirty="0">
                <a:solidFill>
                  <a:srgbClr val="FF0000"/>
                </a:solidFill>
              </a:rPr>
              <a:t> وهي :.</a:t>
            </a:r>
          </a:p>
          <a:p>
            <a:pPr marL="457200" indent="-457200">
              <a:buAutoNum type="arabicPeriod"/>
            </a:pPr>
            <a:r>
              <a:rPr lang="ar-IQ" dirty="0"/>
              <a:t>الضغط على الجسمين المتماسين يسبب قوة احتكاك تتناسب </a:t>
            </a:r>
            <a:r>
              <a:rPr lang="ar-IQ" dirty="0" err="1"/>
              <a:t>طرديآ</a:t>
            </a:r>
            <a:r>
              <a:rPr lang="ar-IQ" dirty="0"/>
              <a:t> مع مقدار ذلك الضغط .</a:t>
            </a:r>
          </a:p>
          <a:p>
            <a:pPr marL="457200" indent="-457200">
              <a:buAutoNum type="arabicPeriod"/>
            </a:pPr>
            <a:r>
              <a:rPr lang="ar-IQ" dirty="0"/>
              <a:t>نوع المادة الداخلة بتكوين الاجسام </a:t>
            </a:r>
            <a:r>
              <a:rPr lang="ar-IQ" dirty="0" err="1"/>
              <a:t>المتحاكة</a:t>
            </a:r>
            <a:r>
              <a:rPr lang="ar-IQ" dirty="0"/>
              <a:t> اذ ان لكل مادة معامل احتكاك يختلف عن معامل احتكاك مادة أخرى .</a:t>
            </a:r>
          </a:p>
          <a:p>
            <a:pPr marL="0" indent="0">
              <a:buNone/>
            </a:pPr>
            <a:r>
              <a:rPr lang="ar-IQ" dirty="0"/>
              <a:t>8. الكراسي :. قطع هندسية تقوم بحمل الاعمدة والمحاور التي تتحرك حركة دائرية وبشكل حر وبأقل ما يمكن من مقاومة الاحتكاك والكراسي :.</a:t>
            </a:r>
          </a:p>
          <a:p>
            <a:pPr marL="0" indent="0">
              <a:buNone/>
            </a:pPr>
            <a:r>
              <a:rPr lang="ar-IQ" dirty="0"/>
              <a:t>أ. الكراسي التأرجحية</a:t>
            </a:r>
          </a:p>
          <a:p>
            <a:pPr marL="0" indent="0">
              <a:buNone/>
            </a:pPr>
            <a:r>
              <a:rPr lang="ar-IQ" dirty="0"/>
              <a:t>ب. الكراسي الانزلاقية</a:t>
            </a:r>
          </a:p>
          <a:p>
            <a:pPr marL="0" indent="0">
              <a:buNone/>
            </a:pPr>
            <a:endParaRPr lang="ar-IQ"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half" idx="2"/>
          </p:nvPr>
        </p:nvSpPr>
        <p:spPr>
          <a:xfrm>
            <a:off x="888708" y="609600"/>
            <a:ext cx="10844503" cy="5562600"/>
          </a:xfrm>
        </p:spPr>
        <p:txBody>
          <a:bodyPr rtlCol="1">
            <a:normAutofit/>
          </a:bodyPr>
          <a:lstStyle/>
          <a:p>
            <a:pPr marL="0" indent="0" rtl="1">
              <a:buNone/>
            </a:pPr>
            <a:r>
              <a:rPr lang="ar-IQ" dirty="0">
                <a:solidFill>
                  <a:srgbClr val="FF0000"/>
                </a:solidFill>
                <a:cs typeface="+mj-cs"/>
              </a:rPr>
              <a:t>*</a:t>
            </a:r>
            <a:r>
              <a:rPr lang="ar-IQ" dirty="0">
                <a:cs typeface="+mj-cs"/>
              </a:rPr>
              <a:t> </a:t>
            </a:r>
            <a:r>
              <a:rPr lang="ar-IQ" dirty="0">
                <a:solidFill>
                  <a:srgbClr val="FF0000"/>
                </a:solidFill>
                <a:cs typeface="+mj-cs"/>
              </a:rPr>
              <a:t>مميزات الكراسي التأرجحية </a:t>
            </a:r>
          </a:p>
          <a:p>
            <a:pPr marL="457200" indent="-457200" rtl="1">
              <a:buAutoNum type="arabicPeriod"/>
            </a:pPr>
            <a:r>
              <a:rPr lang="ar-IQ" dirty="0"/>
              <a:t>قلة مقاومة الاحتكاك </a:t>
            </a:r>
            <a:r>
              <a:rPr lang="ar-IQ" dirty="0" err="1"/>
              <a:t>للاعمدة</a:t>
            </a:r>
            <a:r>
              <a:rPr lang="ar-IQ" dirty="0"/>
              <a:t> او المحاور </a:t>
            </a:r>
          </a:p>
          <a:p>
            <a:pPr marL="457200" indent="-457200" rtl="1">
              <a:buAutoNum type="arabicPeriod"/>
            </a:pPr>
            <a:r>
              <a:rPr lang="ar-IQ" dirty="0">
                <a:cs typeface="+mj-cs"/>
              </a:rPr>
              <a:t>قلة الحرارة المطروحة منها اثناء العمل</a:t>
            </a:r>
          </a:p>
          <a:p>
            <a:pPr marL="457200" indent="-457200" rtl="1">
              <a:buAutoNum type="arabicPeriod"/>
            </a:pPr>
            <a:r>
              <a:rPr lang="ar-IQ" dirty="0"/>
              <a:t>بساطة ادامتها وصيانتها</a:t>
            </a:r>
          </a:p>
          <a:p>
            <a:pPr marL="457200" indent="-457200" rtl="1">
              <a:buAutoNum type="arabicPeriod"/>
            </a:pPr>
            <a:r>
              <a:rPr lang="ar-IQ" dirty="0">
                <a:cs typeface="+mj-cs"/>
              </a:rPr>
              <a:t>قلة كلفة تصنيعها في حالة الإنتاج الواسع</a:t>
            </a:r>
          </a:p>
          <a:p>
            <a:pPr marL="0" indent="0" rtl="1">
              <a:buNone/>
            </a:pPr>
            <a:r>
              <a:rPr lang="ar-IQ" dirty="0">
                <a:solidFill>
                  <a:srgbClr val="FF0000"/>
                </a:solidFill>
              </a:rPr>
              <a:t>* مميزات الكراسي الانزلاقية</a:t>
            </a:r>
          </a:p>
          <a:p>
            <a:pPr marL="457200" indent="-457200" rtl="1">
              <a:buAutoNum type="arabicPeriod"/>
            </a:pPr>
            <a:r>
              <a:rPr lang="ar-IQ" dirty="0">
                <a:cs typeface="+mj-cs"/>
              </a:rPr>
              <a:t>مكانتها العالية على الاشتغال في مختلف السرعات</a:t>
            </a:r>
          </a:p>
          <a:p>
            <a:pPr marL="457200" indent="-457200" rtl="1">
              <a:buAutoNum type="arabicPeriod"/>
            </a:pPr>
            <a:r>
              <a:rPr lang="ar-IQ" dirty="0"/>
              <a:t>صغر حجمها وإمكانية صنعها من قطعة واحدة او قطعتين متداخلتين</a:t>
            </a:r>
          </a:p>
          <a:p>
            <a:pPr marL="457200" indent="-457200" rtl="1">
              <a:buAutoNum type="arabicPeriod"/>
            </a:pPr>
            <a:r>
              <a:rPr lang="ar-IQ" dirty="0">
                <a:cs typeface="+mj-cs"/>
              </a:rPr>
              <a:t>يمكن استخدامها في الحالات التي </a:t>
            </a:r>
            <a:r>
              <a:rPr lang="ar-IQ" dirty="0" err="1">
                <a:cs typeface="+mj-cs"/>
              </a:rPr>
              <a:t>لايمكن</a:t>
            </a:r>
            <a:r>
              <a:rPr lang="ar-IQ" dirty="0">
                <a:cs typeface="+mj-cs"/>
              </a:rPr>
              <a:t> استخدام الكراسي التأرجحية فيها </a:t>
            </a:r>
            <a:endParaRPr lang="ar-SA" dirty="0">
              <a:cs typeface="+mj-cs"/>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912812" y="4572000"/>
            <a:ext cx="10157354" cy="1397000"/>
          </a:xfrm>
        </p:spPr>
        <p:txBody>
          <a:bodyPr rtlCol="1">
            <a:normAutofit fontScale="90000"/>
          </a:bodyPr>
          <a:lstStyle/>
          <a:p>
            <a:pPr algn="just" rtl="1"/>
            <a:r>
              <a:rPr lang="ar-IQ" sz="3200" dirty="0">
                <a:solidFill>
                  <a:srgbClr val="FF0000"/>
                </a:solidFill>
              </a:rPr>
              <a:t>9. </a:t>
            </a:r>
            <a:r>
              <a:rPr lang="ar-IQ" sz="3200" dirty="0" err="1">
                <a:solidFill>
                  <a:srgbClr val="FF0000"/>
                </a:solidFill>
              </a:rPr>
              <a:t>القارنات</a:t>
            </a:r>
            <a:r>
              <a:rPr lang="ar-IQ" sz="3200" dirty="0">
                <a:solidFill>
                  <a:srgbClr val="FF0000"/>
                </a:solidFill>
              </a:rPr>
              <a:t> :. </a:t>
            </a:r>
            <a:r>
              <a:rPr lang="ar-IQ" sz="3200" dirty="0"/>
              <a:t>تقوم القارنة بنقل قوى العزوم الدائرية بين جزئي عمود كما تقوم القارنة </a:t>
            </a:r>
            <a:r>
              <a:rPr lang="ar-IQ" sz="3200" dirty="0" err="1"/>
              <a:t>بأمتصاص</a:t>
            </a:r>
            <a:r>
              <a:rPr lang="ar-IQ" sz="3200" dirty="0"/>
              <a:t> الاهتزاز والضربات الناتجة عن اشتغال الالة وهي في هذه الحالة بمثابة جهاز امان لحفظ أجزاء الالة من التحميل المفاجئ وتوجد </a:t>
            </a:r>
            <a:r>
              <a:rPr lang="ar-IQ" sz="3200" dirty="0" err="1"/>
              <a:t>القارنات</a:t>
            </a:r>
            <a:r>
              <a:rPr lang="ar-IQ" sz="3200" dirty="0"/>
              <a:t> </a:t>
            </a:r>
            <a:r>
              <a:rPr lang="ar-IQ" sz="3200" dirty="0" err="1"/>
              <a:t>بالانواع</a:t>
            </a:r>
            <a:r>
              <a:rPr lang="ar-IQ" sz="3200" dirty="0"/>
              <a:t> التالية :ز</a:t>
            </a:r>
            <a:br>
              <a:rPr lang="ar-IQ" sz="3200" dirty="0"/>
            </a:br>
            <a:r>
              <a:rPr lang="ar-IQ" sz="3200" dirty="0">
                <a:solidFill>
                  <a:srgbClr val="FF0000"/>
                </a:solidFill>
              </a:rPr>
              <a:t>* </a:t>
            </a:r>
            <a:r>
              <a:rPr lang="ar-IQ" sz="3200" dirty="0" err="1">
                <a:solidFill>
                  <a:srgbClr val="FF0000"/>
                </a:solidFill>
              </a:rPr>
              <a:t>قارنات</a:t>
            </a:r>
            <a:r>
              <a:rPr lang="ar-IQ" sz="3200" dirty="0">
                <a:solidFill>
                  <a:srgbClr val="FF0000"/>
                </a:solidFill>
              </a:rPr>
              <a:t> الأمان :. </a:t>
            </a:r>
            <a:r>
              <a:rPr lang="ar-IQ" sz="3200" dirty="0"/>
              <a:t>تستعمل </a:t>
            </a:r>
            <a:r>
              <a:rPr lang="ar-IQ" sz="3200" dirty="0" err="1"/>
              <a:t>للمحافظه</a:t>
            </a:r>
            <a:r>
              <a:rPr lang="ar-IQ" sz="3200" dirty="0"/>
              <a:t> على الأجزاء الشغالة ومصدر الحركة من العطب اثناء التحميل المفاجئ .</a:t>
            </a:r>
            <a:br>
              <a:rPr lang="ar-IQ" sz="3200" dirty="0"/>
            </a:br>
            <a:r>
              <a:rPr lang="ar-IQ" sz="3200" dirty="0">
                <a:solidFill>
                  <a:srgbClr val="FF0000"/>
                </a:solidFill>
              </a:rPr>
              <a:t>* قارنة دائمة التوصيل :. </a:t>
            </a:r>
            <a:r>
              <a:rPr lang="ar-IQ" sz="3200" dirty="0"/>
              <a:t>تستعمل للتوصيل الدائم للحركة بين جزئي عمود نقل الحركة ولا يتم الفصل بين الجزئين الا بتفكيك جزئي العمود ويقع بين طرفي العمود قرص مطاطي .</a:t>
            </a:r>
            <a:br>
              <a:rPr lang="ar-IQ" sz="3200" dirty="0"/>
            </a:br>
            <a:r>
              <a:rPr lang="ar-IQ" sz="3200" dirty="0">
                <a:solidFill>
                  <a:srgbClr val="FF0000"/>
                </a:solidFill>
              </a:rPr>
              <a:t>* قارنة فاصلة موصلة :. </a:t>
            </a:r>
            <a:r>
              <a:rPr lang="ar-IQ" sz="3200" dirty="0"/>
              <a:t>بواسطتها يتم فصل ووصل الحركة بين جزئي عمود توصيل الحركة عند ظهور المقاومة من الطرف المتصل بالجزء الشغال من الالة وتكون قوة المقاومة اكثر من قوة دفع النابض مما يؤدي الى انزلاق جزئي القارنة وبالتالي عدم انتقال الحركة من الجزء الثاني للقارنة </a:t>
            </a:r>
            <a:endParaRPr lang="ar-SA" sz="3200"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760412" y="4495800"/>
            <a:ext cx="10157354" cy="1397000"/>
          </a:xfrm>
        </p:spPr>
        <p:txBody>
          <a:bodyPr rtlCol="1">
            <a:noAutofit/>
          </a:bodyPr>
          <a:lstStyle/>
          <a:p>
            <a:pPr rtl="1"/>
            <a:r>
              <a:rPr lang="ar-IQ" sz="2800" dirty="0">
                <a:solidFill>
                  <a:srgbClr val="FF0000"/>
                </a:solidFill>
              </a:rPr>
              <a:t>10. الحركة :. </a:t>
            </a:r>
            <a:r>
              <a:rPr lang="ar-IQ" sz="2800" dirty="0"/>
              <a:t>هي انتقال الجسم من موضع الى اخر وتوجد </a:t>
            </a:r>
            <a:r>
              <a:rPr lang="ar-IQ" sz="2800" dirty="0" err="1"/>
              <a:t>بالاشكال</a:t>
            </a:r>
            <a:br>
              <a:rPr lang="ar-IQ" sz="2800" dirty="0"/>
            </a:br>
            <a:r>
              <a:rPr lang="ar-IQ" sz="2800" dirty="0"/>
              <a:t>* الحركة المستقيمة</a:t>
            </a:r>
            <a:br>
              <a:rPr lang="ar-IQ" sz="2800" dirty="0"/>
            </a:br>
            <a:r>
              <a:rPr lang="ar-IQ" sz="2800" dirty="0"/>
              <a:t>* الحركة الترددية</a:t>
            </a:r>
            <a:br>
              <a:rPr lang="ar-IQ" sz="2800" dirty="0"/>
            </a:br>
            <a:r>
              <a:rPr lang="ar-IQ" sz="2800" dirty="0"/>
              <a:t>* الحركة الدائرية</a:t>
            </a:r>
            <a:br>
              <a:rPr lang="ar-IQ" sz="2800" dirty="0"/>
            </a:br>
            <a:r>
              <a:rPr lang="ar-IQ" sz="2800" dirty="0"/>
              <a:t>* الحركة الدورانية</a:t>
            </a:r>
            <a:br>
              <a:rPr lang="ar-IQ" sz="2800" dirty="0"/>
            </a:br>
            <a:r>
              <a:rPr lang="ar-IQ" sz="2800" dirty="0"/>
              <a:t>* الحركة البسيطة والمركبة</a:t>
            </a:r>
            <a:br>
              <a:rPr lang="ar-IQ" sz="2800" dirty="0"/>
            </a:br>
            <a:r>
              <a:rPr lang="ar-IQ" sz="2800" dirty="0">
                <a:solidFill>
                  <a:srgbClr val="FF0000"/>
                </a:solidFill>
              </a:rPr>
              <a:t>11. وسائل نقل الحركة :</a:t>
            </a:r>
            <a:br>
              <a:rPr lang="ar-IQ" sz="2800" dirty="0"/>
            </a:br>
            <a:r>
              <a:rPr lang="ar-IQ" sz="2800" dirty="0"/>
              <a:t>*  الوسيلة الالية ( الميكانيكية )</a:t>
            </a:r>
            <a:br>
              <a:rPr lang="ar-IQ" sz="2800" dirty="0"/>
            </a:br>
            <a:r>
              <a:rPr lang="ar-IQ" sz="2800" dirty="0"/>
              <a:t>* وسيلة الهواء المضغوط</a:t>
            </a:r>
            <a:br>
              <a:rPr lang="ar-IQ" sz="2800" dirty="0"/>
            </a:br>
            <a:r>
              <a:rPr lang="ar-IQ" sz="2800" dirty="0"/>
              <a:t>* وسيلة المعتمدة على ضغط السوائل ( الهيدروليكية )</a:t>
            </a:r>
            <a:br>
              <a:rPr lang="ar-IQ" sz="2800" dirty="0"/>
            </a:br>
            <a:r>
              <a:rPr lang="ar-IQ" sz="2800" dirty="0"/>
              <a:t>* الوسيلة الكهربائية </a:t>
            </a:r>
            <a:br>
              <a:rPr lang="ar-IQ" sz="2800" dirty="0"/>
            </a:br>
            <a:r>
              <a:rPr lang="ar-IQ" sz="2800" dirty="0"/>
              <a:t>* الوسيلة المركبة عند دمج وسيلتين او اكثر مع بعضهما مثل الكهرومائية او الكهروميكانيكية </a:t>
            </a:r>
            <a:endParaRPr lang="ar-SA" sz="2800"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87280" y="491309"/>
            <a:ext cx="11074532" cy="5892800"/>
          </a:xfrm>
        </p:spPr>
        <p:txBody>
          <a:bodyPr rtlCol="1">
            <a:normAutofit/>
          </a:bodyPr>
          <a:lstStyle/>
          <a:p>
            <a:pPr marL="0" indent="0" rtl="1">
              <a:buNone/>
            </a:pPr>
            <a:r>
              <a:rPr lang="ar-IQ" sz="2800" dirty="0">
                <a:solidFill>
                  <a:srgbClr val="FF0000"/>
                </a:solidFill>
                <a:cs typeface="+mj-cs"/>
              </a:rPr>
              <a:t>12. نسبة نقل الحركة :. </a:t>
            </a:r>
            <a:r>
              <a:rPr lang="ar-IQ" sz="2800" dirty="0">
                <a:cs typeface="+mj-cs"/>
              </a:rPr>
              <a:t>هي نسبة بين عدد لفات عمود قائد الى عدد لفات عمود مقاد وتكون ناتج مجرد من الوحدات وتكون نسبة نقل الحركة بين الاثنين كنسبة 4 الى 1 او بمعنى اخر عندما يدور العمود القائد 4 دورات فأن العمود المقاد يدور دورة واحدة .</a:t>
            </a:r>
          </a:p>
          <a:p>
            <a:pPr marL="0" indent="0" rtl="1">
              <a:buNone/>
            </a:pPr>
            <a:r>
              <a:rPr lang="ar-IQ" sz="2800" dirty="0"/>
              <a:t>نسبة نقل الحركة = عدد لفات العمود القائد / عدد لفات العمود المقاد</a:t>
            </a:r>
          </a:p>
          <a:p>
            <a:pPr marL="0" indent="0" rtl="1">
              <a:buNone/>
            </a:pPr>
            <a:r>
              <a:rPr lang="ar-IQ" sz="2800" dirty="0">
                <a:cs typeface="+mj-cs"/>
              </a:rPr>
              <a:t>نسبة نقل الحركة = قطر البكرة المقادة / قطر البكرة القائدة</a:t>
            </a:r>
          </a:p>
          <a:p>
            <a:pPr marL="0" indent="0" rtl="1">
              <a:buNone/>
            </a:pPr>
            <a:r>
              <a:rPr lang="ar-IQ" sz="2800" dirty="0"/>
              <a:t>نسبة نقل الحركة = عدد اسنان الترس المقاد / عدد اسنان الترس القائد</a:t>
            </a:r>
            <a:endParaRPr lang="ar-SA" sz="2800" dirty="0">
              <a:cs typeface="+mj-cs"/>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9A4DA5-3285-4F8C-9960-C21044CDD7AB}"/>
              </a:ext>
            </a:extLst>
          </p:cNvPr>
          <p:cNvSpPr>
            <a:spLocks noGrp="1"/>
          </p:cNvSpPr>
          <p:nvPr>
            <p:ph type="title"/>
          </p:nvPr>
        </p:nvSpPr>
        <p:spPr>
          <a:xfrm>
            <a:off x="1015735" y="3124200"/>
            <a:ext cx="10157354" cy="1397000"/>
          </a:xfrm>
        </p:spPr>
        <p:txBody>
          <a:bodyPr>
            <a:normAutofit fontScale="90000"/>
          </a:bodyPr>
          <a:lstStyle/>
          <a:p>
            <a:r>
              <a:rPr lang="ar-IQ" sz="3100" dirty="0"/>
              <a:t>أهم الوسائل التي تقع ضمن الطريقة الالية ( الميكانيكية )</a:t>
            </a:r>
            <a:br>
              <a:rPr lang="ar-IQ" sz="3100" dirty="0"/>
            </a:br>
            <a:r>
              <a:rPr lang="ar-IQ" sz="3100" dirty="0"/>
              <a:t>1. نقل الحركة بالاحتكاك المباشر بين البكرات</a:t>
            </a:r>
            <a:br>
              <a:rPr lang="ar-IQ" sz="3100" dirty="0"/>
            </a:br>
            <a:r>
              <a:rPr lang="ar-IQ" sz="3100" dirty="0"/>
              <a:t>2. نقل الحركة بالاحتكاك غير المباشر ( البكرات الاحزمة )</a:t>
            </a:r>
            <a:br>
              <a:rPr lang="ar-IQ" sz="3100" dirty="0"/>
            </a:br>
            <a:r>
              <a:rPr lang="ar-IQ" sz="3100" dirty="0"/>
              <a:t>3. نقل الحركة بالتروس</a:t>
            </a:r>
            <a:br>
              <a:rPr lang="ar-IQ" sz="3100" dirty="0"/>
            </a:br>
            <a:r>
              <a:rPr lang="ar-IQ" sz="3100" dirty="0"/>
              <a:t>* تروس اسطوانية</a:t>
            </a:r>
            <a:br>
              <a:rPr lang="ar-IQ" sz="3100" dirty="0"/>
            </a:br>
            <a:r>
              <a:rPr lang="ar-IQ" sz="3100" dirty="0"/>
              <a:t>* تروس مخروطية</a:t>
            </a:r>
            <a:br>
              <a:rPr lang="ar-IQ" sz="3100" dirty="0"/>
            </a:br>
            <a:r>
              <a:rPr lang="ar-IQ" sz="3100" dirty="0"/>
              <a:t>4. نقل الحركة بواسطة السلسلة والعجلة النجمية</a:t>
            </a:r>
            <a:br>
              <a:rPr lang="ar-IQ" sz="3100" dirty="0"/>
            </a:br>
            <a:r>
              <a:rPr lang="ar-IQ" sz="3100" dirty="0"/>
              <a:t>5. نقل الحركة بالتوصيلة المرنة</a:t>
            </a:r>
            <a:br>
              <a:rPr lang="ar-IQ" sz="2800" dirty="0"/>
            </a:br>
            <a:endParaRPr lang="en-US" sz="2800" dirty="0"/>
          </a:p>
        </p:txBody>
      </p:sp>
    </p:spTree>
    <p:extLst>
      <p:ext uri="{BB962C8B-B14F-4D97-AF65-F5344CB8AC3E}">
        <p14:creationId xmlns:p14="http://schemas.microsoft.com/office/powerpoint/2010/main" val="8596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كتب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26128_TF02787940.potx" id="{3119B811-502C-446C-B9E5-3B5275BB6F38}" vid="{A5E53492-BFB8-48A4-91CA-BC06A6061F63}"/>
    </a:ext>
  </a:extLst>
</a:theme>
</file>

<file path=ppt/theme/theme2.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عرض تقديمي على شكل مجموعة كتب زرقاء اللون (شاشة عريضة)</Template>
  <TotalTime>0</TotalTime>
  <Words>547</Words>
  <Application>Microsoft Office PowerPoint</Application>
  <PresentationFormat>مخصص</PresentationFormat>
  <Paragraphs>47</Paragraphs>
  <Slides>10</Slides>
  <Notes>8</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10</vt:i4>
      </vt:variant>
    </vt:vector>
  </HeadingPairs>
  <TitlesOfParts>
    <vt:vector size="13" baseType="lpstr">
      <vt:lpstr>Arial</vt:lpstr>
      <vt:lpstr>Century Gothic</vt:lpstr>
      <vt:lpstr>الكتب 16×9</vt:lpstr>
      <vt:lpstr>اهم الطرق والوسائل المتبعة في نقل وتحويل الحركة والطاقة في المكائن والالات الزراعية</vt:lpstr>
      <vt:lpstr>عرض تقديمي في PowerPoint</vt:lpstr>
      <vt:lpstr>عرض تقديمي في PowerPoint</vt:lpstr>
      <vt:lpstr>عرض تقديمي في PowerPoint</vt:lpstr>
      <vt:lpstr>عرض تقديمي في PowerPoint</vt:lpstr>
      <vt:lpstr>9. القارنات :. تقوم القارنة بنقل قوى العزوم الدائرية بين جزئي عمود كما تقوم القارنة بأمتصاص الاهتزاز والضربات الناتجة عن اشتغال الالة وهي في هذه الحالة بمثابة جهاز امان لحفظ أجزاء الالة من التحميل المفاجئ وتوجد القارنات بالانواع التالية :ز * قارنات الأمان :. تستعمل للمحافظه على الأجزاء الشغالة ومصدر الحركة من العطب اثناء التحميل المفاجئ . * قارنة دائمة التوصيل :. تستعمل للتوصيل الدائم للحركة بين جزئي عمود نقل الحركة ولا يتم الفصل بين الجزئين الا بتفكيك جزئي العمود ويقع بين طرفي العمود قرص مطاطي . * قارنة فاصلة موصلة :. بواسطتها يتم فصل ووصل الحركة بين جزئي عمود توصيل الحركة عند ظهور المقاومة من الطرف المتصل بالجزء الشغال من الالة وتكون قوة المقاومة اكثر من قوة دفع النابض مما يؤدي الى انزلاق جزئي القارنة وبالتالي عدم انتقال الحركة من الجزء الثاني للقارنة </vt:lpstr>
      <vt:lpstr>10. الحركة :. هي انتقال الجسم من موضع الى اخر وتوجد بالاشكال * الحركة المستقيمة * الحركة الترددية * الحركة الدائرية * الحركة الدورانية * الحركة البسيطة والمركبة 11. وسائل نقل الحركة : *  الوسيلة الالية ( الميكانيكية ) * وسيلة الهواء المضغوط * وسيلة المعتمدة على ضغط السوائل ( الهيدروليكية ) * الوسيلة الكهربائية  * الوسيلة المركبة عند دمج وسيلتين او اكثر مع بعضهما مثل الكهرومائية او الكهروميكانيكية </vt:lpstr>
      <vt:lpstr>عرض تقديمي في PowerPoint</vt:lpstr>
      <vt:lpstr>أهم الوسائل التي تقع ضمن الطريقة الالية ( الميكانيكية ) 1. نقل الحركة بالاحتكاك المباشر بين البكرات 2. نقل الحركة بالاحتكاك غير المباشر ( البكرات الاحزمة ) 3. نقل الحركة بالتروس * تروس اسطوانية * تروس مخروطية 4. نقل الحركة بواسطة السلسلة والعجلة النجمية 5. نقل الحركة بالتوصيلة المرنة </vt:lpstr>
      <vt:lpstr>وسائل تحويل الحركة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2018-12-26T15:58:06Z</dcterms:created>
  <dcterms:modified xsi:type="dcterms:W3CDTF">2018-12-26T17:53:54Z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