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iper-Tech" initials="S" lastIdx="2" clrIdx="0">
    <p:extLst>
      <p:ext uri="{19B8F6BF-5375-455C-9EA6-DF929625EA0E}">
        <p15:presenceInfo xmlns:p15="http://schemas.microsoft.com/office/powerpoint/2012/main" userId="Sniper-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45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1064" y="1263807"/>
            <a:ext cx="3537469" cy="3113121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Leveling Machines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Assistant Professor Khalid </a:t>
            </a:r>
            <a:r>
              <a:rPr lang="en-US" sz="1600" dirty="0" err="1"/>
              <a:t>Zemam</a:t>
            </a:r>
            <a:r>
              <a:rPr lang="en-US" sz="1600" dirty="0"/>
              <a:t> Amer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73871"/>
              </p:ext>
            </p:extLst>
          </p:nvPr>
        </p:nvGraphicFramePr>
        <p:xfrm>
          <a:off x="994913" y="2216878"/>
          <a:ext cx="10892287" cy="3390291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741425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716954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716954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716954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1128589"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week1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week2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week3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week4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261702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Mechanical and Physical Properties of Soil 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Types of Soils</a:t>
                      </a:r>
                    </a:p>
                    <a:p>
                      <a:pPr algn="ctr"/>
                      <a:endParaRPr lang="en-US" sz="2000" cap="none" spc="0" dirty="0">
                        <a:solidFill>
                          <a:schemeClr val="tx1"/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 Soil Cohesion </a:t>
                      </a:r>
                    </a:p>
                    <a:p>
                      <a:pPr algn="ctr"/>
                      <a:endParaRPr lang="en-US" sz="2000" cap="none" spc="0" dirty="0">
                        <a:solidFill>
                          <a:schemeClr val="tx1"/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Types of Leveling Methods used in Surveying </a:t>
                      </a:r>
                    </a:p>
                    <a:p>
                      <a:pPr algn="ctr"/>
                      <a:endParaRPr lang="en-US" sz="2000" cap="none" spc="0" dirty="0">
                        <a:solidFill>
                          <a:schemeClr val="tx1"/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AD51D5-83CC-4AC0-97C7-C22625B29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03521"/>
              </p:ext>
            </p:extLst>
          </p:nvPr>
        </p:nvGraphicFramePr>
        <p:xfrm>
          <a:off x="773502" y="2194075"/>
          <a:ext cx="10808900" cy="356837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702225">
                  <a:extLst>
                    <a:ext uri="{9D8B030D-6E8A-4147-A177-3AD203B41FA5}">
                      <a16:colId xmlns:a16="http://schemas.microsoft.com/office/drawing/2014/main" val="343709443"/>
                    </a:ext>
                  </a:extLst>
                </a:gridCol>
                <a:gridCol w="2702225">
                  <a:extLst>
                    <a:ext uri="{9D8B030D-6E8A-4147-A177-3AD203B41FA5}">
                      <a16:colId xmlns:a16="http://schemas.microsoft.com/office/drawing/2014/main" val="3289817224"/>
                    </a:ext>
                  </a:extLst>
                </a:gridCol>
                <a:gridCol w="2702225">
                  <a:extLst>
                    <a:ext uri="{9D8B030D-6E8A-4147-A177-3AD203B41FA5}">
                      <a16:colId xmlns:a16="http://schemas.microsoft.com/office/drawing/2014/main" val="2784363847"/>
                    </a:ext>
                  </a:extLst>
                </a:gridCol>
                <a:gridCol w="2702225">
                  <a:extLst>
                    <a:ext uri="{9D8B030D-6E8A-4147-A177-3AD203B41FA5}">
                      <a16:colId xmlns:a16="http://schemas.microsoft.com/office/drawing/2014/main" val="3784342238"/>
                    </a:ext>
                  </a:extLst>
                </a:gridCol>
              </a:tblGrid>
              <a:tr h="1152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week5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week6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week7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week8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53758"/>
                  </a:ext>
                </a:extLst>
              </a:tr>
              <a:tr h="2415529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What is Leveling? 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Types of Leveling in Surveying (Direct Leveling)</a:t>
                      </a:r>
                    </a:p>
                    <a:p>
                      <a:pPr algn="ctr"/>
                      <a:endParaRPr lang="en-US" sz="2000" cap="none" spc="0" dirty="0">
                        <a:solidFill>
                          <a:schemeClr val="tx1"/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Types of Leveling in Surveying (Trigonometric Leveling) 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 Types of Leveling in Surveying (Barometric Leveling) </a:t>
                      </a:r>
                    </a:p>
                    <a:p>
                      <a:pPr algn="ctr"/>
                      <a:endParaRPr lang="en-US" sz="2000" cap="none" spc="0" dirty="0">
                        <a:solidFill>
                          <a:schemeClr val="tx1"/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4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02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768CDD-6991-4703-B870-C389F5E59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91333"/>
              </p:ext>
            </p:extLst>
          </p:nvPr>
        </p:nvGraphicFramePr>
        <p:xfrm>
          <a:off x="460075" y="2150853"/>
          <a:ext cx="11202836" cy="334129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800709">
                  <a:extLst>
                    <a:ext uri="{9D8B030D-6E8A-4147-A177-3AD203B41FA5}">
                      <a16:colId xmlns:a16="http://schemas.microsoft.com/office/drawing/2014/main" val="343709443"/>
                    </a:ext>
                  </a:extLst>
                </a:gridCol>
                <a:gridCol w="2800709">
                  <a:extLst>
                    <a:ext uri="{9D8B030D-6E8A-4147-A177-3AD203B41FA5}">
                      <a16:colId xmlns:a16="http://schemas.microsoft.com/office/drawing/2014/main" val="3289817224"/>
                    </a:ext>
                  </a:extLst>
                </a:gridCol>
                <a:gridCol w="3099760">
                  <a:extLst>
                    <a:ext uri="{9D8B030D-6E8A-4147-A177-3AD203B41FA5}">
                      <a16:colId xmlns:a16="http://schemas.microsoft.com/office/drawing/2014/main" val="2784363847"/>
                    </a:ext>
                  </a:extLst>
                </a:gridCol>
                <a:gridCol w="2501658">
                  <a:extLst>
                    <a:ext uri="{9D8B030D-6E8A-4147-A177-3AD203B41FA5}">
                      <a16:colId xmlns:a16="http://schemas.microsoft.com/office/drawing/2014/main" val="3784342238"/>
                    </a:ext>
                  </a:extLst>
                </a:gridCol>
              </a:tblGrid>
              <a:tr h="1112280"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week9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week10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week11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week12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53758"/>
                  </a:ext>
                </a:extLst>
              </a:tr>
              <a:tr h="2229018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Types of Leveling in Surveying (Stadia Leveling) 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Direct Leveling (Simple Leveling, Differential Leveling)</a:t>
                      </a:r>
                    </a:p>
                    <a:p>
                      <a:pPr algn="ctr"/>
                      <a:endParaRPr lang="en-US" sz="2400" cap="none" spc="0" dirty="0">
                        <a:solidFill>
                          <a:schemeClr val="tx1"/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 Direct Leveling (Fly Leveling ) </a:t>
                      </a:r>
                    </a:p>
                    <a:p>
                      <a:pPr algn="ctr"/>
                      <a:endParaRPr lang="en-US" sz="2400" cap="none" spc="0" dirty="0">
                        <a:solidFill>
                          <a:schemeClr val="tx1"/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Direct Leveling (Profile Leveling) </a:t>
                      </a:r>
                    </a:p>
                    <a:p>
                      <a:pPr algn="ctr"/>
                      <a:endParaRPr lang="en-US" sz="2400" cap="none" spc="0" dirty="0">
                        <a:solidFill>
                          <a:schemeClr val="tx1"/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4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55270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783121"/>
              </p:ext>
            </p:extLst>
          </p:nvPr>
        </p:nvGraphicFramePr>
        <p:xfrm>
          <a:off x="1731034" y="2265872"/>
          <a:ext cx="8683924" cy="3042249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374125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4309799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</a:tblGrid>
              <a:tr h="1012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week13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lt1"/>
                          </a:solidFill>
                        </a:rPr>
                        <a:t>week14</a:t>
                      </a:r>
                    </a:p>
                  </a:txBody>
                  <a:tcPr marL="151061" marR="151061" marT="151061" marB="151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029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Direct Leveling (Precise Leveling) </a:t>
                      </a:r>
                    </a:p>
                    <a:p>
                      <a:pPr algn="ctr"/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Direct Leveling (Reciprocal Leveling)</a:t>
                      </a:r>
                    </a:p>
                    <a:p>
                      <a:pPr algn="ctr"/>
                      <a:endParaRPr lang="en-US" sz="2000" cap="none" spc="0" dirty="0">
                        <a:solidFill>
                          <a:schemeClr val="tx1"/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151061" marR="151061" marT="151061" marB="1510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88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For Listening , Png Download - Thank You For Listening,  Transparent Png , Transparent Png Image - PNGitem">
            <a:extLst>
              <a:ext uri="{FF2B5EF4-FFF2-40B4-BE49-F238E27FC236}">
                <a16:creationId xmlns:a16="http://schemas.microsoft.com/office/drawing/2014/main" id="{8183EDC6-9DFE-49B2-8CD9-1C510D3A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59" y="770628"/>
            <a:ext cx="9743918" cy="40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0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{0753DC76-C219-4743-9B57-1A6BD67B0AA6}tf22712842_win32</Template>
  <TotalTime>72</TotalTime>
  <Words>116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Franklin Gothic Book</vt:lpstr>
      <vt:lpstr>Microsoft Uighur</vt:lpstr>
      <vt:lpstr>1_RetrospectVTI</vt:lpstr>
      <vt:lpstr>Leveling Machines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Leveling Machines 1</dc:title>
  <dc:creator>Sniper-Tech</dc:creator>
  <cp:lastModifiedBy>Sniper-Tech</cp:lastModifiedBy>
  <cp:revision>3</cp:revision>
  <dcterms:created xsi:type="dcterms:W3CDTF">2021-10-15T11:14:15Z</dcterms:created>
  <dcterms:modified xsi:type="dcterms:W3CDTF">2021-10-16T11:21:43Z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