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4"/>
  </p:sldMasterIdLst>
  <p:notesMasterIdLst>
    <p:notesMasterId r:id="rId22"/>
  </p:notesMasterIdLst>
  <p:handoutMasterIdLst>
    <p:handoutMasterId r:id="rId23"/>
  </p:handoutMasterIdLst>
  <p:sldIdLst>
    <p:sldId id="267" r:id="rId5"/>
    <p:sldId id="278" r:id="rId6"/>
    <p:sldId id="292" r:id="rId7"/>
    <p:sldId id="293" r:id="rId8"/>
    <p:sldId id="294" r:id="rId9"/>
    <p:sldId id="295" r:id="rId10"/>
    <p:sldId id="297" r:id="rId11"/>
    <p:sldId id="298" r:id="rId12"/>
    <p:sldId id="299" r:id="rId13"/>
    <p:sldId id="300" r:id="rId14"/>
    <p:sldId id="301" r:id="rId15"/>
    <p:sldId id="302" r:id="rId16"/>
    <p:sldId id="303" r:id="rId17"/>
    <p:sldId id="304" r:id="rId18"/>
    <p:sldId id="305" r:id="rId19"/>
    <p:sldId id="306" r:id="rId20"/>
    <p:sldId id="291" r:id="rId21"/>
  </p:sldIdLst>
  <p:sldSz cx="12188825"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599" autoAdjust="0"/>
  </p:normalViewPr>
  <p:slideViewPr>
    <p:cSldViewPr>
      <p:cViewPr varScale="1">
        <p:scale>
          <a:sx n="73" d="100"/>
          <a:sy n="73" d="100"/>
        </p:scale>
        <p:origin x="618" y="6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00" d="100"/>
          <a:sy n="100" d="100"/>
        </p:scale>
        <p:origin x="28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03/10/1442</a:t>
            </a:fld>
            <a:endParaRPr lang="ar-SA" dirty="0"/>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8"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9"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03/10/1442</a:t>
            </a:fld>
            <a:endParaRPr lang="ar-SA" dirty="0"/>
          </a:p>
        </p:txBody>
      </p:sp>
      <p:sp>
        <p:nvSpPr>
          <p:cNvPr id="10" name="عنصر نائب للتذييل 3"/>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11" name="عنصر نائب لرقم الشريحة 4"/>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txBox="1">
            <a:spLocks/>
          </p:cNvSpPr>
          <p:nvPr/>
        </p:nvSpPr>
        <p:spPr>
          <a:xfrm>
            <a:off x="0" y="8685213"/>
            <a:ext cx="2973600" cy="457200"/>
          </a:xfrm>
          <a:prstGeom prst="rect">
            <a:avLst/>
          </a:prstGeom>
        </p:spPr>
        <p:txBody>
          <a:bodyPr vert="horz" lIns="91440" tIns="45720" rIns="91440" bIns="45720" rtlCol="1" anchor="b"/>
          <a:lstStyle>
            <a:defPPr algn="r" rtl="1">
              <a:defRPr lang="ar-sa"/>
            </a:defPPr>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fld id="{01114579-D02A-4B51-B5DF-8EC449F77AC7}" type="slidenum">
              <a:rPr lang="ar-SA" smtClean="0"/>
              <a:pPr algn="l"/>
              <a:t>1</a:t>
            </a:fld>
            <a:endParaRPr lang="ar-SA" dirty="0"/>
          </a:p>
        </p:txBody>
      </p:sp>
    </p:spTree>
    <p:extLst>
      <p:ext uri="{BB962C8B-B14F-4D97-AF65-F5344CB8AC3E}">
        <p14:creationId xmlns:p14="http://schemas.microsoft.com/office/powerpoint/2010/main" val="211123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2</a:t>
            </a:fld>
            <a:endParaRPr lang="ar-SA" dirty="0"/>
          </a:p>
        </p:txBody>
      </p:sp>
    </p:spTree>
    <p:extLst>
      <p:ext uri="{BB962C8B-B14F-4D97-AF65-F5344CB8AC3E}">
        <p14:creationId xmlns:p14="http://schemas.microsoft.com/office/powerpoint/2010/main" val="210225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3</a:t>
            </a:fld>
            <a:endParaRPr lang="ar-SA" dirty="0"/>
          </a:p>
        </p:txBody>
      </p:sp>
    </p:spTree>
    <p:extLst>
      <p:ext uri="{BB962C8B-B14F-4D97-AF65-F5344CB8AC3E}">
        <p14:creationId xmlns:p14="http://schemas.microsoft.com/office/powerpoint/2010/main" val="418152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4</a:t>
            </a:fld>
            <a:endParaRPr lang="ar-SA" dirty="0"/>
          </a:p>
        </p:txBody>
      </p:sp>
    </p:spTree>
    <p:extLst>
      <p:ext uri="{BB962C8B-B14F-4D97-AF65-F5344CB8AC3E}">
        <p14:creationId xmlns:p14="http://schemas.microsoft.com/office/powerpoint/2010/main" val="57542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5</a:t>
            </a:fld>
            <a:endParaRPr lang="ar-SA" dirty="0"/>
          </a:p>
        </p:txBody>
      </p:sp>
    </p:spTree>
    <p:extLst>
      <p:ext uri="{BB962C8B-B14F-4D97-AF65-F5344CB8AC3E}">
        <p14:creationId xmlns:p14="http://schemas.microsoft.com/office/powerpoint/2010/main" val="131598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6</a:t>
            </a:fld>
            <a:endParaRPr lang="ar-SA" dirty="0"/>
          </a:p>
        </p:txBody>
      </p:sp>
    </p:spTree>
    <p:extLst>
      <p:ext uri="{BB962C8B-B14F-4D97-AF65-F5344CB8AC3E}">
        <p14:creationId xmlns:p14="http://schemas.microsoft.com/office/powerpoint/2010/main" val="406659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8</a:t>
            </a:fld>
            <a:endParaRPr lang="ar-SA" dirty="0"/>
          </a:p>
        </p:txBody>
      </p:sp>
    </p:spTree>
    <p:extLst>
      <p:ext uri="{BB962C8B-B14F-4D97-AF65-F5344CB8AC3E}">
        <p14:creationId xmlns:p14="http://schemas.microsoft.com/office/powerpoint/2010/main" val="291289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p:bgRef idx="1003">
        <a:schemeClr val="bg1"/>
      </p:bgRef>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2" y="1905003"/>
            <a:ext cx="9435241" cy="1625599"/>
          </a:xfrm>
        </p:spPr>
        <p:txBody>
          <a:bodyPr rtlCol="1">
            <a:normAutofit/>
          </a:bodyPr>
          <a:lstStyle>
            <a:lvl1pPr algn="ctr" rtl="1">
              <a:lnSpc>
                <a:spcPct val="90000"/>
              </a:lnSpc>
              <a:defRPr sz="4800">
                <a:solidFill>
                  <a:schemeClr val="tx2"/>
                </a:solidFill>
                <a:cs typeface="+mj-cs"/>
              </a:defRPr>
            </a:lvl1pPr>
          </a:lstStyle>
          <a:p>
            <a:pPr rtl="1"/>
            <a:r>
              <a:rPr lang="ar-SA"/>
              <a:t>انقر لتحرير نمط عنوان الشكل الرئيسي</a:t>
            </a:r>
            <a:endParaRPr lang="ar-SA" dirty="0"/>
          </a:p>
        </p:txBody>
      </p:sp>
      <p:sp>
        <p:nvSpPr>
          <p:cNvPr id="3" name="العنوان الفرعي 2"/>
          <p:cNvSpPr>
            <a:spLocks noGrp="1"/>
          </p:cNvSpPr>
          <p:nvPr>
            <p:ph type="subTitle" idx="1"/>
          </p:nvPr>
        </p:nvSpPr>
        <p:spPr>
          <a:xfrm>
            <a:off x="1382103" y="3657123"/>
            <a:ext cx="9429931" cy="991077"/>
          </a:xfrm>
        </p:spPr>
        <p:txBody>
          <a:bodyPr rtlCol="1">
            <a:normAutofit/>
          </a:bodyPr>
          <a:lstStyle>
            <a:lvl1pPr marL="0" indent="0" algn="ctr" rtl="1">
              <a:spcBef>
                <a:spcPts val="0"/>
              </a:spcBef>
              <a:buNone/>
              <a:defRPr sz="2000" cap="all" baseline="0">
                <a:solidFill>
                  <a:schemeClr val="tx2"/>
                </a:solidFill>
                <a:cs typeface="+mj-cs"/>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a:t>انقر لتحرير نمط العنوان الفرعي للشكل الرئيسي</a:t>
            </a:r>
            <a:endParaRPr lang="ar-SA" dirty="0"/>
          </a:p>
        </p:txBody>
      </p:sp>
      <p:sp>
        <p:nvSpPr>
          <p:cNvPr id="5" name="عنصر نائب للتذييل 4"/>
          <p:cNvSpPr>
            <a:spLocks noGrp="1"/>
          </p:cNvSpPr>
          <p:nvPr>
            <p:ph type="ftr" sz="quarter" idx="11"/>
          </p:nvPr>
        </p:nvSpPr>
        <p:spPr/>
        <p:txBody>
          <a:bodyPr rtlCol="1"/>
          <a:lstStyle>
            <a:lvl1pPr algn="r" rtl="1">
              <a:defRPr>
                <a:solidFill>
                  <a:schemeClr val="tx2"/>
                </a:solidFill>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lgn="r" rtl="1">
              <a:defRPr>
                <a:solidFill>
                  <a:schemeClr val="tx2"/>
                </a:solidFill>
                <a:cs typeface="+mj-cs"/>
              </a:defRPr>
            </a:lvl1pPr>
          </a:lstStyle>
          <a:p>
            <a:pPr algn="l"/>
            <a:fld id="{62C88332-41E8-4E08-9D13-12364DB3A705}" type="uaqdatetime1">
              <a:rPr lang="ar-SA" smtClean="0"/>
              <a:pPr algn="l"/>
              <a:t>03/10/1442</a:t>
            </a:fld>
            <a:endParaRPr lang="ar-SA" dirty="0"/>
          </a:p>
        </p:txBody>
      </p:sp>
      <p:sp>
        <p:nvSpPr>
          <p:cNvPr id="6" name="عنصر نائب لرقم الشريحة 5"/>
          <p:cNvSpPr>
            <a:spLocks noGrp="1"/>
          </p:cNvSpPr>
          <p:nvPr>
            <p:ph type="sldNum" sz="quarter" idx="12"/>
          </p:nvPr>
        </p:nvSpPr>
        <p:spPr/>
        <p:txBody>
          <a:bodyPr rtlCol="1"/>
          <a:lstStyle>
            <a:lvl1pPr algn="l" rtl="1">
              <a:defRPr>
                <a:solidFill>
                  <a:schemeClr val="tx2"/>
                </a:solidFill>
                <a:cs typeface="+mj-cs"/>
              </a:defRPr>
            </a:lvl1pPr>
          </a:lstStyle>
          <a:p>
            <a:fld id="{DF28FB93-0A08-4E7D-8E63-9EFA29F1E093}" type="slidenum">
              <a:rPr lang="ar-SA" smtClean="0"/>
              <a:pPr/>
              <a:t>‹#›</a:t>
            </a:fld>
            <a:endParaRPr lang="ar-SA" dirty="0"/>
          </a:p>
        </p:txBody>
      </p:sp>
      <p:grpSp>
        <p:nvGrpSpPr>
          <p:cNvPr id="7" name="المجموعة 6"/>
          <p:cNvGrpSpPr/>
          <p:nvPr/>
        </p:nvGrpSpPr>
        <p:grpSpPr>
          <a:xfrm>
            <a:off x="1218882" y="1600200"/>
            <a:ext cx="9739746" cy="73152"/>
            <a:chOff x="914400" y="1200150"/>
            <a:chExt cx="7306712" cy="54864"/>
          </a:xfrm>
        </p:grpSpPr>
        <p:sp>
          <p:nvSpPr>
            <p:cNvPr id="8" name="شكل بيضاوي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9" name="شكل بيضاوي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0" name="المجموعة 9"/>
            <p:cNvGrpSpPr/>
            <p:nvPr/>
          </p:nvGrpSpPr>
          <p:grpSpPr>
            <a:xfrm>
              <a:off x="1036847" y="1207626"/>
              <a:ext cx="7074290" cy="38998"/>
              <a:chOff x="2141408" y="1752956"/>
              <a:chExt cx="7315200" cy="38998"/>
            </a:xfrm>
            <a:solidFill>
              <a:schemeClr val="tx2"/>
            </a:solidFill>
          </p:grpSpPr>
          <p:cxnSp>
            <p:nvCxnSpPr>
              <p:cNvPr id="11" name="موصل مستقيم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موصل مستقيم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المجموعة 12"/>
          <p:cNvGrpSpPr/>
          <p:nvPr/>
        </p:nvGrpSpPr>
        <p:grpSpPr>
          <a:xfrm>
            <a:off x="1218882" y="4851400"/>
            <a:ext cx="9739746" cy="73152"/>
            <a:chOff x="914400" y="3638550"/>
            <a:chExt cx="7306712" cy="54864"/>
          </a:xfrm>
        </p:grpSpPr>
        <p:sp>
          <p:nvSpPr>
            <p:cNvPr id="14" name="شكل بيضاوي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15" name="شكل بيضاوي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6" name="مجموعة 15"/>
            <p:cNvGrpSpPr/>
            <p:nvPr/>
          </p:nvGrpSpPr>
          <p:grpSpPr>
            <a:xfrm>
              <a:off x="1036847" y="3646026"/>
              <a:ext cx="7074290" cy="38998"/>
              <a:chOff x="2141408" y="1752956"/>
              <a:chExt cx="7315200" cy="38998"/>
            </a:xfrm>
            <a:solidFill>
              <a:schemeClr val="tx2"/>
            </a:solidFill>
          </p:grpSpPr>
          <p:cxnSp>
            <p:nvCxnSpPr>
              <p:cNvPr id="17" name="موصل مستقيم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03/10/1442</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34563" y="434975"/>
            <a:ext cx="1168400" cy="5661025"/>
          </a:xfrm>
        </p:spPr>
        <p:txBody>
          <a:bodyPr vert="eaVert"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a:xfrm>
            <a:off x="1217613" y="434975"/>
            <a:ext cx="8413750" cy="5661025"/>
          </a:xfrm>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03/10/1442</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p:txBody>
          <a:bodyPr rtlCol="1"/>
          <a:lstStyle>
            <a:lvl5pPr algn="r" rtl="1">
              <a:defRPr/>
            </a:lvl5pPr>
            <a:lvl6pPr algn="r" rtl="1">
              <a:defRPr/>
            </a:lvl6pPr>
            <a:lvl7pPr algn="r" rtl="1">
              <a:defRPr/>
            </a:lvl7pPr>
            <a:lvl8pPr algn="r" rtl="1">
              <a:defRPr/>
            </a:lvl8pPr>
            <a:lvl9pPr algn="r" rtl="1">
              <a:defRPr/>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03/10/1442</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1422030" y="990599"/>
            <a:ext cx="9344765" cy="2235203"/>
          </a:xfrm>
        </p:spPr>
        <p:txBody>
          <a:bodyPr rtlCol="1" anchor="b">
            <a:normAutofit/>
          </a:bodyPr>
          <a:lstStyle>
            <a:lvl1pPr algn="ctr" rtl="1">
              <a:lnSpc>
                <a:spcPct val="90000"/>
              </a:lnSpc>
              <a:defRPr sz="4800" b="0" cap="none" baseline="0">
                <a:cs typeface="+mj-cs"/>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422030" y="3733800"/>
            <a:ext cx="9344765" cy="1219200"/>
          </a:xfrm>
        </p:spPr>
        <p:txBody>
          <a:bodyPr rtlCol="1" anchor="t"/>
          <a:lstStyle>
            <a:lvl1pPr marL="0" indent="0" algn="ctr" rtl="1">
              <a:spcBef>
                <a:spcPts val="0"/>
              </a:spcBef>
              <a:buNone/>
              <a:defRPr sz="2000" cap="all" baseline="0">
                <a:solidFill>
                  <a:schemeClr val="tx1"/>
                </a:solidFill>
                <a:cs typeface="+mj-cs"/>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a:t>انقر لتحرير أنماط نص الشكل الرئيسي</a:t>
            </a:r>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03/10/1442</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grpSp>
        <p:nvGrpSpPr>
          <p:cNvPr id="13" name="المجموعة 12"/>
          <p:cNvGrpSpPr/>
          <p:nvPr/>
        </p:nvGrpSpPr>
        <p:grpSpPr>
          <a:xfrm>
            <a:off x="3273781" y="3475736"/>
            <a:ext cx="5641265" cy="54864"/>
            <a:chOff x="2455975" y="2588441"/>
            <a:chExt cx="4232051" cy="41148"/>
          </a:xfrm>
        </p:grpSpPr>
        <p:sp>
          <p:nvSpPr>
            <p:cNvPr id="14" name="شكل بيضاوي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sp>
          <p:nvSpPr>
            <p:cNvPr id="15" name="شكل بيضاوي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grpSp>
          <p:nvGrpSpPr>
            <p:cNvPr id="16" name="مجموعة 15"/>
            <p:cNvGrpSpPr/>
            <p:nvPr/>
          </p:nvGrpSpPr>
          <p:grpSpPr>
            <a:xfrm>
              <a:off x="2563229" y="2594391"/>
              <a:ext cx="4023360" cy="29249"/>
              <a:chOff x="2550323" y="3458731"/>
              <a:chExt cx="4023360" cy="38998"/>
            </a:xfrm>
          </p:grpSpPr>
          <p:cxnSp>
            <p:nvCxnSpPr>
              <p:cNvPr id="17" name="موصل مستقيم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موصل مستقيم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sz="half" idx="1"/>
          </p:nvPr>
        </p:nvSpPr>
        <p:spPr>
          <a:xfrm>
            <a:off x="1218883"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محتوى 3"/>
          <p:cNvSpPr>
            <a:spLocks noGrp="1"/>
          </p:cNvSpPr>
          <p:nvPr>
            <p:ph sz="half" idx="2"/>
          </p:nvPr>
        </p:nvSpPr>
        <p:spPr>
          <a:xfrm>
            <a:off x="6195986"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baseline="0"/>
            </a:lvl8pPr>
            <a:lvl9pPr algn="r" rtl="1">
              <a:defRPr sz="1800"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p>
            <a:pPr algn="l"/>
            <a:fld id="{62C88332-41E8-4E08-9D13-12364DB3A705}" type="uaqdatetime1">
              <a:rPr lang="ar-SA" smtClean="0"/>
              <a:pPr algn="l"/>
              <a:t>03/10/1442</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222945"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4" name="عنصر نائب للمحتوى 3"/>
          <p:cNvSpPr>
            <a:spLocks noGrp="1"/>
          </p:cNvSpPr>
          <p:nvPr>
            <p:ph sz="half" idx="2"/>
          </p:nvPr>
        </p:nvSpPr>
        <p:spPr>
          <a:xfrm>
            <a:off x="1218883"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p:cNvSpPr>
            <a:spLocks noGrp="1"/>
          </p:cNvSpPr>
          <p:nvPr>
            <p:ph type="body" sz="quarter" idx="3"/>
          </p:nvPr>
        </p:nvSpPr>
        <p:spPr>
          <a:xfrm>
            <a:off x="6200049"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6" name="عنصر نائب للمحتوى 5"/>
          <p:cNvSpPr>
            <a:spLocks noGrp="1"/>
          </p:cNvSpPr>
          <p:nvPr>
            <p:ph sz="quarter" idx="4"/>
          </p:nvPr>
        </p:nvSpPr>
        <p:spPr>
          <a:xfrm>
            <a:off x="6195986"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8" name="عنصر نائب للتذييل 7"/>
          <p:cNvSpPr>
            <a:spLocks noGrp="1"/>
          </p:cNvSpPr>
          <p:nvPr>
            <p:ph type="ftr" sz="quarter" idx="11"/>
          </p:nvPr>
        </p:nvSpPr>
        <p:spPr/>
        <p:txBody>
          <a:bodyPr rtlCol="1"/>
          <a:lstStyle/>
          <a:p>
            <a:pPr rtl="1"/>
            <a:endParaRPr lang="ar-SA" dirty="0"/>
          </a:p>
        </p:txBody>
      </p:sp>
      <p:sp>
        <p:nvSpPr>
          <p:cNvPr id="7" name="عنصر نائب للتاريخ 6"/>
          <p:cNvSpPr>
            <a:spLocks noGrp="1"/>
          </p:cNvSpPr>
          <p:nvPr>
            <p:ph type="dt" sz="half" idx="10"/>
          </p:nvPr>
        </p:nvSpPr>
        <p:spPr/>
        <p:txBody>
          <a:bodyPr rtlCol="1"/>
          <a:lstStyle/>
          <a:p>
            <a:pPr algn="l"/>
            <a:fld id="{62C88332-41E8-4E08-9D13-12364DB3A705}" type="uaqdatetime1">
              <a:rPr lang="ar-SA" smtClean="0"/>
              <a:pPr algn="l"/>
              <a:t>03/10/1442</a:t>
            </a:fld>
            <a:endParaRPr lang="ar-SA" dirty="0"/>
          </a:p>
        </p:txBody>
      </p:sp>
      <p:sp>
        <p:nvSpPr>
          <p:cNvPr id="9" name="عنصر نائب لرقم الشريحة 8"/>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4" name="عنصر نائب للتذييل 3"/>
          <p:cNvSpPr>
            <a:spLocks noGrp="1"/>
          </p:cNvSpPr>
          <p:nvPr>
            <p:ph type="ftr" sz="quarter" idx="11"/>
          </p:nvPr>
        </p:nvSpPr>
        <p:spPr/>
        <p:txBody>
          <a:bodyPr rtlCol="1"/>
          <a:lstStyle/>
          <a:p>
            <a:pPr rtl="1"/>
            <a:endParaRPr lang="ar-SA" dirty="0"/>
          </a:p>
        </p:txBody>
      </p:sp>
      <p:sp>
        <p:nvSpPr>
          <p:cNvPr id="3" name="عنصر نائب للتاريخ 2"/>
          <p:cNvSpPr>
            <a:spLocks noGrp="1"/>
          </p:cNvSpPr>
          <p:nvPr>
            <p:ph type="dt" sz="half" idx="10"/>
          </p:nvPr>
        </p:nvSpPr>
        <p:spPr/>
        <p:txBody>
          <a:bodyPr rtlCol="1"/>
          <a:lstStyle>
            <a:lvl1pPr>
              <a:defRPr/>
            </a:lvl1pPr>
          </a:lstStyle>
          <a:p>
            <a:pPr algn="l"/>
            <a:fld id="{52B1977B-959F-4585-B511-2553B7616B8C}" type="uaqdatetime1">
              <a:rPr lang="ar-SA" smtClean="0"/>
              <a:pPr algn="l"/>
              <a:t>03/10/1442</a:t>
            </a:fld>
            <a:endParaRPr lang="ar-SA" dirty="0"/>
          </a:p>
        </p:txBody>
      </p:sp>
      <p:sp>
        <p:nvSpPr>
          <p:cNvPr id="5" name="عنصر نائب لرقم الشريحة 4"/>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rtlCol="1"/>
          <a:lstStyle/>
          <a:p>
            <a:pPr rtl="1"/>
            <a:endParaRPr lang="ar-SA" dirty="0"/>
          </a:p>
        </p:txBody>
      </p:sp>
      <p:sp>
        <p:nvSpPr>
          <p:cNvPr id="2" name="عنصر نائب للتاريخ 1"/>
          <p:cNvSpPr>
            <a:spLocks noGrp="1"/>
          </p:cNvSpPr>
          <p:nvPr>
            <p:ph type="dt" sz="half" idx="10"/>
          </p:nvPr>
        </p:nvSpPr>
        <p:spPr/>
        <p:txBody>
          <a:bodyPr rtlCol="1"/>
          <a:lstStyle/>
          <a:p>
            <a:pPr algn="l"/>
            <a:fld id="{62C88332-41E8-4E08-9D13-12364DB3A705}" type="uaqdatetime1">
              <a:rPr lang="ar-SA" smtClean="0"/>
              <a:pPr algn="l"/>
              <a:t>03/10/1442</a:t>
            </a:fld>
            <a:endParaRPr lang="ar-SA" dirty="0"/>
          </a:p>
        </p:txBody>
      </p:sp>
      <p:sp>
        <p:nvSpPr>
          <p:cNvPr id="4" name="عنصر نائب لرقم الشريحة 3"/>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ب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lvl1pPr>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a:xfrm>
            <a:off x="4367662" y="1803400"/>
            <a:ext cx="6602281" cy="4267201"/>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baseline="0"/>
            </a:lvl8pPr>
            <a:lvl9pPr algn="r" rtl="1">
              <a:defRPr sz="1600"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نص 3"/>
          <p:cNvSpPr>
            <a:spLocks noGrp="1"/>
          </p:cNvSpPr>
          <p:nvPr>
            <p:ph type="body" sz="half" idx="2"/>
          </p:nvPr>
        </p:nvSpPr>
        <p:spPr>
          <a:xfrm>
            <a:off x="1194534" y="1803400"/>
            <a:ext cx="2844060" cy="4267201"/>
          </a:xfrm>
        </p:spPr>
        <p:txBody>
          <a:bodyPr rtlCol="1">
            <a:normAutofit/>
          </a:bodyPr>
          <a:lstStyle>
            <a:lvl1pPr marL="0" indent="0" algn="r" rtl="1">
              <a:spcBef>
                <a:spcPts val="16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lvl1pPr>
              <a:defRPr/>
            </a:lvl1pPr>
          </a:lstStyle>
          <a:p>
            <a:pPr algn="l"/>
            <a:fld id="{C49EE4E8-AFD4-442E-9677-A7AAE807DE0A}" type="uaqdatetime1">
              <a:rPr lang="ar-SA" smtClean="0"/>
              <a:pPr algn="l"/>
              <a:t>03/10/1442</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cs typeface="+mj-cs"/>
              </a:defRPr>
            </a:lvl1pPr>
          </a:lstStyle>
          <a:p>
            <a:pPr rtl="1"/>
            <a:r>
              <a:rPr lang="ar-SA"/>
              <a:t>انقر لتحرير نمط عنوان الشكل الرئيسي</a:t>
            </a:r>
            <a:endParaRPr lang="ar-SA" dirty="0"/>
          </a:p>
        </p:txBody>
      </p:sp>
      <p:sp>
        <p:nvSpPr>
          <p:cNvPr id="8" name="المستطيل 7"/>
          <p:cNvSpPr/>
          <p:nvPr/>
        </p:nvSpPr>
        <p:spPr>
          <a:xfrm>
            <a:off x="436766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4487519" y="1925320"/>
            <a:ext cx="6362567" cy="4023360"/>
          </a:xfrm>
          <a:solidFill>
            <a:schemeClr val="bg2"/>
          </a:solidFill>
        </p:spPr>
        <p:txBody>
          <a:bodyPr tIns="914400" rtlCol="1">
            <a:normAutofit/>
          </a:bodyPr>
          <a:lstStyle>
            <a:lvl1pPr marL="0" indent="0" algn="ctr" rtl="1">
              <a:buNone/>
              <a:defRPr sz="2400">
                <a:cs typeface="+mj-cs"/>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a:t>انقر فوق الأيقونة لإضافة صورة</a:t>
            </a:r>
            <a:endParaRPr lang="ar-SA" dirty="0"/>
          </a:p>
        </p:txBody>
      </p:sp>
      <p:sp>
        <p:nvSpPr>
          <p:cNvPr id="4" name="عنصر نائب للنص 3"/>
          <p:cNvSpPr>
            <a:spLocks noGrp="1"/>
          </p:cNvSpPr>
          <p:nvPr>
            <p:ph type="body" sz="half" idx="2"/>
          </p:nvPr>
        </p:nvSpPr>
        <p:spPr>
          <a:xfrm>
            <a:off x="1224222" y="1803401"/>
            <a:ext cx="2844060" cy="4165600"/>
          </a:xfrm>
        </p:spPr>
        <p:txBody>
          <a:bodyPr rtlCol="1">
            <a:normAutofit/>
          </a:bodyPr>
          <a:lstStyle>
            <a:lvl1pPr marL="0" indent="0" algn="r" rtl="1">
              <a:spcBef>
                <a:spcPts val="1600"/>
              </a:spcBef>
              <a:buNone/>
              <a:defRPr sz="20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03/10/1442</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المستطيل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endParaRPr lang="ar-SA" sz="2400" dirty="0">
              <a:cs typeface="+mj-cs"/>
            </a:endParaRPr>
          </a:p>
        </p:txBody>
      </p:sp>
      <p:sp>
        <p:nvSpPr>
          <p:cNvPr id="8" name="مستطيل مستدير الزوايا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2" name="عنصر نائب للعنوان 1"/>
          <p:cNvSpPr>
            <a:spLocks noGrp="1"/>
          </p:cNvSpPr>
          <p:nvPr>
            <p:ph type="title"/>
          </p:nvPr>
        </p:nvSpPr>
        <p:spPr>
          <a:xfrm>
            <a:off x="1218883" y="431800"/>
            <a:ext cx="9751060" cy="1168400"/>
          </a:xfrm>
          <a:prstGeom prst="rect">
            <a:avLst/>
          </a:prstGeom>
        </p:spPr>
        <p:txBody>
          <a:bodyPr vert="horz" lIns="91440" tIns="45720" rIns="91440" bIns="45720"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218883" y="1803400"/>
            <a:ext cx="9751060" cy="4267200"/>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لتذييل 4"/>
          <p:cNvSpPr>
            <a:spLocks noGrp="1"/>
          </p:cNvSpPr>
          <p:nvPr>
            <p:ph type="ftr" sz="quarter" idx="3"/>
          </p:nvPr>
        </p:nvSpPr>
        <p:spPr>
          <a:xfrm>
            <a:off x="3556342" y="6172200"/>
            <a:ext cx="7414870" cy="304800"/>
          </a:xfrm>
          <a:prstGeom prst="rect">
            <a:avLst/>
          </a:prstGeom>
        </p:spPr>
        <p:txBody>
          <a:bodyPr vert="horz" lIns="91440" tIns="45720" rIns="91440" bIns="45720" rtlCol="1" anchor="ctr"/>
          <a:lstStyle>
            <a:lvl1pPr algn="r" rtl="1">
              <a:defRPr sz="1100">
                <a:solidFill>
                  <a:schemeClr val="tx1"/>
                </a:solidFill>
                <a:cs typeface="+mj-cs"/>
              </a:defRPr>
            </a:lvl1pPr>
          </a:lstStyle>
          <a:p>
            <a:endParaRPr lang="ar-SA" dirty="0"/>
          </a:p>
        </p:txBody>
      </p:sp>
      <p:sp>
        <p:nvSpPr>
          <p:cNvPr id="4" name="عنصر نائب للتاريخ 3"/>
          <p:cNvSpPr>
            <a:spLocks noGrp="1"/>
          </p:cNvSpPr>
          <p:nvPr>
            <p:ph type="dt" sz="half" idx="2"/>
          </p:nvPr>
        </p:nvSpPr>
        <p:spPr>
          <a:xfrm>
            <a:off x="2133240" y="6172200"/>
            <a:ext cx="1218883" cy="304800"/>
          </a:xfrm>
          <a:prstGeom prst="rect">
            <a:avLst/>
          </a:prstGeom>
        </p:spPr>
        <p:txBody>
          <a:bodyPr vert="horz" lIns="91440" tIns="45720" rIns="91440" bIns="45720" rtlCol="1" anchor="ctr"/>
          <a:lstStyle>
            <a:lvl1pPr algn="r" rtl="1">
              <a:defRPr sz="1100">
                <a:solidFill>
                  <a:schemeClr val="tx1"/>
                </a:solidFill>
                <a:cs typeface="+mj-cs"/>
              </a:defRPr>
            </a:lvl1pPr>
          </a:lstStyle>
          <a:p>
            <a:pPr algn="l"/>
            <a:fld id="{62C88332-41E8-4E08-9D13-12364DB3A705}" type="uaqdatetime1">
              <a:rPr lang="ar-SA" smtClean="0"/>
              <a:pPr algn="l"/>
              <a:t>03/10/1442</a:t>
            </a:fld>
            <a:endParaRPr lang="ar-SA" dirty="0"/>
          </a:p>
        </p:txBody>
      </p:sp>
      <p:sp>
        <p:nvSpPr>
          <p:cNvPr id="6" name="عنصر نائب لرقم الشريحة 5"/>
          <p:cNvSpPr>
            <a:spLocks noGrp="1"/>
          </p:cNvSpPr>
          <p:nvPr>
            <p:ph type="sldNum" sz="quarter" idx="4"/>
          </p:nvPr>
        </p:nvSpPr>
        <p:spPr>
          <a:xfrm>
            <a:off x="1220400" y="6172200"/>
            <a:ext cx="711015" cy="304800"/>
          </a:xfrm>
          <a:prstGeom prst="rect">
            <a:avLst/>
          </a:prstGeom>
        </p:spPr>
        <p:txBody>
          <a:bodyPr vert="horz" lIns="91440" tIns="45720" rIns="91440" bIns="45720" rtlCol="1" anchor="ctr"/>
          <a:lstStyle>
            <a:lvl1pPr algn="l" rtl="1">
              <a:defRPr sz="1100">
                <a:solidFill>
                  <a:schemeClr val="tx1"/>
                </a:solidFill>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spcBef>
          <a:spcPct val="0"/>
        </a:spcBef>
        <a:buNone/>
        <a:defRPr sz="3200" kern="1200">
          <a:solidFill>
            <a:schemeClr val="tx1"/>
          </a:solidFill>
          <a:latin typeface="+mj-lt"/>
          <a:ea typeface="+mj-ea"/>
          <a:cs typeface="+mj-cs"/>
        </a:defRPr>
      </a:lvl1pPr>
    </p:titleStyle>
    <p:bodyStyle>
      <a:lvl1pPr marL="246888" indent="-246888" algn="r" defTabSz="914400" rtl="1"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j-cs"/>
        </a:defRPr>
      </a:lvl1pPr>
      <a:lvl2pPr marL="548640" indent="-246888" algn="r" defTabSz="914400" rtl="1"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j-cs"/>
        </a:defRPr>
      </a:lvl2pPr>
      <a:lvl3pPr marL="850392" indent="-246888" algn="r" defTabSz="914400" rtl="1"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j-cs"/>
        </a:defRPr>
      </a:lvl3pPr>
      <a:lvl4pPr marL="1152144"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4pPr>
      <a:lvl5pPr marL="1453896"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5pPr>
      <a:lvl6pPr marL="1755648"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2" y="1905003"/>
            <a:ext cx="9435241" cy="1066797"/>
          </a:xfrm>
        </p:spPr>
        <p:txBody>
          <a:bodyPr rtlCol="1">
            <a:normAutofit/>
          </a:bodyPr>
          <a:lstStyle/>
          <a:p>
            <a:pPr rtl="1"/>
            <a:r>
              <a:rPr lang="ar-IQ"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معدات الحصاد</a:t>
            </a:r>
            <a:endParaRPr lang="ar-SA"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endParaRPr>
          </a:p>
        </p:txBody>
      </p:sp>
      <p:sp>
        <p:nvSpPr>
          <p:cNvPr id="3" name="العنوان الفرعي 2"/>
          <p:cNvSpPr>
            <a:spLocks noGrp="1"/>
          </p:cNvSpPr>
          <p:nvPr>
            <p:ph type="subTitle" idx="1"/>
          </p:nvPr>
        </p:nvSpPr>
        <p:spPr>
          <a:xfrm>
            <a:off x="1404463" y="3085864"/>
            <a:ext cx="9429931" cy="800337"/>
          </a:xfrm>
        </p:spPr>
        <p:txBody>
          <a:bodyPr rtlCol="1">
            <a:noAutofit/>
          </a:bodyPr>
          <a:lstStyle/>
          <a:p>
            <a:r>
              <a:rPr lang="ar-IQ" sz="4000" b="1" dirty="0">
                <a:solidFill>
                  <a:schemeClr val="bg2"/>
                </a:solidFill>
                <a:latin typeface="Sakkal Majalla" panose="02000000000000000000" pitchFamily="2" charset="-78"/>
                <a:cs typeface="Sakkal Majalla" panose="02000000000000000000" pitchFamily="2" charset="-78"/>
              </a:rPr>
              <a:t>اعداد</a:t>
            </a:r>
          </a:p>
          <a:p>
            <a:r>
              <a:rPr lang="ar-IQ" sz="4000" b="1" dirty="0">
                <a:solidFill>
                  <a:schemeClr val="bg2"/>
                </a:solidFill>
                <a:latin typeface="Sakkal Majalla" panose="02000000000000000000" pitchFamily="2" charset="-78"/>
                <a:cs typeface="Sakkal Majalla" panose="02000000000000000000" pitchFamily="2" charset="-78"/>
              </a:rPr>
              <a:t>أ.م. شيماء سامي</a:t>
            </a:r>
          </a:p>
          <a:p>
            <a:r>
              <a:rPr lang="ar-IQ" sz="4000" b="1" dirty="0">
                <a:solidFill>
                  <a:schemeClr val="bg2"/>
                </a:solidFill>
                <a:latin typeface="Sakkal Majalla" panose="02000000000000000000" pitchFamily="2" charset="-78"/>
                <a:cs typeface="Sakkal Majalla" panose="02000000000000000000" pitchFamily="2" charset="-78"/>
              </a:rPr>
              <a:t>م. خالد زمام</a:t>
            </a:r>
          </a:p>
          <a:p>
            <a:endParaRPr lang="ar-SA" sz="3600" b="1" dirty="0">
              <a:solidFill>
                <a:schemeClr val="bg2"/>
              </a:solidFill>
              <a:cs typeface="+mj-cs"/>
            </a:endParaRPr>
          </a:p>
        </p:txBody>
      </p:sp>
      <p:pic>
        <p:nvPicPr>
          <p:cNvPr id="5" name="صورة 4">
            <a:extLst>
              <a:ext uri="{FF2B5EF4-FFF2-40B4-BE49-F238E27FC236}">
                <a16:creationId xmlns:a16="http://schemas.microsoft.com/office/drawing/2014/main" id="{36B573F4-E9A7-4ED7-9EE6-994352595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1884201"/>
            <a:ext cx="2473923" cy="2762147"/>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70297B5-0713-4EC3-972A-185DF2D2514D}"/>
              </a:ext>
            </a:extLst>
          </p:cNvPr>
          <p:cNvSpPr>
            <a:spLocks noGrp="1"/>
          </p:cNvSpPr>
          <p:nvPr>
            <p:ph idx="1"/>
          </p:nvPr>
        </p:nvSpPr>
        <p:spPr>
          <a:xfrm>
            <a:off x="1218882" y="990600"/>
            <a:ext cx="10514330" cy="5080000"/>
          </a:xfrm>
        </p:spPr>
        <p:txBody>
          <a:bodyPr>
            <a:normAutofit/>
          </a:bodyPr>
          <a:lstStyle/>
          <a:p>
            <a:pPr marL="0" indent="0" algn="just" rtl="1">
              <a:buNone/>
            </a:pPr>
            <a:r>
              <a:rPr lang="ar-IQ" sz="2800" dirty="0">
                <a:latin typeface="Sakkal Majalla" panose="02000000000000000000" pitchFamily="2" charset="-78"/>
                <a:cs typeface="Sakkal Majalla" panose="02000000000000000000" pitchFamily="2" charset="-78"/>
              </a:rPr>
              <a:t>ولأجل ادراك انجاز هذه العمليات بالحاصدة ، ستقسم مكونات الحاصدة الى وحدات مسلسلة حسب توالي العمل فيها وتشمل هذه الوحدات الى مايلي:</a:t>
            </a:r>
          </a:p>
          <a:p>
            <a:pPr marL="514350" indent="-514350" algn="just" rtl="1">
              <a:buFont typeface="+mj-lt"/>
              <a:buAutoNum type="arabicPeriod"/>
            </a:pPr>
            <a:r>
              <a:rPr lang="ar-IQ" sz="2800" dirty="0">
                <a:solidFill>
                  <a:srgbClr val="FF0000"/>
                </a:solidFill>
                <a:latin typeface="Sakkal Majalla" panose="02000000000000000000" pitchFamily="2" charset="-78"/>
                <a:cs typeface="Sakkal Majalla" panose="02000000000000000000" pitchFamily="2" charset="-78"/>
              </a:rPr>
              <a:t>وحدة القطع : </a:t>
            </a:r>
            <a:r>
              <a:rPr lang="ar-IQ" sz="2800" dirty="0">
                <a:latin typeface="Sakkal Majalla" panose="02000000000000000000" pitchFamily="2" charset="-78"/>
                <a:cs typeface="Sakkal Majalla" panose="02000000000000000000" pitchFamily="2" charset="-78"/>
              </a:rPr>
              <a:t>وتتكون من القاطع ومضرب الضم ( المراوح ) ولوحي تحديد الحصيد.</a:t>
            </a:r>
          </a:p>
          <a:p>
            <a:pPr marL="514350" indent="-514350" algn="just" rtl="1">
              <a:buFont typeface="+mj-lt"/>
              <a:buAutoNum type="arabicPeriod"/>
            </a:pPr>
            <a:r>
              <a:rPr lang="ar-IQ" sz="2800" dirty="0">
                <a:solidFill>
                  <a:srgbClr val="FF0000"/>
                </a:solidFill>
                <a:latin typeface="Sakkal Majalla" panose="02000000000000000000" pitchFamily="2" charset="-78"/>
                <a:cs typeface="Sakkal Majalla" panose="02000000000000000000" pitchFamily="2" charset="-78"/>
              </a:rPr>
              <a:t>وحدة النقل:  </a:t>
            </a:r>
            <a:r>
              <a:rPr lang="ar-IQ" sz="2800" dirty="0">
                <a:latin typeface="Sakkal Majalla" panose="02000000000000000000" pitchFamily="2" charset="-78"/>
                <a:cs typeface="Sakkal Majalla" panose="02000000000000000000" pitchFamily="2" charset="-78"/>
              </a:rPr>
              <a:t>وتتكون من المنضدة والبريمة والناقلة ومضرب التغذية مجموعة الدياسة.</a:t>
            </a:r>
          </a:p>
          <a:p>
            <a:pPr marL="514350" indent="-514350" algn="just" rtl="1">
              <a:buFont typeface="+mj-lt"/>
              <a:buAutoNum type="arabicPeriod"/>
            </a:pPr>
            <a:r>
              <a:rPr lang="ar-IQ" sz="2800" dirty="0">
                <a:solidFill>
                  <a:srgbClr val="FF0000"/>
                </a:solidFill>
                <a:latin typeface="Sakkal Majalla" panose="02000000000000000000" pitchFamily="2" charset="-78"/>
                <a:cs typeface="Sakkal Majalla" panose="02000000000000000000" pitchFamily="2" charset="-78"/>
              </a:rPr>
              <a:t>وحدة الدياسة: </a:t>
            </a:r>
            <a:r>
              <a:rPr lang="ar-IQ" sz="2800" dirty="0">
                <a:latin typeface="Sakkal Majalla" panose="02000000000000000000" pitchFamily="2" charset="-78"/>
                <a:cs typeface="Sakkal Majalla" panose="02000000000000000000" pitchFamily="2" charset="-78"/>
              </a:rPr>
              <a:t>وتتكون من أسطوانة الدياسة والمقعر.</a:t>
            </a:r>
          </a:p>
          <a:p>
            <a:pPr marL="514350" indent="-514350" algn="just" rtl="1">
              <a:buFont typeface="+mj-lt"/>
              <a:buAutoNum type="arabicPeriod"/>
            </a:pPr>
            <a:r>
              <a:rPr lang="ar-IQ" sz="2800" dirty="0">
                <a:solidFill>
                  <a:srgbClr val="FF0000"/>
                </a:solidFill>
                <a:latin typeface="Sakkal Majalla" panose="02000000000000000000" pitchFamily="2" charset="-78"/>
                <a:cs typeface="Sakkal Majalla" panose="02000000000000000000" pitchFamily="2" charset="-78"/>
              </a:rPr>
              <a:t>وحدة التذرية: </a:t>
            </a:r>
            <a:r>
              <a:rPr lang="ar-IQ" sz="2800" dirty="0">
                <a:latin typeface="Sakkal Majalla" panose="02000000000000000000" pitchFamily="2" charset="-78"/>
                <a:cs typeface="Sakkal Majalla" panose="02000000000000000000" pitchFamily="2" charset="-78"/>
              </a:rPr>
              <a:t>تتكون من اناء الحبوب ومضرب التبن وممشى التبن (هزاز التبن).</a:t>
            </a:r>
          </a:p>
          <a:p>
            <a:pPr marL="514350" indent="-514350" algn="just" rtl="1">
              <a:buFont typeface="+mj-lt"/>
              <a:buAutoNum type="arabicPeriod"/>
            </a:pPr>
            <a:r>
              <a:rPr lang="ar-IQ" sz="2800" dirty="0">
                <a:solidFill>
                  <a:srgbClr val="FF0000"/>
                </a:solidFill>
                <a:latin typeface="Sakkal Majalla" panose="02000000000000000000" pitchFamily="2" charset="-78"/>
                <a:cs typeface="Sakkal Majalla" panose="02000000000000000000" pitchFamily="2" charset="-78"/>
              </a:rPr>
              <a:t>وحدة التنظيف: </a:t>
            </a:r>
            <a:r>
              <a:rPr lang="ar-IQ" sz="2800" dirty="0">
                <a:latin typeface="Sakkal Majalla" panose="02000000000000000000" pitchFamily="2" charset="-78"/>
                <a:cs typeface="Sakkal Majalla" panose="02000000000000000000" pitchFamily="2" charset="-78"/>
              </a:rPr>
              <a:t>وتتكون من هزاز الحبوب والغرابيل والمروحة.</a:t>
            </a:r>
          </a:p>
          <a:p>
            <a:pPr marL="514350" indent="-514350" algn="just" rtl="1">
              <a:buFont typeface="+mj-lt"/>
              <a:buAutoNum type="arabicPeriod"/>
            </a:pPr>
            <a:r>
              <a:rPr lang="ar-IQ" sz="2800" dirty="0">
                <a:solidFill>
                  <a:srgbClr val="FF0000"/>
                </a:solidFill>
                <a:latin typeface="Sakkal Majalla" panose="02000000000000000000" pitchFamily="2" charset="-78"/>
                <a:cs typeface="Sakkal Majalla" panose="02000000000000000000" pitchFamily="2" charset="-78"/>
              </a:rPr>
              <a:t>وحدة التعبئة او التدريج والتعبئة: </a:t>
            </a:r>
            <a:r>
              <a:rPr lang="ar-IQ" sz="2800" dirty="0">
                <a:latin typeface="Sakkal Majalla" panose="02000000000000000000" pitchFamily="2" charset="-78"/>
                <a:cs typeface="Sakkal Majalla" panose="02000000000000000000" pitchFamily="2" charset="-78"/>
              </a:rPr>
              <a:t>وتتكون من ناقل للحبوب وناقل الكزرة وخزان الحبوب مع ناقلة التصريف او يستعاض عن الخزان والناقة بمدرجة للحبوب مع نظام للتعبئة بالأكياس.</a:t>
            </a:r>
          </a:p>
          <a:p>
            <a:pPr marL="0" indent="0" algn="just" rtl="1">
              <a:buNone/>
            </a:pPr>
            <a:endParaRPr lang="ar-IQ" sz="28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824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833773-AAC5-48B5-9718-A17F93543638}"/>
              </a:ext>
            </a:extLst>
          </p:cNvPr>
          <p:cNvSpPr>
            <a:spLocks noGrp="1"/>
          </p:cNvSpPr>
          <p:nvPr>
            <p:ph type="title"/>
          </p:nvPr>
        </p:nvSpPr>
        <p:spPr>
          <a:xfrm>
            <a:off x="1293812" y="152400"/>
            <a:ext cx="9751060" cy="812800"/>
          </a:xfrm>
        </p:spPr>
        <p:txBody>
          <a:bodyPr>
            <a:normAutofit/>
          </a:bodyPr>
          <a:lstStyle/>
          <a:p>
            <a:pPr algn="ctr"/>
            <a:r>
              <a:rPr lang="ar-IQ" sz="4400" dirty="0">
                <a:solidFill>
                  <a:srgbClr val="FF0000"/>
                </a:solidFill>
                <a:latin typeface="Sakkal Majalla" panose="02000000000000000000" pitchFamily="2" charset="-78"/>
                <a:cs typeface="Sakkal Majalla" panose="02000000000000000000" pitchFamily="2" charset="-78"/>
              </a:rPr>
              <a:t>وحدة القطع</a:t>
            </a:r>
            <a:endParaRPr lang="en-US" sz="4400" b="1" dirty="0">
              <a:solidFill>
                <a:srgbClr val="FF0000"/>
              </a:solidFill>
              <a:cs typeface="DecoType Naskh Special" panose="02010000000000000000" pitchFamily="2" charset="-78"/>
            </a:endParaRPr>
          </a:p>
        </p:txBody>
      </p:sp>
      <p:sp>
        <p:nvSpPr>
          <p:cNvPr id="3" name="عنصر نائب للمحتوى 2">
            <a:extLst>
              <a:ext uri="{FF2B5EF4-FFF2-40B4-BE49-F238E27FC236}">
                <a16:creationId xmlns:a16="http://schemas.microsoft.com/office/drawing/2014/main" id="{F70297B5-0713-4EC3-972A-185DF2D2514D}"/>
              </a:ext>
            </a:extLst>
          </p:cNvPr>
          <p:cNvSpPr>
            <a:spLocks noGrp="1"/>
          </p:cNvSpPr>
          <p:nvPr>
            <p:ph idx="1"/>
          </p:nvPr>
        </p:nvSpPr>
        <p:spPr>
          <a:xfrm>
            <a:off x="303212" y="838200"/>
            <a:ext cx="11506200" cy="5232400"/>
          </a:xfrm>
        </p:spPr>
        <p:txBody>
          <a:bodyPr>
            <a:normAutofit fontScale="92500" lnSpcReduction="20000"/>
          </a:bodyPr>
          <a:lstStyle/>
          <a:p>
            <a:pPr marL="0" indent="0" algn="just" rtl="1">
              <a:buNone/>
            </a:pPr>
            <a:r>
              <a:rPr lang="en-US" sz="2800" dirty="0">
                <a:latin typeface="Sakkal Majalla" panose="02000000000000000000" pitchFamily="2" charset="-78"/>
                <a:cs typeface="Sakkal Majalla" panose="02000000000000000000" pitchFamily="2" charset="-78"/>
              </a:rPr>
              <a:t>* </a:t>
            </a:r>
            <a:r>
              <a:rPr lang="ar-IQ" sz="2800" dirty="0">
                <a:latin typeface="Sakkal Majalla" panose="02000000000000000000" pitchFamily="2" charset="-78"/>
                <a:cs typeface="Sakkal Majalla" panose="02000000000000000000" pitchFamily="2" charset="-78"/>
              </a:rPr>
              <a:t> </a:t>
            </a:r>
            <a:r>
              <a:rPr lang="ar-IQ" sz="2800" b="1" dirty="0">
                <a:solidFill>
                  <a:srgbClr val="FF0000"/>
                </a:solidFill>
                <a:latin typeface="Sakkal Majalla" panose="02000000000000000000" pitchFamily="2" charset="-78"/>
                <a:cs typeface="Sakkal Majalla" panose="02000000000000000000" pitchFamily="2" charset="-78"/>
              </a:rPr>
              <a:t>القاطع : </a:t>
            </a:r>
            <a:r>
              <a:rPr lang="ar-IQ" sz="2800" dirty="0">
                <a:solidFill>
                  <a:schemeClr val="tx2"/>
                </a:solidFill>
                <a:latin typeface="Sakkal Majalla" panose="02000000000000000000" pitchFamily="2" charset="-78"/>
                <a:cs typeface="Sakkal Majalla" panose="02000000000000000000" pitchFamily="2" charset="-78"/>
              </a:rPr>
              <a:t>يتكون من لوح فولاذي يختلف طولة باختلاف العرض الشغال للحاصدة، وظيفته قطع سويقات المحصول وذلك بحصرها بين الجزء الثابت المتمثل بالاصابع والمتحرك المتمثل بالسكين.</a:t>
            </a:r>
          </a:p>
          <a:p>
            <a:pPr marL="0" indent="0" algn="just" rtl="1">
              <a:buNone/>
            </a:pPr>
            <a:r>
              <a:rPr lang="ar-IQ" sz="2800" b="1" dirty="0">
                <a:solidFill>
                  <a:srgbClr val="FF0000"/>
                </a:solidFill>
                <a:latin typeface="Sakkal Majalla" panose="02000000000000000000" pitchFamily="2" charset="-78"/>
                <a:cs typeface="Sakkal Majalla" panose="02000000000000000000" pitchFamily="2" charset="-78"/>
              </a:rPr>
              <a:t>أجزاء القاطع :.</a:t>
            </a:r>
          </a:p>
          <a:p>
            <a:pPr marL="514350" indent="-514350" algn="just" rtl="1">
              <a:buAutoNum type="arabicPeriod"/>
            </a:pPr>
            <a:r>
              <a:rPr lang="ar-IQ" sz="2800" b="1" dirty="0">
                <a:solidFill>
                  <a:srgbClr val="FF0000"/>
                </a:solidFill>
                <a:latin typeface="Sakkal Majalla" panose="02000000000000000000" pitchFamily="2" charset="-78"/>
                <a:cs typeface="Sakkal Majalla" panose="02000000000000000000" pitchFamily="2" charset="-78"/>
              </a:rPr>
              <a:t>الأصابع او الحوافظ: </a:t>
            </a:r>
            <a:r>
              <a:rPr lang="ar-IQ" sz="2800" dirty="0">
                <a:solidFill>
                  <a:schemeClr val="tx2"/>
                </a:solidFill>
                <a:latin typeface="Sakkal Majalla" panose="02000000000000000000" pitchFamily="2" charset="-78"/>
                <a:cs typeface="Sakkal Majalla" panose="02000000000000000000" pitchFamily="2" charset="-78"/>
              </a:rPr>
              <a:t>تصنع من الفولاذ ووظيفتها عزل النباتات عن بعضها ومن ثم حصرها بينها، أي انها تمسك سويقات المحصول ليسهل على السكين قطعها، كما تقوم الأصابع بحماية السكين وتوجيه حركتها الترددية.</a:t>
            </a:r>
          </a:p>
          <a:p>
            <a:pPr marL="514350" indent="-514350" algn="just" rtl="1">
              <a:buAutoNum type="arabicPeriod"/>
            </a:pPr>
            <a:r>
              <a:rPr lang="ar-IQ" sz="2800" b="1" dirty="0">
                <a:solidFill>
                  <a:srgbClr val="FF0000"/>
                </a:solidFill>
                <a:latin typeface="Sakkal Majalla" panose="02000000000000000000" pitchFamily="2" charset="-78"/>
                <a:cs typeface="Sakkal Majalla" panose="02000000000000000000" pitchFamily="2" charset="-78"/>
              </a:rPr>
              <a:t>السكين: </a:t>
            </a:r>
            <a:r>
              <a:rPr lang="ar-IQ" sz="2800" dirty="0">
                <a:solidFill>
                  <a:schemeClr val="tx2"/>
                </a:solidFill>
                <a:latin typeface="Sakkal Majalla" panose="02000000000000000000" pitchFamily="2" charset="-78"/>
                <a:cs typeface="Sakkal Majalla" panose="02000000000000000000" pitchFamily="2" charset="-78"/>
              </a:rPr>
              <a:t>تتركب من لوح فولاذي تثبت عليه الشفرات المثلثة الشكل الواحد جنب الاخر بواسطة مسامير تثبيت، تكون الحافة القاطعة للشفرة اما ملساء او تكون مسننة.</a:t>
            </a:r>
          </a:p>
          <a:p>
            <a:pPr marL="0" indent="0" algn="just" rtl="1">
              <a:buNone/>
            </a:pPr>
            <a:r>
              <a:rPr lang="ar-IQ" sz="2800" dirty="0">
                <a:solidFill>
                  <a:schemeClr val="tx2"/>
                </a:solidFill>
                <a:latin typeface="Sakkal Majalla" panose="02000000000000000000" pitchFamily="2" charset="-78"/>
                <a:cs typeface="Sakkal Majalla" panose="02000000000000000000" pitchFamily="2" charset="-78"/>
              </a:rPr>
              <a:t>تمتاز المسننة بقابليتها لقطع السويقات الجافة بشكل افضل إضافة لحاجتها القليلة للشحذ. وعليه تفضل الشفرات المسننة في حصاد الحنطة والشعير وغيرها. اما الشفرات الملساء فتلائم المحاصيل التي يجري حصادها وسويقاتها لم تجف تماما كالرز مثلا. </a:t>
            </a:r>
          </a:p>
          <a:p>
            <a:pPr marL="0" indent="0" algn="just" rtl="1">
              <a:buNone/>
            </a:pPr>
            <a:r>
              <a:rPr lang="ar-IQ" sz="2800" dirty="0">
                <a:solidFill>
                  <a:schemeClr val="tx2"/>
                </a:solidFill>
                <a:latin typeface="Sakkal Majalla" panose="02000000000000000000" pitchFamily="2" charset="-78"/>
                <a:cs typeface="Sakkal Majalla" panose="02000000000000000000" pitchFamily="2" charset="-78"/>
              </a:rPr>
              <a:t>تتكون قاعدة السكين بين 7 – 10 سم وبهذه المسافة تبتعد نهايات الأصابع المدببة بعضها عن البعض الاخر، ويمكن القول ان معدل عدد الشفرات الذي يحويه المتر الواحد من طول السكين هو بحدود 13 شفرة، تتصل السكين من احدى نهايتيها بجزء يدعى مقدمة السكين يحوي على كرة تدخل في المكان المخصص لها على ذراع توصيل الحركة الذي يوصل الحركة لها الحركة الترددية من توصيلة بعيدة عن المركز او توصيلة مرفقيه.</a:t>
            </a:r>
          </a:p>
        </p:txBody>
      </p:sp>
    </p:spTree>
    <p:extLst>
      <p:ext uri="{BB962C8B-B14F-4D97-AF65-F5344CB8AC3E}">
        <p14:creationId xmlns:p14="http://schemas.microsoft.com/office/powerpoint/2010/main" val="2426991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70297B5-0713-4EC3-972A-185DF2D2514D}"/>
              </a:ext>
            </a:extLst>
          </p:cNvPr>
          <p:cNvSpPr>
            <a:spLocks noGrp="1"/>
          </p:cNvSpPr>
          <p:nvPr>
            <p:ph idx="1"/>
          </p:nvPr>
        </p:nvSpPr>
        <p:spPr>
          <a:xfrm>
            <a:off x="1218882" y="990600"/>
            <a:ext cx="10514330" cy="5080000"/>
          </a:xfrm>
        </p:spPr>
        <p:txBody>
          <a:bodyPr>
            <a:normAutofit/>
          </a:bodyPr>
          <a:lstStyle/>
          <a:p>
            <a:pPr marL="0" indent="0" algn="just" rtl="1">
              <a:buNone/>
            </a:pPr>
            <a:r>
              <a:rPr lang="ar-IQ" sz="2800" b="1" dirty="0">
                <a:solidFill>
                  <a:srgbClr val="FF0000"/>
                </a:solidFill>
                <a:latin typeface="Sakkal Majalla" panose="02000000000000000000" pitchFamily="2" charset="-78"/>
                <a:cs typeface="Sakkal Majalla" panose="02000000000000000000" pitchFamily="2" charset="-78"/>
              </a:rPr>
              <a:t>3. الواح التحميل: </a:t>
            </a:r>
            <a:r>
              <a:rPr lang="ar-IQ" sz="2800" b="1" dirty="0">
                <a:solidFill>
                  <a:schemeClr val="tx2"/>
                </a:solidFill>
                <a:latin typeface="Sakkal Majalla" panose="02000000000000000000" pitchFamily="2" charset="-78"/>
                <a:cs typeface="Sakkal Majalla" panose="02000000000000000000" pitchFamily="2" charset="-78"/>
              </a:rPr>
              <a:t>وهي الواح مصنوعة من الفولاذ مصممة لحماية القاطع من التلف السريع الناتج من قوى الدفع السفاية اثناء حركة السكين، وتكون قابلة للاستبدال والتنظيم اذ يمكن استبدالها عند استهلاكها وتنظيمها الى الامام والخلف حسب درجة استهلاك ماسك السكين او لتسع السمك التام للسكين الجديدة المراد وضعها محل السكين التالفة.</a:t>
            </a:r>
          </a:p>
          <a:p>
            <a:pPr marL="0" indent="0" algn="just" rtl="1">
              <a:buNone/>
            </a:pPr>
            <a:r>
              <a:rPr lang="ar-IQ" sz="2800" b="1" dirty="0">
                <a:solidFill>
                  <a:srgbClr val="FF0000"/>
                </a:solidFill>
                <a:latin typeface="Sakkal Majalla" panose="02000000000000000000" pitchFamily="2" charset="-78"/>
                <a:cs typeface="Sakkal Majalla" panose="02000000000000000000" pitchFamily="2" charset="-78"/>
              </a:rPr>
              <a:t>4. ماسكات السكين: </a:t>
            </a:r>
            <a:r>
              <a:rPr lang="ar-IQ" sz="2800" b="1" dirty="0">
                <a:solidFill>
                  <a:schemeClr val="tx2"/>
                </a:solidFill>
                <a:latin typeface="Sakkal Majalla" panose="02000000000000000000" pitchFamily="2" charset="-78"/>
                <a:cs typeface="Sakkal Majalla" panose="02000000000000000000" pitchFamily="2" charset="-78"/>
              </a:rPr>
              <a:t>تربط ماسكات السكين على ابعاد متساوية فوق الواح التحميل على امتداد القاطع وفائدتها لدفع شفرات السكين في الأسفل لتكون قريبة جدا من السطوح المستعرضة للأصابع.</a:t>
            </a:r>
          </a:p>
          <a:p>
            <a:pPr marL="0" indent="0" algn="just" rtl="1">
              <a:buNone/>
            </a:pPr>
            <a:r>
              <a:rPr lang="ar-IQ" sz="3200" b="1" dirty="0">
                <a:solidFill>
                  <a:srgbClr val="FF0000"/>
                </a:solidFill>
                <a:latin typeface="Sakkal Majalla" panose="02000000000000000000" pitchFamily="2" charset="-78"/>
                <a:cs typeface="Sakkal Majalla" panose="02000000000000000000" pitchFamily="2" charset="-78"/>
              </a:rPr>
              <a:t>* لوحا تحديد الحصيد</a:t>
            </a:r>
          </a:p>
          <a:p>
            <a:pPr marL="0" indent="0" algn="just" rtl="1">
              <a:buNone/>
            </a:pPr>
            <a:r>
              <a:rPr lang="ar-IQ" sz="2800" b="1" dirty="0">
                <a:solidFill>
                  <a:schemeClr val="tx2"/>
                </a:solidFill>
                <a:latin typeface="Sakkal Majalla" panose="02000000000000000000" pitchFamily="2" charset="-78"/>
                <a:cs typeface="Sakkal Majalla" panose="02000000000000000000" pitchFamily="2" charset="-78"/>
              </a:rPr>
              <a:t>يوجد على جانبي القاطع لوحان كل منهما عبارة عن لوح عمودي على الأرض مدبب الطرف الامامي، وتكون المسافة بين مقدمتا الطرفين المدببين اكبر من مؤخرة اللوحين عند موضع السكين، وفائدة اللوحين لتحديد عرض القطع وجمع المحصول من المسافة المحصورة بين الطرفين ليمكن السكين قطع هذا المحصول ضمن عرضها الشغال.</a:t>
            </a:r>
          </a:p>
        </p:txBody>
      </p:sp>
    </p:spTree>
    <p:extLst>
      <p:ext uri="{BB962C8B-B14F-4D97-AF65-F5344CB8AC3E}">
        <p14:creationId xmlns:p14="http://schemas.microsoft.com/office/powerpoint/2010/main" val="3455431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70297B5-0713-4EC3-972A-185DF2D2514D}"/>
              </a:ext>
            </a:extLst>
          </p:cNvPr>
          <p:cNvSpPr>
            <a:spLocks noGrp="1"/>
          </p:cNvSpPr>
          <p:nvPr>
            <p:ph idx="1"/>
          </p:nvPr>
        </p:nvSpPr>
        <p:spPr>
          <a:xfrm>
            <a:off x="1218882" y="990600"/>
            <a:ext cx="10514330" cy="5080000"/>
          </a:xfrm>
        </p:spPr>
        <p:txBody>
          <a:bodyPr>
            <a:normAutofit/>
          </a:bodyPr>
          <a:lstStyle/>
          <a:p>
            <a:pPr marL="0" indent="0" algn="just" rtl="1">
              <a:buNone/>
            </a:pPr>
            <a:r>
              <a:rPr lang="ar-IQ" sz="3200" b="1" dirty="0">
                <a:solidFill>
                  <a:srgbClr val="FF0000"/>
                </a:solidFill>
                <a:latin typeface="Sakkal Majalla" panose="02000000000000000000" pitchFamily="2" charset="-78"/>
                <a:cs typeface="Sakkal Majalla" panose="02000000000000000000" pitchFamily="2" charset="-78"/>
              </a:rPr>
              <a:t>* لوحا مضرب الضم (المرواح)</a:t>
            </a:r>
          </a:p>
          <a:p>
            <a:pPr marL="0" indent="0" algn="just" rtl="1">
              <a:buNone/>
            </a:pPr>
            <a:r>
              <a:rPr lang="ar-IQ" sz="2800" b="1" dirty="0">
                <a:solidFill>
                  <a:schemeClr val="tx2"/>
                </a:solidFill>
                <a:latin typeface="Sakkal Majalla" panose="02000000000000000000" pitchFamily="2" charset="-78"/>
                <a:cs typeface="Sakkal Majalla" panose="02000000000000000000" pitchFamily="2" charset="-78"/>
              </a:rPr>
              <a:t>يقع فوق السكين ويتكون في الغالب من قرصين كل منهما سداسي الاضلاع ويمتد بين كل راسين لوح خشبي حديدي، وقد يكون هذا اللوح مسطحاً فقط او يحوي على أصابع تسمى أصابع اللقط يكون اتجاهها باستمرار نحو الأسفل ( عمودية على الأرض) ويدور المرواح نتيجة ارتباطه بسلسلة او حزام بنفس اتجاه دوران دواليب الحاصدة، </a:t>
            </a:r>
            <a:r>
              <a:rPr lang="ar-IQ" sz="2800" b="1" u="sng" dirty="0">
                <a:solidFill>
                  <a:srgbClr val="FF0000"/>
                </a:solidFill>
                <a:latin typeface="Sakkal Majalla" panose="02000000000000000000" pitchFamily="2" charset="-78"/>
                <a:cs typeface="Sakkal Majalla" panose="02000000000000000000" pitchFamily="2" charset="-78"/>
              </a:rPr>
              <a:t>وعند دورانه يقوم بضم وتوجيه المحصول ودفعه نحو السكين لقطعه.</a:t>
            </a:r>
          </a:p>
          <a:p>
            <a:pPr marL="0" indent="0" algn="just" rtl="1">
              <a:buNone/>
            </a:pPr>
            <a:r>
              <a:rPr lang="ar-IQ" sz="2800" b="1" dirty="0">
                <a:solidFill>
                  <a:schemeClr val="tx2"/>
                </a:solidFill>
                <a:latin typeface="Sakkal Majalla" panose="02000000000000000000" pitchFamily="2" charset="-78"/>
                <a:cs typeface="Sakkal Majalla" panose="02000000000000000000" pitchFamily="2" charset="-78"/>
              </a:rPr>
              <a:t>يصمم المرواح في الحاصدات الحديثة ليكون قابلاً للتنظيم الى الأعلى و الأسفل والامام والخلف ليلائم اختلاف المحاصيل المختلفة الارتفاع وحسب ظروف العمل. كما يمكن تغيير سرعة دورانه لتتلائم مع السرعة الارضية للحاصدة.</a:t>
            </a:r>
          </a:p>
        </p:txBody>
      </p:sp>
    </p:spTree>
    <p:extLst>
      <p:ext uri="{BB962C8B-B14F-4D97-AF65-F5344CB8AC3E}">
        <p14:creationId xmlns:p14="http://schemas.microsoft.com/office/powerpoint/2010/main" val="989668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DFCFFD98-4A6A-4C67-A839-FD5E1975F3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0652" y="637051"/>
            <a:ext cx="9087519" cy="5583898"/>
          </a:xfrm>
        </p:spPr>
      </p:pic>
    </p:spTree>
    <p:extLst>
      <p:ext uri="{BB962C8B-B14F-4D97-AF65-F5344CB8AC3E}">
        <p14:creationId xmlns:p14="http://schemas.microsoft.com/office/powerpoint/2010/main" val="1221527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67C3BE2-6B01-4D81-B770-2BF73F675355}"/>
              </a:ext>
            </a:extLst>
          </p:cNvPr>
          <p:cNvSpPr>
            <a:spLocks noGrp="1"/>
          </p:cNvSpPr>
          <p:nvPr>
            <p:ph idx="1"/>
          </p:nvPr>
        </p:nvSpPr>
        <p:spPr>
          <a:xfrm>
            <a:off x="1674812" y="1066800"/>
            <a:ext cx="9601200" cy="5029200"/>
          </a:xfrm>
        </p:spPr>
        <p:txBody>
          <a:bodyPr>
            <a:normAutofit fontScale="85000" lnSpcReduction="20000"/>
          </a:bodyPr>
          <a:lstStyle/>
          <a:p>
            <a:pPr marL="0" indent="0">
              <a:buNone/>
            </a:pPr>
            <a:r>
              <a:rPr lang="ar-IQ" sz="2800" b="1" dirty="0">
                <a:solidFill>
                  <a:srgbClr val="FF0000"/>
                </a:solidFill>
                <a:latin typeface="Sakkal Majalla" panose="02000000000000000000" pitchFamily="2" charset="-78"/>
                <a:cs typeface="Sakkal Majalla" panose="02000000000000000000" pitchFamily="2" charset="-78"/>
              </a:rPr>
              <a:t>أ. مقطع في القاطع:</a:t>
            </a:r>
          </a:p>
          <a:p>
            <a:pPr marL="514350" indent="-514350">
              <a:buAutoNum type="arabicPeriod"/>
            </a:pPr>
            <a:r>
              <a:rPr lang="ar-IQ" sz="2800" b="1" dirty="0">
                <a:solidFill>
                  <a:schemeClr val="tx2"/>
                </a:solidFill>
                <a:latin typeface="Sakkal Majalla" panose="02000000000000000000" pitchFamily="2" charset="-78"/>
                <a:cs typeface="Sakkal Majalla" panose="02000000000000000000" pitchFamily="2" charset="-78"/>
              </a:rPr>
              <a:t>الاصبع الحافظ.</a:t>
            </a:r>
          </a:p>
          <a:p>
            <a:pPr marL="514350" indent="-514350">
              <a:buAutoNum type="arabicPeriod"/>
            </a:pPr>
            <a:r>
              <a:rPr lang="ar-IQ" sz="2800" b="1" dirty="0">
                <a:solidFill>
                  <a:schemeClr val="tx2"/>
                </a:solidFill>
                <a:latin typeface="Sakkal Majalla" panose="02000000000000000000" pitchFamily="2" charset="-78"/>
                <a:cs typeface="Sakkal Majalla" panose="02000000000000000000" pitchFamily="2" charset="-78"/>
              </a:rPr>
              <a:t>السكين (الشفرة).</a:t>
            </a:r>
          </a:p>
          <a:p>
            <a:pPr marL="514350" indent="-514350">
              <a:buAutoNum type="arabicPeriod"/>
            </a:pPr>
            <a:r>
              <a:rPr lang="ar-IQ" sz="2800" b="1" dirty="0">
                <a:solidFill>
                  <a:schemeClr val="tx2"/>
                </a:solidFill>
                <a:latin typeface="Sakkal Majalla" panose="02000000000000000000" pitchFamily="2" charset="-78"/>
                <a:cs typeface="Sakkal Majalla" panose="02000000000000000000" pitchFamily="2" charset="-78"/>
              </a:rPr>
              <a:t>لوح التثبيت.</a:t>
            </a:r>
          </a:p>
          <a:p>
            <a:pPr marL="514350" indent="-514350">
              <a:buAutoNum type="arabicPeriod"/>
            </a:pPr>
            <a:r>
              <a:rPr lang="ar-IQ" sz="2800" b="1" dirty="0">
                <a:solidFill>
                  <a:schemeClr val="tx2"/>
                </a:solidFill>
                <a:latin typeface="Sakkal Majalla" panose="02000000000000000000" pitchFamily="2" charset="-78"/>
                <a:cs typeface="Sakkal Majalla" panose="02000000000000000000" pitchFamily="2" charset="-78"/>
              </a:rPr>
              <a:t>لوح التحميل.</a:t>
            </a:r>
          </a:p>
          <a:p>
            <a:pPr marL="514350" indent="-514350">
              <a:buAutoNum type="arabicPeriod"/>
            </a:pPr>
            <a:r>
              <a:rPr lang="ar-IQ" sz="2800" b="1" dirty="0">
                <a:solidFill>
                  <a:schemeClr val="tx2"/>
                </a:solidFill>
                <a:latin typeface="Sakkal Majalla" panose="02000000000000000000" pitchFamily="2" charset="-78"/>
                <a:cs typeface="Sakkal Majalla" panose="02000000000000000000" pitchFamily="2" charset="-78"/>
              </a:rPr>
              <a:t>ماسك السكين</a:t>
            </a:r>
          </a:p>
          <a:p>
            <a:pPr marL="0" indent="0">
              <a:buNone/>
            </a:pPr>
            <a:r>
              <a:rPr lang="ar-IQ" sz="2800" b="1" dirty="0">
                <a:solidFill>
                  <a:srgbClr val="FF0000"/>
                </a:solidFill>
                <a:latin typeface="Sakkal Majalla" panose="02000000000000000000" pitchFamily="2" charset="-78"/>
                <a:cs typeface="Sakkal Majalla" panose="02000000000000000000" pitchFamily="2" charset="-78"/>
              </a:rPr>
              <a:t>ب. السكين:</a:t>
            </a:r>
          </a:p>
          <a:p>
            <a:pPr marL="514350" indent="-514350">
              <a:buAutoNum type="arabicPeriod"/>
            </a:pPr>
            <a:r>
              <a:rPr lang="ar-IQ" sz="2800" b="1" dirty="0">
                <a:solidFill>
                  <a:schemeClr val="tx2"/>
                </a:solidFill>
                <a:latin typeface="Sakkal Majalla" panose="02000000000000000000" pitchFamily="2" charset="-78"/>
                <a:cs typeface="Sakkal Majalla" panose="02000000000000000000" pitchFamily="2" charset="-78"/>
              </a:rPr>
              <a:t>مسمار تثبيت </a:t>
            </a:r>
          </a:p>
          <a:p>
            <a:pPr marL="514350" indent="-514350">
              <a:buAutoNum type="arabicPeriod"/>
            </a:pPr>
            <a:r>
              <a:rPr lang="ar-IQ" sz="2800" b="1" dirty="0">
                <a:solidFill>
                  <a:schemeClr val="tx2"/>
                </a:solidFill>
                <a:latin typeface="Sakkal Majalla" panose="02000000000000000000" pitchFamily="2" charset="-78"/>
                <a:cs typeface="Sakkal Majalla" panose="02000000000000000000" pitchFamily="2" charset="-78"/>
              </a:rPr>
              <a:t>حافة الشفرة.</a:t>
            </a:r>
          </a:p>
          <a:p>
            <a:pPr marL="514350" indent="-514350">
              <a:buAutoNum type="arabicPeriod"/>
            </a:pPr>
            <a:r>
              <a:rPr lang="ar-IQ" sz="2800" b="1" dirty="0">
                <a:solidFill>
                  <a:schemeClr val="tx2"/>
                </a:solidFill>
                <a:latin typeface="Sakkal Majalla" panose="02000000000000000000" pitchFamily="2" charset="-78"/>
                <a:cs typeface="Sakkal Majalla" panose="02000000000000000000" pitchFamily="2" charset="-78"/>
              </a:rPr>
              <a:t>كرة ذراع توصيل الحركة</a:t>
            </a:r>
            <a:endParaRPr lang="en-US" sz="2800" b="1" dirty="0">
              <a:solidFill>
                <a:srgbClr val="FF0000"/>
              </a:solidFill>
              <a:latin typeface="Sakkal Majalla" panose="02000000000000000000" pitchFamily="2" charset="-78"/>
              <a:cs typeface="Sakkal Majalla" panose="02000000000000000000" pitchFamily="2" charset="-78"/>
            </a:endParaRPr>
          </a:p>
        </p:txBody>
      </p:sp>
      <p:pic>
        <p:nvPicPr>
          <p:cNvPr id="8" name="صورة 7">
            <a:extLst>
              <a:ext uri="{FF2B5EF4-FFF2-40B4-BE49-F238E27FC236}">
                <a16:creationId xmlns:a16="http://schemas.microsoft.com/office/drawing/2014/main" id="{AF8C4563-7980-48EA-84AF-934074CA1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806" y="609600"/>
            <a:ext cx="3457183" cy="3200400"/>
          </a:xfrm>
          <a:prstGeom prst="rect">
            <a:avLst/>
          </a:prstGeom>
        </p:spPr>
      </p:pic>
      <p:pic>
        <p:nvPicPr>
          <p:cNvPr id="9" name="Picture 2" descr="إ اد">
            <a:extLst>
              <a:ext uri="{FF2B5EF4-FFF2-40B4-BE49-F238E27FC236}">
                <a16:creationId xmlns:a16="http://schemas.microsoft.com/office/drawing/2014/main" id="{C51C0106-B83F-4904-BB43-0421AEA43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76" y="762000"/>
            <a:ext cx="4048370" cy="2871216"/>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a:extLst>
              <a:ext uri="{FF2B5EF4-FFF2-40B4-BE49-F238E27FC236}">
                <a16:creationId xmlns:a16="http://schemas.microsoft.com/office/drawing/2014/main" id="{61C3C8A9-C4BC-424C-926B-E08F5889B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988676" y="3640183"/>
            <a:ext cx="3352800" cy="2767584"/>
          </a:xfrm>
          <a:prstGeom prst="rect">
            <a:avLst/>
          </a:prstGeom>
        </p:spPr>
      </p:pic>
    </p:spTree>
    <p:extLst>
      <p:ext uri="{BB962C8B-B14F-4D97-AF65-F5344CB8AC3E}">
        <p14:creationId xmlns:p14="http://schemas.microsoft.com/office/powerpoint/2010/main" val="2459134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97139CF8-99FB-42C6-B5C1-DEAC967043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533400"/>
            <a:ext cx="9906000" cy="4477495"/>
          </a:xfrm>
        </p:spPr>
      </p:pic>
    </p:spTree>
    <p:extLst>
      <p:ext uri="{BB962C8B-B14F-4D97-AF65-F5344CB8AC3E}">
        <p14:creationId xmlns:p14="http://schemas.microsoft.com/office/powerpoint/2010/main" val="210512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a:extLst>
              <a:ext uri="{FF2B5EF4-FFF2-40B4-BE49-F238E27FC236}">
                <a16:creationId xmlns:a16="http://schemas.microsoft.com/office/drawing/2014/main" id="{D17E323D-628D-4B95-A110-A6C0C6E684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165" y="849200"/>
            <a:ext cx="7796495" cy="4677897"/>
          </a:xfrm>
        </p:spPr>
      </p:pic>
    </p:spTree>
    <p:extLst>
      <p:ext uri="{BB962C8B-B14F-4D97-AF65-F5344CB8AC3E}">
        <p14:creationId xmlns:p14="http://schemas.microsoft.com/office/powerpoint/2010/main" val="12100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218882" y="1066800"/>
            <a:ext cx="9751060" cy="3581400"/>
          </a:xfrm>
        </p:spPr>
        <p:txBody>
          <a:bodyPr rtlCol="1">
            <a:normAutofit/>
          </a:bodyPr>
          <a:lstStyle/>
          <a:p>
            <a:pPr marL="0" indent="0" algn="just" rtl="1">
              <a:buNone/>
            </a:pPr>
            <a:r>
              <a:rPr lang="ar-IQ" sz="3600" dirty="0">
                <a:solidFill>
                  <a:schemeClr val="tx2"/>
                </a:solidFill>
                <a:latin typeface="Sakkal Majalla" panose="02000000000000000000" pitchFamily="2" charset="-78"/>
                <a:cs typeface="Sakkal Majalla" panose="02000000000000000000" pitchFamily="2" charset="-78"/>
              </a:rPr>
              <a:t>كانت عملية الحصاد من اصعب العمليات من حيث الجهد المبذول وكثرة الايدي العاملة المشتغلة فيها إضافة الى كثرة الوقت المصروف وتحديد هذا الوقت بفترة زمنية قليلة، اذ ان أي تأخير عن الموعد المحدد يؤدي الى تلف المحصول وتناثره. اما في الوقت الحاضر فقد اصبح من الميسور حصاد معظم المحاصيل بسهولة وبسرعة عالية وبجهد اقل بفضل معدات الحصاد المختلفة.</a:t>
            </a:r>
            <a:endParaRPr lang="ar-SA" sz="3600"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218882" y="1066800"/>
            <a:ext cx="9751060" cy="4800600"/>
          </a:xfrm>
        </p:spPr>
        <p:txBody>
          <a:bodyPr rtlCol="1">
            <a:normAutofit fontScale="85000" lnSpcReduction="20000"/>
          </a:bodyPr>
          <a:lstStyle/>
          <a:p>
            <a:pPr marL="0" indent="0" algn="just" rtl="1">
              <a:buNone/>
            </a:pPr>
            <a:r>
              <a:rPr lang="ar-IQ" sz="3600" dirty="0">
                <a:solidFill>
                  <a:srgbClr val="FF0000"/>
                </a:solidFill>
                <a:latin typeface="Sakkal Majalla" panose="02000000000000000000" pitchFamily="2" charset="-78"/>
                <a:cs typeface="Sakkal Majalla" panose="02000000000000000000" pitchFamily="2" charset="-78"/>
              </a:rPr>
              <a:t>فوائد الحصاد الالي:</a:t>
            </a:r>
            <a:endParaRPr lang="ar-IQ" sz="3600" dirty="0">
              <a:latin typeface="Sakkal Majalla" panose="02000000000000000000" pitchFamily="2" charset="-78"/>
              <a:cs typeface="Sakkal Majalla" panose="02000000000000000000" pitchFamily="2" charset="-78"/>
            </a:endParaRPr>
          </a:p>
          <a:p>
            <a:pPr algn="just" rtl="1"/>
            <a:r>
              <a:rPr lang="ar-IQ" sz="3600" dirty="0">
                <a:latin typeface="Sakkal Majalla" panose="02000000000000000000" pitchFamily="2" charset="-78"/>
                <a:cs typeface="Sakkal Majalla" panose="02000000000000000000" pitchFamily="2" charset="-78"/>
              </a:rPr>
              <a:t>تقليل الايدي العاملة المشتغلة وبجهد اقل.</a:t>
            </a:r>
          </a:p>
          <a:p>
            <a:pPr algn="just" rtl="1"/>
            <a:r>
              <a:rPr lang="ar-IQ" sz="3600" dirty="0">
                <a:latin typeface="Sakkal Majalla" panose="02000000000000000000" pitchFamily="2" charset="-78"/>
                <a:cs typeface="Sakkal Majalla" panose="02000000000000000000" pitchFamily="2" charset="-78"/>
              </a:rPr>
              <a:t>تقليل الوقت المصروف وبالتالي يمكن تجنب الظروف السيئة </a:t>
            </a:r>
            <a:r>
              <a:rPr lang="ar-IQ" sz="3600" dirty="0" err="1">
                <a:latin typeface="Sakkal Majalla" panose="02000000000000000000" pitchFamily="2" charset="-78"/>
                <a:cs typeface="Sakkal Majalla" panose="02000000000000000000" pitchFamily="2" charset="-78"/>
              </a:rPr>
              <a:t>كالامطار</a:t>
            </a:r>
            <a:r>
              <a:rPr lang="ar-IQ" sz="3600" dirty="0">
                <a:latin typeface="Sakkal Majalla" panose="02000000000000000000" pitchFamily="2" charset="-78"/>
                <a:cs typeface="Sakkal Majalla" panose="02000000000000000000" pitchFamily="2" charset="-78"/>
              </a:rPr>
              <a:t> وزيادة الرطوبة الجوية والذي ينتج عنهما تلف المحصول بسبب انتشار الامراض او تعفن المحصول.</a:t>
            </a:r>
          </a:p>
          <a:p>
            <a:pPr algn="just" rtl="1"/>
            <a:r>
              <a:rPr lang="ar-IQ" sz="3600" dirty="0">
                <a:latin typeface="Sakkal Majalla" panose="02000000000000000000" pitchFamily="2" charset="-78"/>
                <a:cs typeface="Sakkal Majalla" panose="02000000000000000000" pitchFamily="2" charset="-78"/>
              </a:rPr>
              <a:t>ان جميع عمليات الحصاد بما فيها التنظيف والتعبئة تتم في عملية واحدة وبدون الحاجة الى توفر الظروف الملائمة كسرعة الرياح المعتدلة المطلوبة لتذرية الحبوب.</a:t>
            </a:r>
          </a:p>
          <a:p>
            <a:pPr algn="just" rtl="1"/>
            <a:r>
              <a:rPr lang="ar-IQ" sz="3600" dirty="0">
                <a:latin typeface="Sakkal Majalla" panose="02000000000000000000" pitchFamily="2" charset="-78"/>
                <a:cs typeface="Sakkal Majalla" panose="02000000000000000000" pitchFamily="2" charset="-78"/>
              </a:rPr>
              <a:t>جودة المحصول الناتج افضل مما في الحصاد اليدوي.</a:t>
            </a:r>
          </a:p>
          <a:p>
            <a:pPr algn="just" rtl="1"/>
            <a:r>
              <a:rPr lang="ar-IQ" sz="3600" dirty="0">
                <a:latin typeface="Sakkal Majalla" panose="02000000000000000000" pitchFamily="2" charset="-78"/>
                <a:cs typeface="Sakkal Majalla" panose="02000000000000000000" pitchFamily="2" charset="-78"/>
              </a:rPr>
              <a:t>سرعة اخلاء الحقل بالحصاد الالي وهذا يسمح بقلب بقايا النباتات بشكل مبكر </a:t>
            </a:r>
            <a:r>
              <a:rPr lang="ar-IQ" sz="3600" dirty="0" err="1">
                <a:latin typeface="Sakkal Majalla" panose="02000000000000000000" pitchFamily="2" charset="-78"/>
                <a:cs typeface="Sakkal Majalla" panose="02000000000000000000" pitchFamily="2" charset="-78"/>
              </a:rPr>
              <a:t>لاعادة</a:t>
            </a:r>
            <a:r>
              <a:rPr lang="ar-IQ" sz="3600" dirty="0">
                <a:latin typeface="Sakkal Majalla" panose="02000000000000000000" pitchFamily="2" charset="-78"/>
                <a:cs typeface="Sakkal Majalla" panose="02000000000000000000" pitchFamily="2" charset="-78"/>
              </a:rPr>
              <a:t> خصوبة او لغرض الاستفادة من الأرض في المحصول اخر اذا كانت الأرض تتبع فيها الدورة الزراعية.</a:t>
            </a:r>
          </a:p>
          <a:p>
            <a:pPr marL="742950" indent="-742950" algn="just" rtl="1">
              <a:buAutoNum type="arabicPeriod"/>
            </a:pPr>
            <a:endParaRPr lang="ar-SA"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7721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218882" y="1066800"/>
            <a:ext cx="9751060" cy="4800600"/>
          </a:xfrm>
        </p:spPr>
        <p:txBody>
          <a:bodyPr rtlCol="1">
            <a:normAutofit/>
          </a:bodyPr>
          <a:lstStyle/>
          <a:p>
            <a:pPr algn="just" rtl="1"/>
            <a:r>
              <a:rPr lang="ar-IQ" sz="3600" dirty="0">
                <a:latin typeface="Sakkal Majalla" panose="02000000000000000000" pitchFamily="2" charset="-78"/>
                <a:cs typeface="Sakkal Majalla" panose="02000000000000000000" pitchFamily="2" charset="-78"/>
              </a:rPr>
              <a:t>يهيئ الحصاد الالي التسويق المبكر وبسعر مرتفع.</a:t>
            </a:r>
          </a:p>
          <a:p>
            <a:pPr algn="just" rtl="1"/>
            <a:r>
              <a:rPr lang="ar-IQ" sz="3600" dirty="0">
                <a:latin typeface="Sakkal Majalla" panose="02000000000000000000" pitchFamily="2" charset="-78"/>
                <a:cs typeface="Sakkal Majalla" panose="02000000000000000000" pitchFamily="2" charset="-78"/>
              </a:rPr>
              <a:t>الفقد بالمحصول المحصود اليا اقل من الفقد بالحصاد اليدوي بسبب تعرض المحصول في الطريقة الثانية الى النثر او اكلة من قبل الحيوانات والطيور اثناء فترة الحصاد.</a:t>
            </a:r>
          </a:p>
          <a:p>
            <a:pPr algn="just" rtl="1"/>
            <a:r>
              <a:rPr lang="ar-IQ" sz="3600" dirty="0">
                <a:latin typeface="Sakkal Majalla" panose="02000000000000000000" pitchFamily="2" charset="-78"/>
                <a:cs typeface="Sakkal Majalla" panose="02000000000000000000" pitchFamily="2" charset="-78"/>
              </a:rPr>
              <a:t>كلفة الطن الواحد في الحصاد الالي اقل مما في الحصاد اليدوي.</a:t>
            </a:r>
          </a:p>
          <a:p>
            <a:pPr algn="just" rtl="1"/>
            <a:endParaRPr lang="ar-IQ"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157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218882" y="1066800"/>
            <a:ext cx="9751060" cy="4800600"/>
          </a:xfrm>
        </p:spPr>
        <p:txBody>
          <a:bodyPr rtlCol="1">
            <a:normAutofit/>
          </a:bodyPr>
          <a:lstStyle/>
          <a:p>
            <a:pPr marL="0" indent="0" algn="just" rtl="1">
              <a:buNone/>
            </a:pPr>
            <a:r>
              <a:rPr lang="ar-IQ" sz="3600" dirty="0">
                <a:solidFill>
                  <a:srgbClr val="FF0000"/>
                </a:solidFill>
                <a:latin typeface="Sakkal Majalla" panose="02000000000000000000" pitchFamily="2" charset="-78"/>
                <a:cs typeface="Sakkal Majalla" panose="02000000000000000000" pitchFamily="2" charset="-78"/>
              </a:rPr>
              <a:t>عيوب الحصاد الالي:</a:t>
            </a:r>
            <a:endParaRPr lang="ar-IQ" sz="3600" dirty="0">
              <a:latin typeface="Sakkal Majalla" panose="02000000000000000000" pitchFamily="2" charset="-78"/>
              <a:cs typeface="Sakkal Majalla" panose="02000000000000000000" pitchFamily="2" charset="-78"/>
            </a:endParaRPr>
          </a:p>
          <a:p>
            <a:pPr algn="just" rtl="1"/>
            <a:r>
              <a:rPr lang="ar-IQ" sz="3600" dirty="0">
                <a:latin typeface="Sakkal Majalla" panose="02000000000000000000" pitchFamily="2" charset="-78"/>
                <a:cs typeface="Sakkal Majalla" panose="02000000000000000000" pitchFamily="2" charset="-78"/>
              </a:rPr>
              <a:t>استغلال راس مال كبير في عملية لا تستغرق الا أسابيع قليلة من السنة.</a:t>
            </a:r>
          </a:p>
          <a:p>
            <a:pPr algn="just" rtl="1"/>
            <a:r>
              <a:rPr lang="ar-IQ" sz="3600" dirty="0">
                <a:latin typeface="Sakkal Majalla" panose="02000000000000000000" pitchFamily="2" charset="-78"/>
                <a:cs typeface="Sakkal Majalla" panose="02000000000000000000" pitchFamily="2" charset="-78"/>
              </a:rPr>
              <a:t>احتياج معدات الحصاد الى قدرة عالية في التشغيل.</a:t>
            </a:r>
          </a:p>
          <a:p>
            <a:pPr algn="just" rtl="1"/>
            <a:r>
              <a:rPr lang="ar-IQ" sz="3600" dirty="0">
                <a:latin typeface="Sakkal Majalla" panose="02000000000000000000" pitchFamily="2" charset="-78"/>
                <a:cs typeface="Sakkal Majalla" panose="02000000000000000000" pitchFamily="2" charset="-78"/>
              </a:rPr>
              <a:t>كثرة الأجزاء المتحركة في معدات الحصاد يجعلها عرضة للكسر أي زيادة كلفة التصليح والادامة.</a:t>
            </a:r>
          </a:p>
          <a:p>
            <a:pPr algn="just" rtl="1"/>
            <a:r>
              <a:rPr lang="ar-IQ" sz="3600" dirty="0">
                <a:latin typeface="Sakkal Majalla" panose="02000000000000000000" pitchFamily="2" charset="-78"/>
                <a:cs typeface="Sakkal Majalla" panose="02000000000000000000" pitchFamily="2" charset="-78"/>
              </a:rPr>
              <a:t>يحتاج الحصاد الالي الى خبرة ومهارة فنية، وعند عدم توفرهما يكون تلف المحصول اكثر من الحصاد اليدوي إضافة الى زيادة كلفة التصليح.</a:t>
            </a:r>
          </a:p>
        </p:txBody>
      </p:sp>
    </p:spTree>
    <p:extLst>
      <p:ext uri="{BB962C8B-B14F-4D97-AF65-F5344CB8AC3E}">
        <p14:creationId xmlns:p14="http://schemas.microsoft.com/office/powerpoint/2010/main" val="134935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218882" y="1066800"/>
            <a:ext cx="9751060" cy="4800600"/>
          </a:xfrm>
        </p:spPr>
        <p:txBody>
          <a:bodyPr rtlCol="1">
            <a:normAutofit lnSpcReduction="10000"/>
          </a:bodyPr>
          <a:lstStyle/>
          <a:p>
            <a:pPr marL="0" indent="0" algn="just" rtl="1">
              <a:buNone/>
            </a:pPr>
            <a:r>
              <a:rPr lang="ar-IQ" sz="3600" dirty="0">
                <a:latin typeface="Sakkal Majalla" panose="02000000000000000000" pitchFamily="2" charset="-78"/>
                <a:cs typeface="Sakkal Majalla" panose="02000000000000000000" pitchFamily="2" charset="-78"/>
              </a:rPr>
              <a:t>تختلف المحاصيل المختلفة في نموها وطبيعة حملها، ففي بعضها يكون الناتج فوق سطح التربة كالحبوب بينما الاخر يكون تحت سطح التربة كالحبوب بينما الاخر يكون تحت سطح التربة كالبنجر والبطاطا، كما ان الجزء المفيد من المحصول يختلف اختلافا كبيرا في طبيعته فمن سنابل الحبوب الى الياف جوزة القطن الى عرانيس الذرة، وبالرغم من نمو الجزء المفيد لكل من البنجر والبطاطا تحت سطح التربة، الا ان التعامل مع رؤوس البنجر يتخلف عن التعامل مع درنات البطاطا.</a:t>
            </a:r>
          </a:p>
          <a:p>
            <a:pPr marL="0" indent="0" algn="just" rtl="1">
              <a:buNone/>
            </a:pPr>
            <a:r>
              <a:rPr lang="ar-IQ" sz="3600" dirty="0">
                <a:latin typeface="Sakkal Majalla" panose="02000000000000000000" pitchFamily="2" charset="-78"/>
                <a:cs typeface="Sakkal Majalla" panose="02000000000000000000" pitchFamily="2" charset="-78"/>
              </a:rPr>
              <a:t>وتبعا للمتغيرات أعلاه توجد أنواع مختلفة من معدات الحصاد كل منها مختص في حصاد نوع واحد من المحاصيل او يتعداه الى المحاصيل المتشابهة او المتقاربة في طبيعة النمو ووجود الجزء المفيد.</a:t>
            </a:r>
          </a:p>
        </p:txBody>
      </p:sp>
    </p:spTree>
    <p:extLst>
      <p:ext uri="{BB962C8B-B14F-4D97-AF65-F5344CB8AC3E}">
        <p14:creationId xmlns:p14="http://schemas.microsoft.com/office/powerpoint/2010/main" val="271816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833773-AAC5-48B5-9718-A17F93543638}"/>
              </a:ext>
            </a:extLst>
          </p:cNvPr>
          <p:cNvSpPr>
            <a:spLocks noGrp="1"/>
          </p:cNvSpPr>
          <p:nvPr>
            <p:ph type="title"/>
          </p:nvPr>
        </p:nvSpPr>
        <p:spPr>
          <a:xfrm>
            <a:off x="1218883" y="609600"/>
            <a:ext cx="9751060" cy="812800"/>
          </a:xfrm>
        </p:spPr>
        <p:txBody>
          <a:bodyPr>
            <a:normAutofit/>
          </a:bodyPr>
          <a:lstStyle/>
          <a:p>
            <a:pPr algn="ctr"/>
            <a:r>
              <a:rPr lang="ar-IQ" sz="4400" b="1" dirty="0">
                <a:solidFill>
                  <a:srgbClr val="FF0000"/>
                </a:solidFill>
                <a:cs typeface="DecoType Naskh Special" panose="02010000000000000000" pitchFamily="2" charset="-78"/>
              </a:rPr>
              <a:t>الحاصدة المركبة</a:t>
            </a:r>
            <a:endParaRPr lang="en-US" sz="4400" b="1" dirty="0">
              <a:solidFill>
                <a:srgbClr val="FF0000"/>
              </a:solidFill>
              <a:cs typeface="DecoType Naskh Special" panose="02010000000000000000" pitchFamily="2" charset="-78"/>
            </a:endParaRPr>
          </a:p>
        </p:txBody>
      </p:sp>
      <p:sp>
        <p:nvSpPr>
          <p:cNvPr id="3" name="عنصر نائب للمحتوى 2">
            <a:extLst>
              <a:ext uri="{FF2B5EF4-FFF2-40B4-BE49-F238E27FC236}">
                <a16:creationId xmlns:a16="http://schemas.microsoft.com/office/drawing/2014/main" id="{F70297B5-0713-4EC3-972A-185DF2D2514D}"/>
              </a:ext>
            </a:extLst>
          </p:cNvPr>
          <p:cNvSpPr>
            <a:spLocks noGrp="1"/>
          </p:cNvSpPr>
          <p:nvPr>
            <p:ph idx="1"/>
          </p:nvPr>
        </p:nvSpPr>
        <p:spPr>
          <a:xfrm>
            <a:off x="1218882" y="1803400"/>
            <a:ext cx="10438129" cy="4267200"/>
          </a:xfrm>
        </p:spPr>
        <p:txBody>
          <a:bodyPr/>
          <a:lstStyle/>
          <a:p>
            <a:pPr marL="0" indent="0" algn="just" rtl="1">
              <a:buNone/>
            </a:pPr>
            <a:r>
              <a:rPr lang="ar-IQ" sz="2800" dirty="0">
                <a:latin typeface="Sakkal Majalla" panose="02000000000000000000" pitchFamily="2" charset="-78"/>
                <a:cs typeface="Sakkal Majalla" panose="02000000000000000000" pitchFamily="2" charset="-78"/>
              </a:rPr>
              <a:t>تعتبر الحاصدة المركبة من أوائل معدات الحصاد التي دخلت العراق اذ بمجرد ذكر كلمة ( الحاصدة ) </a:t>
            </a:r>
            <a:r>
              <a:rPr lang="ar-IQ" sz="2800" dirty="0" err="1">
                <a:latin typeface="Sakkal Majalla" panose="02000000000000000000" pitchFamily="2" charset="-78"/>
                <a:cs typeface="Sakkal Majalla" panose="02000000000000000000" pitchFamily="2" charset="-78"/>
              </a:rPr>
              <a:t>فانها</a:t>
            </a:r>
            <a:r>
              <a:rPr lang="ar-IQ" sz="2800" dirty="0">
                <a:latin typeface="Sakkal Majalla" panose="02000000000000000000" pitchFamily="2" charset="-78"/>
                <a:cs typeface="Sakkal Majalla" panose="02000000000000000000" pitchFamily="2" charset="-78"/>
              </a:rPr>
              <a:t> تعني الحاصدة المركبة، بينما يطلق على معدات الحصاد الأخرى بما يكملها كأن يقال حاصدة الذرة، حاصدة البطاطا ...الخ</a:t>
            </a:r>
          </a:p>
          <a:p>
            <a:pPr marL="0" indent="0" algn="just" rtl="1">
              <a:buNone/>
            </a:pPr>
            <a:r>
              <a:rPr lang="ar-IQ" sz="2800" dirty="0">
                <a:latin typeface="Sakkal Majalla" panose="02000000000000000000" pitchFamily="2" charset="-78"/>
                <a:cs typeface="Sakkal Majalla" panose="02000000000000000000" pitchFamily="2" charset="-78"/>
              </a:rPr>
              <a:t>وعليه فأن ذكر الحاصدة هنا يعني الحاصدة المركبة لسهولة واختصار التعبير.</a:t>
            </a:r>
          </a:p>
          <a:p>
            <a:pPr marL="0" indent="0" algn="just" rtl="1">
              <a:buNone/>
            </a:pPr>
            <a:r>
              <a:rPr lang="ar-IQ" sz="2800" b="1" dirty="0">
                <a:solidFill>
                  <a:srgbClr val="FF0000"/>
                </a:solidFill>
                <a:latin typeface="Sakkal Majalla" panose="02000000000000000000" pitchFamily="2" charset="-78"/>
                <a:cs typeface="Sakkal Majalla" panose="02000000000000000000" pitchFamily="2" charset="-78"/>
              </a:rPr>
              <a:t>تركيب واساس عمل الحاصدة:</a:t>
            </a:r>
          </a:p>
          <a:p>
            <a:pPr marL="0" indent="0" algn="just" rtl="1">
              <a:buNone/>
            </a:pPr>
            <a:r>
              <a:rPr lang="ar-IQ" sz="2800" dirty="0">
                <a:latin typeface="Sakkal Majalla" panose="02000000000000000000" pitchFamily="2" charset="-78"/>
                <a:cs typeface="Sakkal Majalla" panose="02000000000000000000" pitchFamily="2" charset="-78"/>
              </a:rPr>
              <a:t>تتركب الحاصدة من عدة وحدات يقوم كل منها بعمل معين، وان تكامل عمل هذه الوحدات بمرحلة بعد أخرى يؤدي الى انجاز العمل من قطع المحصول حتى تنظيفه وتدريجه.</a:t>
            </a:r>
          </a:p>
        </p:txBody>
      </p:sp>
    </p:spTree>
    <p:extLst>
      <p:ext uri="{BB962C8B-B14F-4D97-AF65-F5344CB8AC3E}">
        <p14:creationId xmlns:p14="http://schemas.microsoft.com/office/powerpoint/2010/main" val="389139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303212" y="685800"/>
            <a:ext cx="11506200" cy="5181600"/>
          </a:xfrm>
        </p:spPr>
        <p:txBody>
          <a:bodyPr rtlCol="1">
            <a:normAutofit/>
          </a:bodyPr>
          <a:lstStyle/>
          <a:p>
            <a:pPr marL="0" indent="0" algn="just" rtl="1">
              <a:buNone/>
            </a:pPr>
            <a:r>
              <a:rPr lang="ar-IQ" sz="2800" dirty="0">
                <a:solidFill>
                  <a:schemeClr val="tx2"/>
                </a:solidFill>
                <a:latin typeface="Sakkal Majalla" panose="02000000000000000000" pitchFamily="2" charset="-78"/>
                <a:cs typeface="Sakkal Majalla" panose="02000000000000000000" pitchFamily="2" charset="-78"/>
              </a:rPr>
              <a:t>ان توالي عمل الوحدات يكون مشابها لما يقوم به الفلاح بشكل يدوي، فعند نضج المحصول يقوم الفلاح بقطع المحصول وذلك بمسكه حزمة من عدة سيقان بإحدى يديه ويقوم بقطعها باليد الأخرى بواسطة المنجل ويضع هذه الحزم على شكل اكوام صغيرة يقوم بتجميعها بعدئذ لتكون كومة كبيرة تدعى بــــ (</a:t>
            </a:r>
            <a:r>
              <a:rPr lang="ar-IQ" sz="2800" dirty="0">
                <a:solidFill>
                  <a:srgbClr val="FF0000"/>
                </a:solidFill>
                <a:latin typeface="Sakkal Majalla" panose="02000000000000000000" pitchFamily="2" charset="-78"/>
                <a:cs typeface="Sakkal Majalla" panose="02000000000000000000" pitchFamily="2" charset="-78"/>
              </a:rPr>
              <a:t>البيدر</a:t>
            </a:r>
            <a:r>
              <a:rPr lang="ar-IQ" sz="2800" dirty="0">
                <a:solidFill>
                  <a:schemeClr val="tx2"/>
                </a:solidFill>
                <a:latin typeface="Sakkal Majalla" panose="02000000000000000000" pitchFamily="2" charset="-78"/>
                <a:cs typeface="Sakkal Majalla" panose="02000000000000000000" pitchFamily="2" charset="-78"/>
              </a:rPr>
              <a:t>)، ومن ثم يقوم بدياستها اما بواسطة الحيوانات مباشرة او بواسطة الجرجر يفصل الحبوب عن القش. بعد فصل الحبوب يقوم الفلاح بتذرية المحصول بواسطة مذراة متكونة من عصا تنتهي بأصابع تشبه أصابع اليد  المفتوحة حيث يغرس هذه الأصابع بالمحصول ويرفعه الى الأعلى مع رميه فعندها يتطاير القش بعيدا باتجاه الريح لخفة وزنه بينما تسقط الحبوب قريبا من العامل لثقلها، ولذلك لا تجري عملية التذرية الا اذا كانت سرعة الرياح ملائمة. بعد انتهاء عملية التذرية يقوم الفلاح غالبا بفصل الحبوب عن القش في المنطقة المختلطة التي تكون بين كومة الحبوب وكومة التبن بواسطة الاطباق وتدعى هذه العملية محليا بـــــ (</a:t>
            </a:r>
            <a:r>
              <a:rPr lang="ar-IQ" sz="2800" dirty="0">
                <a:solidFill>
                  <a:srgbClr val="FF0000"/>
                </a:solidFill>
                <a:latin typeface="Sakkal Majalla" panose="02000000000000000000" pitchFamily="2" charset="-78"/>
                <a:cs typeface="Sakkal Majalla" panose="02000000000000000000" pitchFamily="2" charset="-78"/>
              </a:rPr>
              <a:t>التنسيق</a:t>
            </a:r>
            <a:r>
              <a:rPr lang="ar-IQ" sz="2800" dirty="0">
                <a:solidFill>
                  <a:schemeClr val="tx2"/>
                </a:solidFill>
                <a:latin typeface="Sakkal Majalla" panose="02000000000000000000" pitchFamily="2" charset="-78"/>
                <a:cs typeface="Sakkal Majalla" panose="02000000000000000000" pitchFamily="2" charset="-78"/>
              </a:rPr>
              <a:t>)، كما ان هناك بعض السنابل لا تفصل حبوبها كليا عن القش بواسطة الفؤوس بل تبقى كجزء من سنبلة تحوي على عدة حبات يطلق عليها محليا (</a:t>
            </a:r>
            <a:r>
              <a:rPr lang="ar-IQ" sz="2800" dirty="0">
                <a:solidFill>
                  <a:srgbClr val="FF0000"/>
                </a:solidFill>
                <a:latin typeface="Sakkal Majalla" panose="02000000000000000000" pitchFamily="2" charset="-78"/>
                <a:cs typeface="Sakkal Majalla" panose="02000000000000000000" pitchFamily="2" charset="-78"/>
              </a:rPr>
              <a:t>كزرة او كصرة</a:t>
            </a:r>
            <a:r>
              <a:rPr lang="ar-IQ" sz="2800" dirty="0">
                <a:solidFill>
                  <a:schemeClr val="tx2"/>
                </a:solidFill>
                <a:latin typeface="Sakkal Majalla" panose="02000000000000000000" pitchFamily="2" charset="-78"/>
                <a:cs typeface="Sakkal Majalla" panose="02000000000000000000" pitchFamily="2" charset="-78"/>
              </a:rPr>
              <a:t>). ان هذه الكزرة تسقط عند عملية التذرية في مكان قريب جدا من العامل وتتطلب فصل الحبوب منها. ولذلك يقوم الفلاح بجمعها وضربها بالعصى لفصل الحبوب عن التبن ومن ثم يقوم بالتنسيق. بعد ان تكتمل عمليتا الفصل والتنظيف، يقوم الفلاح بتعبئة المحصول بالأكياس او نقلة بشكل فل.</a:t>
            </a:r>
          </a:p>
        </p:txBody>
      </p:sp>
    </p:spTree>
    <p:extLst>
      <p:ext uri="{BB962C8B-B14F-4D97-AF65-F5344CB8AC3E}">
        <p14:creationId xmlns:p14="http://schemas.microsoft.com/office/powerpoint/2010/main" val="116387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صور قصة كفاح الفلاح المصري في موسم حصاد القمح - مصر">
            <a:extLst>
              <a:ext uri="{FF2B5EF4-FFF2-40B4-BE49-F238E27FC236}">
                <a16:creationId xmlns:a16="http://schemas.microsoft.com/office/drawing/2014/main" id="{B37897DA-4CF4-4921-AE2A-FBB82FBEE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650" y="654130"/>
            <a:ext cx="3637231" cy="2343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حصاد القمح&quot; حدوتة مصرية قديمة... بالصور - Sputnik Arabic">
            <a:extLst>
              <a:ext uri="{FF2B5EF4-FFF2-40B4-BE49-F238E27FC236}">
                <a16:creationId xmlns:a16="http://schemas.microsoft.com/office/drawing/2014/main" id="{1C1A1637-44A1-454C-B978-ECA943EAC9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0477" y="702439"/>
            <a:ext cx="2942308" cy="2343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دُرُوْبُ الصَّحْرَاْءُ: الأدوات الزراعية والحصاد">
            <a:extLst>
              <a:ext uri="{FF2B5EF4-FFF2-40B4-BE49-F238E27FC236}">
                <a16:creationId xmlns:a16="http://schemas.microsoft.com/office/drawing/2014/main" id="{D1A38F4B-2E17-427F-8FE5-98BB39C9F4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174" y="702439"/>
            <a:ext cx="3424439" cy="23434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الوادي الجديد في القمة| بالأرقام.. هكذا انتهى موسم حصاد القمح 2019 | مصر  العربية">
            <a:extLst>
              <a:ext uri="{FF2B5EF4-FFF2-40B4-BE49-F238E27FC236}">
                <a16:creationId xmlns:a16="http://schemas.microsoft.com/office/drawing/2014/main" id="{669BE3CB-BE64-4341-9135-DD76AF3CBC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904" y="3886200"/>
            <a:ext cx="3276601" cy="23526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سنابل الذهب في موسم الحصاد.. تفاؤل بالخير الوفير (فيديو وصور) – S A N A">
            <a:extLst>
              <a:ext uri="{FF2B5EF4-FFF2-40B4-BE49-F238E27FC236}">
                <a16:creationId xmlns:a16="http://schemas.microsoft.com/office/drawing/2014/main" id="{E5109EC5-631A-420B-8DEF-1401CB34AF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126" y="3875629"/>
            <a:ext cx="3424439" cy="23609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طقوس موسم الحصاد">
            <a:extLst>
              <a:ext uri="{FF2B5EF4-FFF2-40B4-BE49-F238E27FC236}">
                <a16:creationId xmlns:a16="http://schemas.microsoft.com/office/drawing/2014/main" id="{892C9A5E-EC24-45E5-87EC-1DFC18FE3F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6488" y="3429000"/>
            <a:ext cx="3067768" cy="305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06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لكتب الكلاسيكية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73_TF02801059.potx" id="{6D5BA956-ACC4-4900-8032-F1443D779AB3}" vid="{2F0EB720-361F-4176-B74A-BC9777C15603}"/>
    </a:ext>
  </a:extLst>
</a:theme>
</file>

<file path=ppt/theme/theme2.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العرض التقديمي التعليمي للكتاب الكلاسيكي (شاشة عريضة)</Template>
  <TotalTime>434</TotalTime>
  <Words>1335</Words>
  <Application>Microsoft Office PowerPoint</Application>
  <PresentationFormat>مخصص</PresentationFormat>
  <Paragraphs>65</Paragraphs>
  <Slides>17</Slides>
  <Notes>7</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17</vt:i4>
      </vt:variant>
    </vt:vector>
  </HeadingPairs>
  <TitlesOfParts>
    <vt:vector size="21" baseType="lpstr">
      <vt:lpstr>Arial</vt:lpstr>
      <vt:lpstr>Constantia</vt:lpstr>
      <vt:lpstr>Sakkal Majalla</vt:lpstr>
      <vt:lpstr>الكتب الكلاسيكية 16×9</vt:lpstr>
      <vt:lpstr>معدات الحصاد</vt:lpstr>
      <vt:lpstr>عرض تقديمي في PowerPoint</vt:lpstr>
      <vt:lpstr>عرض تقديمي في PowerPoint</vt:lpstr>
      <vt:lpstr>عرض تقديمي في PowerPoint</vt:lpstr>
      <vt:lpstr>عرض تقديمي في PowerPoint</vt:lpstr>
      <vt:lpstr>عرض تقديمي في PowerPoint</vt:lpstr>
      <vt:lpstr>الحاصدة المركبة</vt:lpstr>
      <vt:lpstr>عرض تقديمي في PowerPoint</vt:lpstr>
      <vt:lpstr>عرض تقديمي في PowerPoint</vt:lpstr>
      <vt:lpstr>عرض تقديمي في PowerPoint</vt:lpstr>
      <vt:lpstr>وحدة القطع</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محراث تحت التربة</dc:title>
  <dc:creator>‏‏مستخدم Windows</dc:creator>
  <cp:lastModifiedBy>‏‏مستخدم Windows</cp:lastModifiedBy>
  <cp:revision>45</cp:revision>
  <dcterms:created xsi:type="dcterms:W3CDTF">2020-05-28T18:02:02Z</dcterms:created>
  <dcterms:modified xsi:type="dcterms:W3CDTF">2021-05-15T20:33:04Z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