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60" r:id="rId4"/>
  </p:sldMasterIdLst>
  <p:notesMasterIdLst>
    <p:notesMasterId r:id="rId19"/>
  </p:notesMasterIdLst>
  <p:handoutMasterIdLst>
    <p:handoutMasterId r:id="rId20"/>
  </p:handoutMasterIdLst>
  <p:sldIdLst>
    <p:sldId id="264" r:id="rId5"/>
    <p:sldId id="276" r:id="rId6"/>
    <p:sldId id="277" r:id="rId7"/>
    <p:sldId id="278" r:id="rId8"/>
    <p:sldId id="279" r:id="rId9"/>
    <p:sldId id="268" r:id="rId10"/>
    <p:sldId id="269" r:id="rId11"/>
    <p:sldId id="280" r:id="rId12"/>
    <p:sldId id="281" r:id="rId13"/>
    <p:sldId id="283" r:id="rId14"/>
    <p:sldId id="284" r:id="rId15"/>
    <p:sldId id="285" r:id="rId16"/>
    <p:sldId id="282" r:id="rId17"/>
    <p:sldId id="286" r:id="rId18"/>
  </p:sldIdLst>
  <p:sldSz cx="12188825" cy="6858000"/>
  <p:notesSz cx="6858000" cy="9144000"/>
  <p:defaultTextStyle>
    <a:defPPr algn="r" rtl="1">
      <a:defRPr lang="ar-sa"/>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howGuides="1">
      <p:cViewPr varScale="1">
        <p:scale>
          <a:sx n="65" d="100"/>
          <a:sy n="65" d="100"/>
        </p:scale>
        <p:origin x="72" y="240"/>
      </p:cViewPr>
      <p:guideLst>
        <p:guide pos="3839"/>
        <p:guide orient="horz" pos="2160"/>
      </p:guideLst>
    </p:cSldViewPr>
  </p:slideViewPr>
  <p:notesTextViewPr>
    <p:cViewPr>
      <p:scale>
        <a:sx n="1" d="1"/>
        <a:sy n="1" d="1"/>
      </p:scale>
      <p:origin x="0" y="0"/>
    </p:cViewPr>
  </p:notesTextViewPr>
  <p:notesViewPr>
    <p:cSldViewPr>
      <p:cViewPr varScale="1">
        <p:scale>
          <a:sx n="97" d="100"/>
          <a:sy n="97" d="100"/>
        </p:scale>
        <p:origin x="278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solidFill>
                <a:schemeClr val="tx2"/>
              </a:solidFill>
            </a:endParaRPr>
          </a:p>
        </p:txBody>
      </p:sp>
      <p:sp>
        <p:nvSpPr>
          <p:cNvPr id="3" name="عنصر نائب للتاريخ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lvl1pPr>
          </a:lstStyle>
          <a:p>
            <a:pPr algn="l" rtl="1"/>
            <a:fld id="{6B699901-2CE7-416D-8206-63C5DB0C7A5C}" type="uaqdatetime1">
              <a:rPr lang="ar-SA" smtClean="0">
                <a:solidFill>
                  <a:schemeClr val="tx2"/>
                </a:solidFill>
              </a:rPr>
              <a:pPr algn="l" rtl="1"/>
              <a:t>15/10/1441</a:t>
            </a:fld>
            <a:endParaRPr lang="ar-SA" dirty="0">
              <a:solidFill>
                <a:schemeClr val="tx2"/>
              </a:solidFill>
            </a:endParaRPr>
          </a:p>
        </p:txBody>
      </p:sp>
      <p:sp>
        <p:nvSpPr>
          <p:cNvPr id="4" name="عنصر نائب للتذييل 3"/>
          <p:cNvSpPr>
            <a:spLocks noGrp="1"/>
          </p:cNvSpPr>
          <p:nvPr>
            <p:ph type="ftr" sz="quarter" idx="2"/>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solidFill>
                <a:schemeClr val="tx2"/>
              </a:solidFill>
            </a:endParaRPr>
          </a:p>
        </p:txBody>
      </p:sp>
      <p:sp>
        <p:nvSpPr>
          <p:cNvPr id="5" name="عنصر نائب لرقم الشريحة 4"/>
          <p:cNvSpPr>
            <a:spLocks noGrp="1"/>
          </p:cNvSpPr>
          <p:nvPr>
            <p:ph type="sldNum" sz="quarter" idx="3"/>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CFD77566-CD65-4859-9FA1-43956DC85B8C}" type="slidenum">
              <a:rPr lang="ar-SA">
                <a:solidFill>
                  <a:schemeClr val="tx2"/>
                </a:solidFill>
              </a:rPr>
              <a:pPr algn="l" rtl="1"/>
              <a:t>‹#›</a:t>
            </a:fld>
            <a:endParaRPr lang="ar-SA"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solidFill>
                  <a:schemeClr val="tx2"/>
                </a:solidFill>
                <a:cs typeface="+mj-cs"/>
              </a:defRPr>
            </a:lvl1pPr>
          </a:lstStyle>
          <a:p>
            <a:endParaRPr lang="ar-SA" dirty="0"/>
          </a:p>
        </p:txBody>
      </p:sp>
      <p:sp>
        <p:nvSpPr>
          <p:cNvPr id="3" name="عنصر نائب للتاريخ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solidFill>
                  <a:schemeClr val="tx2"/>
                </a:solidFill>
                <a:cs typeface="+mj-cs"/>
              </a:defRPr>
            </a:lvl1pPr>
          </a:lstStyle>
          <a:p>
            <a:fld id="{EC066CEA-DECD-4792-B49D-CD7D13D53218}" type="uaqdatetime1">
              <a:rPr lang="ar-SA" smtClean="0"/>
              <a:pPr/>
              <a:t>15/10/1441</a:t>
            </a:fld>
            <a:endParaRPr lang="ar-SA" dirty="0"/>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solidFill>
                  <a:schemeClr val="tx2"/>
                </a:solidFill>
                <a:cs typeface="+mj-cs"/>
              </a:defRPr>
            </a:lvl1pPr>
          </a:lstStyle>
          <a:p>
            <a:endParaRPr lang="ar-SA" dirty="0"/>
          </a:p>
        </p:txBody>
      </p:sp>
      <p:sp>
        <p:nvSpPr>
          <p:cNvPr id="7" name="عنصر نائب لرقم الشريحة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l" rtl="1">
              <a:defRPr sz="1200">
                <a:solidFill>
                  <a:schemeClr val="tx2"/>
                </a:solidFill>
                <a:cs typeface="+mj-cs"/>
              </a:defRPr>
            </a:lvl1pPr>
          </a:lstStyle>
          <a:p>
            <a:fld id="{B8796F01-7154-41E0-B48B-A6921757531A}" type="slidenum">
              <a:rPr lang="ar-SA" smtClean="0"/>
              <a:pPr/>
              <a:t>‹#›</a:t>
            </a:fld>
            <a:endParaRPr lang="ar-SA"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r" defTabSz="1218987" rtl="1" eaLnBrk="1" latinLnBrk="0" hangingPunct="1">
      <a:defRPr sz="1600" kern="1200">
        <a:solidFill>
          <a:schemeClr val="tx2"/>
        </a:solidFill>
        <a:latin typeface="+mn-lt"/>
        <a:ea typeface="+mn-ea"/>
        <a:cs typeface="+mj-cs"/>
      </a:defRPr>
    </a:lvl1pPr>
    <a:lvl2pPr marL="609493" algn="r" defTabSz="1218987" rtl="1" eaLnBrk="1" latinLnBrk="0" hangingPunct="1">
      <a:defRPr sz="1600" kern="1200">
        <a:solidFill>
          <a:schemeClr val="tx2"/>
        </a:solidFill>
        <a:latin typeface="+mn-lt"/>
        <a:ea typeface="+mn-ea"/>
        <a:cs typeface="+mn-cs"/>
      </a:defRPr>
    </a:lvl2pPr>
    <a:lvl3pPr marL="1218987" algn="r" defTabSz="1218987" rtl="1" eaLnBrk="1" latinLnBrk="0" hangingPunct="1">
      <a:defRPr sz="1600" kern="1200">
        <a:solidFill>
          <a:schemeClr val="tx2"/>
        </a:solidFill>
        <a:latin typeface="+mn-lt"/>
        <a:ea typeface="+mn-ea"/>
        <a:cs typeface="+mn-cs"/>
      </a:defRPr>
    </a:lvl3pPr>
    <a:lvl4pPr marL="1828480" algn="r" defTabSz="1218987" rtl="1" eaLnBrk="1" latinLnBrk="0" hangingPunct="1">
      <a:defRPr sz="1600" kern="1200">
        <a:solidFill>
          <a:schemeClr val="tx2"/>
        </a:solidFill>
        <a:latin typeface="+mn-lt"/>
        <a:ea typeface="+mn-ea"/>
        <a:cs typeface="+mn-cs"/>
      </a:defRPr>
    </a:lvl4pPr>
    <a:lvl5pPr marL="2437973" algn="r" defTabSz="1218987" rtl="1" eaLnBrk="1" latinLnBrk="0" hangingPunct="1">
      <a:defRPr sz="1600" kern="1200">
        <a:solidFill>
          <a:schemeClr val="tx2"/>
        </a:solidFill>
        <a:latin typeface="+mn-lt"/>
        <a:ea typeface="+mn-ea"/>
        <a:cs typeface="+mn-cs"/>
      </a:defRPr>
    </a:lvl5pPr>
    <a:lvl6pPr marL="3047467" algn="r" defTabSz="1218987" rtl="1" eaLnBrk="1" latinLnBrk="0" hangingPunct="1">
      <a:defRPr sz="1600" kern="1200">
        <a:solidFill>
          <a:schemeClr val="tx1"/>
        </a:solidFill>
        <a:latin typeface="+mn-lt"/>
        <a:ea typeface="+mn-ea"/>
        <a:cs typeface="+mn-cs"/>
      </a:defRPr>
    </a:lvl6pPr>
    <a:lvl7pPr marL="3656960" algn="r" defTabSz="1218987" rtl="1" eaLnBrk="1" latinLnBrk="0" hangingPunct="1">
      <a:defRPr sz="1600" kern="1200">
        <a:solidFill>
          <a:schemeClr val="tx1"/>
        </a:solidFill>
        <a:latin typeface="+mn-lt"/>
        <a:ea typeface="+mn-ea"/>
        <a:cs typeface="+mn-cs"/>
      </a:defRPr>
    </a:lvl7pPr>
    <a:lvl8pPr marL="4266453" algn="r" defTabSz="1218987" rtl="1" eaLnBrk="1" latinLnBrk="0" hangingPunct="1">
      <a:defRPr sz="1600" kern="1200">
        <a:solidFill>
          <a:schemeClr val="tx1"/>
        </a:solidFill>
        <a:latin typeface="+mn-lt"/>
        <a:ea typeface="+mn-ea"/>
        <a:cs typeface="+mn-cs"/>
      </a:defRPr>
    </a:lvl8pPr>
    <a:lvl9pPr marL="4875947" algn="r" defTabSz="1218987" rtl="1"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a:t>
            </a:fld>
            <a:endParaRPr lang="ar-SA" dirty="0"/>
          </a:p>
        </p:txBody>
      </p:sp>
    </p:spTree>
    <p:extLst>
      <p:ext uri="{BB962C8B-B14F-4D97-AF65-F5344CB8AC3E}">
        <p14:creationId xmlns:p14="http://schemas.microsoft.com/office/powerpoint/2010/main" val="209537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2</a:t>
            </a:fld>
            <a:endParaRPr lang="ar-SA" dirty="0"/>
          </a:p>
        </p:txBody>
      </p:sp>
    </p:spTree>
    <p:extLst>
      <p:ext uri="{BB962C8B-B14F-4D97-AF65-F5344CB8AC3E}">
        <p14:creationId xmlns:p14="http://schemas.microsoft.com/office/powerpoint/2010/main" val="395813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3</a:t>
            </a:fld>
            <a:endParaRPr lang="ar-SA" dirty="0"/>
          </a:p>
        </p:txBody>
      </p:sp>
    </p:spTree>
    <p:extLst>
      <p:ext uri="{BB962C8B-B14F-4D97-AF65-F5344CB8AC3E}">
        <p14:creationId xmlns:p14="http://schemas.microsoft.com/office/powerpoint/2010/main" val="50709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4</a:t>
            </a:fld>
            <a:endParaRPr lang="ar-SA" dirty="0"/>
          </a:p>
        </p:txBody>
      </p:sp>
    </p:spTree>
    <p:extLst>
      <p:ext uri="{BB962C8B-B14F-4D97-AF65-F5344CB8AC3E}">
        <p14:creationId xmlns:p14="http://schemas.microsoft.com/office/powerpoint/2010/main" val="143227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5</a:t>
            </a:fld>
            <a:endParaRPr lang="ar-SA" dirty="0"/>
          </a:p>
        </p:txBody>
      </p:sp>
    </p:spTree>
    <p:extLst>
      <p:ext uri="{BB962C8B-B14F-4D97-AF65-F5344CB8AC3E}">
        <p14:creationId xmlns:p14="http://schemas.microsoft.com/office/powerpoint/2010/main" val="26033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6</a:t>
            </a:fld>
            <a:endParaRPr lang="ar-SA" dirty="0"/>
          </a:p>
        </p:txBody>
      </p:sp>
    </p:spTree>
    <p:extLst>
      <p:ext uri="{BB962C8B-B14F-4D97-AF65-F5344CB8AC3E}">
        <p14:creationId xmlns:p14="http://schemas.microsoft.com/office/powerpoint/2010/main" val="294734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7</a:t>
            </a:fld>
            <a:endParaRPr lang="ar-SA" dirty="0"/>
          </a:p>
        </p:txBody>
      </p:sp>
    </p:spTree>
    <p:extLst>
      <p:ext uri="{BB962C8B-B14F-4D97-AF65-F5344CB8AC3E}">
        <p14:creationId xmlns:p14="http://schemas.microsoft.com/office/powerpoint/2010/main" val="1652444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8</a:t>
            </a:fld>
            <a:endParaRPr lang="ar-SA" dirty="0"/>
          </a:p>
        </p:txBody>
      </p:sp>
    </p:spTree>
    <p:extLst>
      <p:ext uri="{BB962C8B-B14F-4D97-AF65-F5344CB8AC3E}">
        <p14:creationId xmlns:p14="http://schemas.microsoft.com/office/powerpoint/2010/main" val="3184365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531812" y="1498601"/>
            <a:ext cx="7008574" cy="3298825"/>
          </a:xfrm>
        </p:spPr>
        <p:txBody>
          <a:bodyPr rtlCol="1">
            <a:normAutofit/>
          </a:bodyPr>
          <a:lstStyle>
            <a:lvl1pPr algn="r" rtl="1">
              <a:lnSpc>
                <a:spcPct val="90000"/>
              </a:lnSpc>
              <a:defRPr sz="5400" cap="none" baseline="0">
                <a:cs typeface="+mj-cs"/>
              </a:defRPr>
            </a:lvl1pPr>
          </a:lstStyle>
          <a:p>
            <a:pPr rtl="1"/>
            <a:r>
              <a:rPr lang="ar-SA" noProof="0"/>
              <a:t>انقر لتحرير نمط عنوان الشكل الرئيسي</a:t>
            </a:r>
            <a:endParaRPr lang="ar-SA" noProof="0" dirty="0"/>
          </a:p>
        </p:txBody>
      </p:sp>
      <p:sp>
        <p:nvSpPr>
          <p:cNvPr id="3" name="العنوان الفرعي 2"/>
          <p:cNvSpPr>
            <a:spLocks noGrp="1"/>
          </p:cNvSpPr>
          <p:nvPr>
            <p:ph type="subTitle" idx="1"/>
          </p:nvPr>
        </p:nvSpPr>
        <p:spPr>
          <a:xfrm>
            <a:off x="531812" y="4927600"/>
            <a:ext cx="7008574" cy="1244600"/>
          </a:xfrm>
        </p:spPr>
        <p:txBody>
          <a:bodyPr rtlCol="1">
            <a:normAutofit/>
          </a:bodyPr>
          <a:lstStyle>
            <a:lvl1pPr marL="0" indent="0" algn="r" rtl="1">
              <a:spcBef>
                <a:spcPts val="0"/>
              </a:spcBef>
              <a:buNone/>
              <a:defRPr sz="2800" b="0">
                <a:solidFill>
                  <a:schemeClr val="tx1"/>
                </a:solidFill>
                <a:cs typeface="+mj-cs"/>
              </a:defRPr>
            </a:lvl1pPr>
            <a:lvl2pPr marL="609493" indent="0" algn="ctr" rtl="1">
              <a:buNone/>
              <a:defRPr>
                <a:solidFill>
                  <a:schemeClr val="tx1">
                    <a:tint val="75000"/>
                  </a:schemeClr>
                </a:solidFill>
              </a:defRPr>
            </a:lvl2pPr>
            <a:lvl3pPr marL="1218987" indent="0" algn="ctr" rtl="1">
              <a:buNone/>
              <a:defRPr>
                <a:solidFill>
                  <a:schemeClr val="tx1">
                    <a:tint val="75000"/>
                  </a:schemeClr>
                </a:solidFill>
              </a:defRPr>
            </a:lvl3pPr>
            <a:lvl4pPr marL="1828480" indent="0" algn="ctr" rtl="1">
              <a:buNone/>
              <a:defRPr>
                <a:solidFill>
                  <a:schemeClr val="tx1">
                    <a:tint val="75000"/>
                  </a:schemeClr>
                </a:solidFill>
              </a:defRPr>
            </a:lvl4pPr>
            <a:lvl5pPr marL="2437973" indent="0" algn="ctr" rtl="1">
              <a:buNone/>
              <a:defRPr>
                <a:solidFill>
                  <a:schemeClr val="tx1">
                    <a:tint val="75000"/>
                  </a:schemeClr>
                </a:solidFill>
              </a:defRPr>
            </a:lvl5pPr>
            <a:lvl6pPr marL="3047467" indent="0" algn="ctr" rtl="1">
              <a:buNone/>
              <a:defRPr>
                <a:solidFill>
                  <a:schemeClr val="tx1">
                    <a:tint val="75000"/>
                  </a:schemeClr>
                </a:solidFill>
              </a:defRPr>
            </a:lvl6pPr>
            <a:lvl7pPr marL="3656960" indent="0" algn="ctr" rtl="1">
              <a:buNone/>
              <a:defRPr>
                <a:solidFill>
                  <a:schemeClr val="tx1">
                    <a:tint val="75000"/>
                  </a:schemeClr>
                </a:solidFill>
              </a:defRPr>
            </a:lvl7pPr>
            <a:lvl8pPr marL="4266453" indent="0" algn="ctr" rtl="1">
              <a:buNone/>
              <a:defRPr>
                <a:solidFill>
                  <a:schemeClr val="tx1">
                    <a:tint val="75000"/>
                  </a:schemeClr>
                </a:solidFill>
              </a:defRPr>
            </a:lvl8pPr>
            <a:lvl9pPr marL="4875947" indent="0" algn="ctr" rtl="1">
              <a:buNone/>
              <a:defRPr>
                <a:solidFill>
                  <a:schemeClr val="tx1">
                    <a:tint val="75000"/>
                  </a:schemeClr>
                </a:solidFill>
              </a:defRPr>
            </a:lvl9pPr>
          </a:lstStyle>
          <a:p>
            <a:pPr rtl="1"/>
            <a:r>
              <a:rPr lang="ar-SA" noProof="0"/>
              <a:t>انقر لتحرير نمط العنوان الفرعي للشكل الرئيسي</a:t>
            </a:r>
            <a:endParaRPr lang="ar-SA"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p:txBody>
          <a:bodyPr vert="eaVert" rtlCol="1"/>
          <a:lstStyle>
            <a:lvl1pPr>
              <a:defRPr>
                <a:cs typeface="+mj-cs"/>
              </a:defRPr>
            </a:lvl1pPr>
            <a:lvl2pPr>
              <a:defRPr>
                <a:cs typeface="+mj-cs"/>
              </a:defRPr>
            </a:lvl2pPr>
            <a:lvl3pPr>
              <a:defRPr>
                <a:cs typeface="+mj-cs"/>
              </a:defRPr>
            </a:lvl3pPr>
            <a:lvl4pPr>
              <a:defRPr>
                <a:cs typeface="+mj-cs"/>
              </a:defRPr>
            </a:lvl4pPr>
            <a:lvl5pPr>
              <a:defRPr>
                <a:cs typeface="+mj-cs"/>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cs typeface="+mj-cs"/>
              </a:defRPr>
            </a:lvl1pPr>
          </a:lstStyle>
          <a:p>
            <a:fld id="{03F55EA0-5AFC-453D-B938-A7E8962115A1}" type="uaqdatetime1">
              <a:rPr lang="ar-SA" smtClean="0"/>
              <a:pPr/>
              <a:t>15/10/1441</a:t>
            </a:fld>
            <a:endParaRPr lang="ar-SA" dirty="0"/>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591C5AD9-787D-40FA-8A4D-16A055B9AF81}" type="slidenum">
              <a:rPr lang="ar-SA" smtClean="0"/>
              <a:pPr/>
              <a:t>‹#›</a:t>
            </a:fld>
            <a:endParaRPr lang="ar-SA"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852633" y="274638"/>
            <a:ext cx="1422030" cy="5897561"/>
          </a:xfrm>
        </p:spPr>
        <p:txBody>
          <a:bodyPr vert="eaVert" rtlCol="1"/>
          <a:lstStyle>
            <a:lvl1pPr>
              <a:defRPr>
                <a:cs typeface="+mj-cs"/>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a:xfrm>
            <a:off x="1117309" y="274638"/>
            <a:ext cx="8532178" cy="5897561"/>
          </a:xfrm>
        </p:spPr>
        <p:txBody>
          <a:bodyPr vert="eaVert" rtlCol="1"/>
          <a:lstStyle>
            <a:lvl1pPr>
              <a:defRPr>
                <a:cs typeface="+mj-cs"/>
              </a:defRPr>
            </a:lvl1pPr>
            <a:lvl2pPr>
              <a:defRPr>
                <a:cs typeface="+mj-cs"/>
              </a:defRPr>
            </a:lvl2pPr>
            <a:lvl3pPr>
              <a:defRPr>
                <a:cs typeface="+mj-cs"/>
              </a:defRPr>
            </a:lvl3pPr>
            <a:lvl4pPr>
              <a:defRPr>
                <a:cs typeface="+mj-cs"/>
              </a:defRPr>
            </a:lvl4pPr>
            <a:lvl5pPr>
              <a:defRPr>
                <a:cs typeface="+mj-cs"/>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cs typeface="+mj-cs"/>
              </a:defRPr>
            </a:lvl1pPr>
          </a:lstStyle>
          <a:p>
            <a:fld id="{A5A2F16B-17CC-4B70-B4A7-5C9C44178599}" type="uaqdatetime1">
              <a:rPr lang="ar-SA" smtClean="0"/>
              <a:pPr/>
              <a:t>15/10/1441</a:t>
            </a:fld>
            <a:endParaRPr lang="ar-SA" dirty="0"/>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591C5AD9-787D-40FA-8A4D-16A055B9AF81}" type="slidenum">
              <a:rPr lang="ar-SA" smtClean="0"/>
              <a:pPr/>
              <a:t>‹#›</a:t>
            </a:fld>
            <a:endParaRPr lang="ar-SA"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p:txBody>
          <a:bodyPr rtlCol="1"/>
          <a:lstStyle>
            <a:lvl1pPr>
              <a:defRPr>
                <a:cs typeface="+mj-cs"/>
              </a:defRPr>
            </a:lvl1pPr>
            <a:lvl2pPr>
              <a:defRPr>
                <a:cs typeface="+mj-cs"/>
              </a:defRPr>
            </a:lvl2pPr>
            <a:lvl3pPr>
              <a:defRPr>
                <a:cs typeface="+mj-cs"/>
              </a:defRPr>
            </a:lvl3pPr>
            <a:lvl4pPr>
              <a:defRPr>
                <a:cs typeface="+mj-cs"/>
              </a:defRPr>
            </a:lvl4pPr>
            <a:lvl5pPr algn="r" rtl="1">
              <a:defRPr>
                <a:cs typeface="+mj-cs"/>
              </a:defRPr>
            </a:lvl5pPr>
            <a:lvl6pPr algn="r" rtl="1">
              <a:defRPr/>
            </a:lvl6pPr>
            <a:lvl7pPr algn="r" rtl="1">
              <a:defRPr baseline="0"/>
            </a:lvl7pPr>
            <a:lvl8pPr algn="r" rtl="1">
              <a:defRPr baseline="0"/>
            </a:lvl8pPr>
            <a:lvl9pPr algn="r" rtl="1">
              <a:defRPr baseline="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cs typeface="+mj-cs"/>
              </a:defRPr>
            </a:lvl1pPr>
          </a:lstStyle>
          <a:p>
            <a:fld id="{F2EF7917-0B58-4BAE-B2E3-5831FD93E456}" type="uaqdatetime1">
              <a:rPr lang="ar-SA" smtClean="0"/>
              <a:pPr/>
              <a:t>15/10/1441</a:t>
            </a:fld>
            <a:endParaRPr lang="ar-SA" dirty="0"/>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DA60BA0E-20D0-4E7C-B286-26C960A6788F}" type="slidenum">
              <a:rPr lang="ar-SA" smtClean="0"/>
              <a:pPr/>
              <a:t>‹#›</a:t>
            </a:fld>
            <a:endParaRPr lang="ar-SA"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title"/>
          </p:nvPr>
        </p:nvSpPr>
        <p:spPr>
          <a:xfrm>
            <a:off x="4570412" y="4445000"/>
            <a:ext cx="7008574" cy="1930400"/>
          </a:xfrm>
        </p:spPr>
        <p:txBody>
          <a:bodyPr rtlCol="1" anchor="t">
            <a:normAutofit/>
          </a:bodyPr>
          <a:lstStyle>
            <a:lvl1pPr algn="r" rtl="1">
              <a:defRPr sz="5400" b="0" cap="none" baseline="0">
                <a:cs typeface="+mj-cs"/>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a:off x="4570412" y="3124200"/>
            <a:ext cx="7008574" cy="1296987"/>
          </a:xfrm>
        </p:spPr>
        <p:txBody>
          <a:bodyPr rtlCol="1" anchor="b">
            <a:normAutofit/>
          </a:bodyPr>
          <a:lstStyle>
            <a:lvl1pPr marL="0" indent="0" algn="r" rtl="1">
              <a:spcBef>
                <a:spcPts val="0"/>
              </a:spcBef>
              <a:buNone/>
              <a:defRPr sz="2800">
                <a:solidFill>
                  <a:schemeClr val="tx1"/>
                </a:solidFill>
                <a:cs typeface="+mj-cs"/>
              </a:defRPr>
            </a:lvl1pPr>
            <a:lvl2pPr marL="609493" indent="0" algn="r" rtl="1">
              <a:buNone/>
              <a:defRPr sz="2400">
                <a:solidFill>
                  <a:schemeClr val="tx1">
                    <a:tint val="75000"/>
                  </a:schemeClr>
                </a:solidFill>
              </a:defRPr>
            </a:lvl2pPr>
            <a:lvl3pPr marL="1218987" indent="0" algn="r" rtl="1">
              <a:buNone/>
              <a:defRPr sz="2100">
                <a:solidFill>
                  <a:schemeClr val="tx1">
                    <a:tint val="75000"/>
                  </a:schemeClr>
                </a:solidFill>
              </a:defRPr>
            </a:lvl3pPr>
            <a:lvl4pPr marL="1828480" indent="0" algn="r" rtl="1">
              <a:buNone/>
              <a:defRPr sz="1900">
                <a:solidFill>
                  <a:schemeClr val="tx1">
                    <a:tint val="75000"/>
                  </a:schemeClr>
                </a:solidFill>
              </a:defRPr>
            </a:lvl4pPr>
            <a:lvl5pPr marL="2437973" indent="0" algn="r" rtl="1">
              <a:buNone/>
              <a:defRPr sz="1900">
                <a:solidFill>
                  <a:schemeClr val="tx1">
                    <a:tint val="75000"/>
                  </a:schemeClr>
                </a:solidFill>
              </a:defRPr>
            </a:lvl5pPr>
            <a:lvl6pPr marL="3047467" indent="0" algn="r" rtl="1">
              <a:buNone/>
              <a:defRPr sz="1900">
                <a:solidFill>
                  <a:schemeClr val="tx1">
                    <a:tint val="75000"/>
                  </a:schemeClr>
                </a:solidFill>
              </a:defRPr>
            </a:lvl6pPr>
            <a:lvl7pPr marL="3656960" indent="0" algn="r" rtl="1">
              <a:buNone/>
              <a:defRPr sz="1900">
                <a:solidFill>
                  <a:schemeClr val="tx1">
                    <a:tint val="75000"/>
                  </a:schemeClr>
                </a:solidFill>
              </a:defRPr>
            </a:lvl7pPr>
            <a:lvl8pPr marL="4266453" indent="0" algn="r" rtl="1">
              <a:buNone/>
              <a:defRPr sz="1900">
                <a:solidFill>
                  <a:schemeClr val="tx1">
                    <a:tint val="75000"/>
                  </a:schemeClr>
                </a:solidFill>
              </a:defRPr>
            </a:lvl8pPr>
            <a:lvl9pPr marL="4875947" indent="0" algn="r" rtl="1">
              <a:buNone/>
              <a:defRPr sz="1900">
                <a:solidFill>
                  <a:schemeClr val="tx1">
                    <a:tint val="75000"/>
                  </a:schemeClr>
                </a:solidFill>
              </a:defRPr>
            </a:lvl9pPr>
          </a:lstStyle>
          <a:p>
            <a:pPr lvl="0" rtl="1"/>
            <a:r>
              <a:rPr lang="ar-SA" noProof="0"/>
              <a:t>حرر أنماط نص الشكل الرئيسي</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sz="half" idx="1"/>
          </p:nvPr>
        </p:nvSpPr>
        <p:spPr>
          <a:xfrm>
            <a:off x="922980" y="1701800"/>
            <a:ext cx="4977104" cy="44704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محتوى 3"/>
          <p:cNvSpPr>
            <a:spLocks noGrp="1"/>
          </p:cNvSpPr>
          <p:nvPr>
            <p:ph sz="half" idx="2"/>
          </p:nvPr>
        </p:nvSpPr>
        <p:spPr>
          <a:xfrm>
            <a:off x="6103230" y="1701800"/>
            <a:ext cx="4977104" cy="44704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اريخ 4"/>
          <p:cNvSpPr>
            <a:spLocks noGrp="1"/>
          </p:cNvSpPr>
          <p:nvPr>
            <p:ph type="dt" sz="half" idx="10"/>
          </p:nvPr>
        </p:nvSpPr>
        <p:spPr/>
        <p:txBody>
          <a:bodyPr rtlCol="1"/>
          <a:lstStyle>
            <a:lvl1pPr>
              <a:defRPr>
                <a:cs typeface="+mj-cs"/>
              </a:defRPr>
            </a:lvl1pPr>
          </a:lstStyle>
          <a:p>
            <a:fld id="{1881C704-D1C4-4654-B3E9-4242C729857D}" type="uaqdatetime1">
              <a:rPr lang="ar-SA" smtClean="0"/>
              <a:pPr/>
              <a:t>15/10/1441</a:t>
            </a:fld>
            <a:endParaRPr lang="ar-SA" dirty="0"/>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lgn="r" rtl="1">
              <a:defRPr>
                <a:cs typeface="+mj-cs"/>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a:off x="892772" y="1608836"/>
            <a:ext cx="4973041" cy="512064"/>
          </a:xfrm>
        </p:spPr>
        <p:txBody>
          <a:bodyPr rtlCol="1" anchor="b">
            <a:noAutofit/>
          </a:bodyPr>
          <a:lstStyle>
            <a:lvl1pPr marL="0" indent="0" algn="r" rtl="1">
              <a:spcBef>
                <a:spcPts val="0"/>
              </a:spcBef>
              <a:buNone/>
              <a:defRPr sz="2400" b="1">
                <a:cs typeface="+mj-cs"/>
              </a:defRPr>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ar-SA" noProof="0"/>
              <a:t>حرر أنماط نص الشكل الرئيسي</a:t>
            </a:r>
          </a:p>
        </p:txBody>
      </p:sp>
      <p:sp>
        <p:nvSpPr>
          <p:cNvPr id="4" name="عنصر نائب للمحتوى 3"/>
          <p:cNvSpPr>
            <a:spLocks noGrp="1"/>
          </p:cNvSpPr>
          <p:nvPr>
            <p:ph sz="half" idx="2"/>
          </p:nvPr>
        </p:nvSpPr>
        <p:spPr>
          <a:xfrm>
            <a:off x="888709" y="2209800"/>
            <a:ext cx="4977104" cy="3962400"/>
          </a:xfrm>
        </p:spPr>
        <p:txBody>
          <a:bodyPr rtlCol="1">
            <a:normAutofit/>
          </a:bodyPr>
          <a:lstStyle>
            <a:lvl1pPr algn="r" rtl="1">
              <a:defRPr sz="2000">
                <a:cs typeface="+mj-cs"/>
              </a:defRPr>
            </a:lvl1pPr>
            <a:lvl2pPr algn="r" rtl="1">
              <a:defRPr sz="18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نص 4"/>
          <p:cNvSpPr>
            <a:spLocks noGrp="1"/>
          </p:cNvSpPr>
          <p:nvPr>
            <p:ph type="body" sz="quarter" idx="3"/>
          </p:nvPr>
        </p:nvSpPr>
        <p:spPr>
          <a:xfrm>
            <a:off x="6073022" y="1608836"/>
            <a:ext cx="4973041" cy="512064"/>
          </a:xfrm>
        </p:spPr>
        <p:txBody>
          <a:bodyPr rtlCol="1" anchor="b">
            <a:noAutofit/>
          </a:bodyPr>
          <a:lstStyle>
            <a:lvl1pPr marL="0" indent="0" algn="r" rtl="1">
              <a:spcBef>
                <a:spcPts val="0"/>
              </a:spcBef>
              <a:buNone/>
              <a:defRPr sz="2400" b="1">
                <a:cs typeface="+mj-cs"/>
              </a:defRPr>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ar-SA" noProof="0"/>
              <a:t>حرر أنماط نص الشكل الرئيسي</a:t>
            </a:r>
          </a:p>
        </p:txBody>
      </p:sp>
      <p:sp>
        <p:nvSpPr>
          <p:cNvPr id="6" name="عنصر نائب للمحتوى 5"/>
          <p:cNvSpPr>
            <a:spLocks noGrp="1"/>
          </p:cNvSpPr>
          <p:nvPr>
            <p:ph sz="quarter" idx="4"/>
          </p:nvPr>
        </p:nvSpPr>
        <p:spPr>
          <a:xfrm>
            <a:off x="6068959" y="2209800"/>
            <a:ext cx="4977104" cy="3962400"/>
          </a:xfrm>
        </p:spPr>
        <p:txBody>
          <a:bodyPr rtlCol="1">
            <a:normAutofit/>
          </a:bodyPr>
          <a:lstStyle>
            <a:lvl1pPr algn="r" rtl="1">
              <a:defRPr sz="2000">
                <a:cs typeface="+mj-cs"/>
              </a:defRPr>
            </a:lvl1pPr>
            <a:lvl2pPr algn="r" rtl="1">
              <a:defRPr sz="18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7" name="عنصر نائب للتاريخ 6"/>
          <p:cNvSpPr>
            <a:spLocks noGrp="1"/>
          </p:cNvSpPr>
          <p:nvPr>
            <p:ph type="dt" sz="half" idx="10"/>
          </p:nvPr>
        </p:nvSpPr>
        <p:spPr/>
        <p:txBody>
          <a:bodyPr rtlCol="1"/>
          <a:lstStyle>
            <a:lvl1pPr>
              <a:defRPr>
                <a:cs typeface="+mj-cs"/>
              </a:defRPr>
            </a:lvl1pPr>
          </a:lstStyle>
          <a:p>
            <a:fld id="{B5972420-B283-4006-BBE5-ABE280773C07}" type="uaqdatetime1">
              <a:rPr lang="ar-SA" smtClean="0"/>
              <a:pPr/>
              <a:t>15/10/1441</a:t>
            </a:fld>
            <a:endParaRPr lang="ar-SA" dirty="0"/>
          </a:p>
        </p:txBody>
      </p:sp>
      <p:sp>
        <p:nvSpPr>
          <p:cNvPr id="8" name="عنصر نائب للتذييل 7"/>
          <p:cNvSpPr>
            <a:spLocks noGrp="1"/>
          </p:cNvSpPr>
          <p:nvPr>
            <p:ph type="ftr" sz="quarter" idx="11"/>
          </p:nvPr>
        </p:nvSpPr>
        <p:spPr/>
        <p:txBody>
          <a:bodyPr rtlCol="1"/>
          <a:lstStyle>
            <a:lvl1pPr>
              <a:defRPr>
                <a:cs typeface="+mj-cs"/>
              </a:defRPr>
            </a:lvl1pPr>
          </a:lstStyle>
          <a:p>
            <a:endParaRPr lang="ar-SA" dirty="0"/>
          </a:p>
        </p:txBody>
      </p:sp>
      <p:sp>
        <p:nvSpPr>
          <p:cNvPr id="9" name="عنصر نائب لرقم الشريحة 8"/>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a:t>انقر لتحرير نمط عنوان الشكل الرئيسي</a:t>
            </a:r>
            <a:endParaRPr lang="ar-SA" noProof="0" dirty="0"/>
          </a:p>
        </p:txBody>
      </p:sp>
      <p:sp>
        <p:nvSpPr>
          <p:cNvPr id="3" name="عنصر نائب للتاريخ 2"/>
          <p:cNvSpPr>
            <a:spLocks noGrp="1"/>
          </p:cNvSpPr>
          <p:nvPr>
            <p:ph type="dt" sz="half" idx="10"/>
          </p:nvPr>
        </p:nvSpPr>
        <p:spPr/>
        <p:txBody>
          <a:bodyPr rtlCol="1"/>
          <a:lstStyle>
            <a:lvl1pPr>
              <a:defRPr>
                <a:cs typeface="+mj-cs"/>
              </a:defRPr>
            </a:lvl1pPr>
          </a:lstStyle>
          <a:p>
            <a:fld id="{458C9227-8B9E-4DC3-A5AF-0FB78C79B4D9}" type="uaqdatetime1">
              <a:rPr lang="ar-SA" smtClean="0"/>
              <a:pPr/>
              <a:t>15/10/1441</a:t>
            </a:fld>
            <a:endParaRPr lang="ar-SA" dirty="0"/>
          </a:p>
        </p:txBody>
      </p:sp>
      <p:sp>
        <p:nvSpPr>
          <p:cNvPr id="4" name="عنصر نائب للتذييل 3"/>
          <p:cNvSpPr>
            <a:spLocks noGrp="1"/>
          </p:cNvSpPr>
          <p:nvPr>
            <p:ph type="ftr" sz="quarter" idx="11"/>
          </p:nvPr>
        </p:nvSpPr>
        <p:spPr/>
        <p:txBody>
          <a:bodyPr rtlCol="1"/>
          <a:lstStyle>
            <a:lvl1pPr>
              <a:defRPr>
                <a:cs typeface="+mj-cs"/>
              </a:defRPr>
            </a:lvl1pPr>
          </a:lstStyle>
          <a:p>
            <a:endParaRPr lang="ar-SA" dirty="0"/>
          </a:p>
        </p:txBody>
      </p:sp>
      <p:sp>
        <p:nvSpPr>
          <p:cNvPr id="5" name="عنصر نائب لرقم الشريحة 4"/>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rtlCol="1"/>
          <a:lstStyle>
            <a:lvl1pPr>
              <a:defRPr>
                <a:cs typeface="+mj-cs"/>
              </a:defRPr>
            </a:lvl1pPr>
          </a:lstStyle>
          <a:p>
            <a:fld id="{FE629D34-8038-4F57-8266-D803A0D64E35}" type="uaqdatetime1">
              <a:rPr lang="ar-SA" smtClean="0"/>
              <a:pPr/>
              <a:t>15/10/1441</a:t>
            </a:fld>
            <a:endParaRPr lang="ar-SA" dirty="0"/>
          </a:p>
        </p:txBody>
      </p:sp>
      <p:sp>
        <p:nvSpPr>
          <p:cNvPr id="3" name="عنصر نائب للتذييل 2"/>
          <p:cNvSpPr>
            <a:spLocks noGrp="1"/>
          </p:cNvSpPr>
          <p:nvPr>
            <p:ph type="ftr" sz="quarter" idx="11"/>
          </p:nvPr>
        </p:nvSpPr>
        <p:spPr/>
        <p:txBody>
          <a:bodyPr rtlCol="1"/>
          <a:lstStyle>
            <a:lvl1pPr>
              <a:defRPr>
                <a:cs typeface="+mj-cs"/>
              </a:defRPr>
            </a:lvl1pPr>
          </a:lstStyle>
          <a:p>
            <a:endParaRPr lang="ar-SA" dirty="0"/>
          </a:p>
        </p:txBody>
      </p:sp>
      <p:sp>
        <p:nvSpPr>
          <p:cNvPr id="4" name="عنصر نائب لرقم الشريحة 3"/>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المحتوى ذو التسمية التوضيحية">
    <p:spTree>
      <p:nvGrpSpPr>
        <p:cNvPr id="1" name=""/>
        <p:cNvGrpSpPr/>
        <p:nvPr/>
      </p:nvGrpSpPr>
      <p:grpSpPr>
        <a:xfrm>
          <a:off x="0" y="0"/>
          <a:ext cx="0" cy="0"/>
          <a:chOff x="0" y="0"/>
          <a:chExt cx="0" cy="0"/>
        </a:xfrm>
      </p:grpSpPr>
      <p:sp>
        <p:nvSpPr>
          <p:cNvPr id="8" name="المستطيل 7"/>
          <p:cNvSpPr/>
          <p:nvPr/>
        </p:nvSpPr>
        <p:spPr>
          <a:xfrm>
            <a:off x="379412" y="8709"/>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noProof="0" dirty="0">
              <a:cs typeface="+mj-cs"/>
            </a:endParaRPr>
          </a:p>
        </p:txBody>
      </p:sp>
      <p:sp>
        <p:nvSpPr>
          <p:cNvPr id="2" name="العنوان 1"/>
          <p:cNvSpPr>
            <a:spLocks noGrp="1"/>
          </p:cNvSpPr>
          <p:nvPr>
            <p:ph type="title"/>
          </p:nvPr>
        </p:nvSpPr>
        <p:spPr>
          <a:xfrm>
            <a:off x="8520048" y="1701800"/>
            <a:ext cx="3351927" cy="2844800"/>
          </a:xfrm>
        </p:spPr>
        <p:txBody>
          <a:bodyPr rtlCol="1" anchor="b">
            <a:normAutofit/>
          </a:bodyPr>
          <a:lstStyle>
            <a:lvl1pPr algn="r" rtl="1">
              <a:defRPr sz="2000" b="1">
                <a:cs typeface="+mj-cs"/>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a:xfrm>
            <a:off x="887280" y="491309"/>
            <a:ext cx="6805427" cy="58928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800">
                <a:cs typeface="+mj-cs"/>
              </a:defRPr>
            </a:lvl4pPr>
            <a:lvl5pPr algn="r" rtl="1">
              <a:defRPr sz="1800">
                <a:cs typeface="+mj-cs"/>
              </a:defRPr>
            </a:lvl5pPr>
            <a:lvl6pPr algn="r" rtl="1">
              <a:defRPr sz="1800"/>
            </a:lvl6pPr>
            <a:lvl7pPr algn="r" rtl="1">
              <a:defRPr sz="1800"/>
            </a:lvl7pPr>
            <a:lvl8pPr algn="r" rtl="1">
              <a:defRPr sz="1800"/>
            </a:lvl8pPr>
            <a:lvl9pPr algn="r" rtl="1">
              <a:defRPr sz="18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نص 3"/>
          <p:cNvSpPr>
            <a:spLocks noGrp="1"/>
          </p:cNvSpPr>
          <p:nvPr>
            <p:ph type="body" sz="half" idx="2"/>
          </p:nvPr>
        </p:nvSpPr>
        <p:spPr>
          <a:xfrm>
            <a:off x="8520048" y="4648200"/>
            <a:ext cx="3351927" cy="1727200"/>
          </a:xfrm>
        </p:spPr>
        <p:txBody>
          <a:bodyPr rtlCol="1">
            <a:normAutofit/>
          </a:bodyPr>
          <a:lstStyle>
            <a:lvl1pPr marL="0" indent="0" algn="r" rtl="1">
              <a:spcBef>
                <a:spcPts val="1200"/>
              </a:spcBef>
              <a:buNone/>
              <a:defRPr sz="1600">
                <a:cs typeface="+mj-cs"/>
              </a:defRPr>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ar-SA" noProof="0"/>
              <a:t>حرر أنماط نص الشكل الرئيسي</a:t>
            </a:r>
          </a:p>
        </p:txBody>
      </p:sp>
      <p:sp>
        <p:nvSpPr>
          <p:cNvPr id="5" name="عنصر نائب للتاريخ 4"/>
          <p:cNvSpPr>
            <a:spLocks noGrp="1"/>
          </p:cNvSpPr>
          <p:nvPr>
            <p:ph type="dt" sz="half" idx="10"/>
          </p:nvPr>
        </p:nvSpPr>
        <p:spPr/>
        <p:txBody>
          <a:bodyPr rtlCol="1"/>
          <a:lstStyle>
            <a:lvl1pPr>
              <a:defRPr>
                <a:cs typeface="+mj-cs"/>
              </a:defRPr>
            </a:lvl1pPr>
          </a:lstStyle>
          <a:p>
            <a:fld id="{0B1A2673-7E33-4CA3-93F9-F30F94000BC1}" type="uaqdatetime1">
              <a:rPr lang="ar-SA" smtClean="0"/>
              <a:pPr/>
              <a:t>15/10/1441</a:t>
            </a:fld>
            <a:endParaRPr lang="ar-SA" dirty="0"/>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2DFBB78A-01B4-41F2-96B0-677A4A282832}" type="slidenum">
              <a:rPr lang="ar-SA" smtClean="0"/>
              <a:pPr/>
              <a:t>‹#›</a:t>
            </a:fld>
            <a:endParaRPr lang="ar-SA"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ات تسمية توضيحية">
    <p:spTree>
      <p:nvGrpSpPr>
        <p:cNvPr id="1" name=""/>
        <p:cNvGrpSpPr/>
        <p:nvPr/>
      </p:nvGrpSpPr>
      <p:grpSpPr>
        <a:xfrm>
          <a:off x="0" y="0"/>
          <a:ext cx="0" cy="0"/>
          <a:chOff x="0" y="0"/>
          <a:chExt cx="0" cy="0"/>
        </a:xfrm>
      </p:grpSpPr>
      <p:sp>
        <p:nvSpPr>
          <p:cNvPr id="8" name="المستطيل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noProof="0" dirty="0">
              <a:cs typeface="+mj-cs"/>
            </a:endParaRPr>
          </a:p>
        </p:txBody>
      </p:sp>
      <p:sp>
        <p:nvSpPr>
          <p:cNvPr id="2" name="العنوان 1"/>
          <p:cNvSpPr>
            <a:spLocks noGrp="1"/>
          </p:cNvSpPr>
          <p:nvPr>
            <p:ph type="title"/>
          </p:nvPr>
        </p:nvSpPr>
        <p:spPr>
          <a:xfrm>
            <a:off x="2437765" y="4800600"/>
            <a:ext cx="7313295" cy="762000"/>
          </a:xfrm>
        </p:spPr>
        <p:txBody>
          <a:bodyPr rtlCol="1" anchor="b">
            <a:normAutofit/>
          </a:bodyPr>
          <a:lstStyle>
            <a:lvl1pPr algn="r" rtl="1">
              <a:defRPr sz="2000" b="1">
                <a:cs typeface="+mj-cs"/>
              </a:defRPr>
            </a:lvl1pPr>
          </a:lstStyle>
          <a:p>
            <a:pPr rtl="1"/>
            <a:r>
              <a:rPr lang="ar-SA" noProof="0"/>
              <a:t>انقر لتحرير نمط عنوان الشكل الرئيسي</a:t>
            </a:r>
            <a:endParaRPr lang="ar-SA" noProof="0" dirty="0"/>
          </a:p>
        </p:txBody>
      </p:sp>
      <p:sp>
        <p:nvSpPr>
          <p:cNvPr id="3" name="عنصر نائب للصورة 2"/>
          <p:cNvSpPr>
            <a:spLocks noGrp="1"/>
          </p:cNvSpPr>
          <p:nvPr>
            <p:ph type="pic" idx="1"/>
          </p:nvPr>
        </p:nvSpPr>
        <p:spPr>
          <a:xfrm>
            <a:off x="2437765" y="279401"/>
            <a:ext cx="7313295" cy="4448175"/>
          </a:xfrm>
        </p:spPr>
        <p:txBody>
          <a:bodyPr rtlCol="1">
            <a:normAutofit/>
          </a:bodyPr>
          <a:lstStyle>
            <a:lvl1pPr marL="0" indent="0" algn="r" rtl="1">
              <a:buNone/>
              <a:defRPr sz="2800">
                <a:cs typeface="+mj-cs"/>
              </a:defRPr>
            </a:lvl1pPr>
            <a:lvl2pPr marL="609493" indent="0" algn="r" rtl="1">
              <a:buNone/>
              <a:defRPr sz="3700"/>
            </a:lvl2pPr>
            <a:lvl3pPr marL="1218987" indent="0" algn="r" rtl="1">
              <a:buNone/>
              <a:defRPr sz="3200"/>
            </a:lvl3pPr>
            <a:lvl4pPr marL="1828480" indent="0" algn="r" rtl="1">
              <a:buNone/>
              <a:defRPr sz="2700"/>
            </a:lvl4pPr>
            <a:lvl5pPr marL="2437973" indent="0" algn="r" rtl="1">
              <a:buNone/>
              <a:defRPr sz="2700"/>
            </a:lvl5pPr>
            <a:lvl6pPr marL="3047467" indent="0" algn="r" rtl="1">
              <a:buNone/>
              <a:defRPr sz="2700"/>
            </a:lvl6pPr>
            <a:lvl7pPr marL="3656960" indent="0" algn="r" rtl="1">
              <a:buNone/>
              <a:defRPr sz="2700"/>
            </a:lvl7pPr>
            <a:lvl8pPr marL="4266453" indent="0" algn="r" rtl="1">
              <a:buNone/>
              <a:defRPr sz="2700"/>
            </a:lvl8pPr>
            <a:lvl9pPr marL="4875947" indent="0" algn="r" rtl="1">
              <a:buNone/>
              <a:defRPr sz="2700"/>
            </a:lvl9pPr>
          </a:lstStyle>
          <a:p>
            <a:pPr rtl="1"/>
            <a:r>
              <a:rPr lang="ar-SA" noProof="0"/>
              <a:t>انقر فوق الأيقونة لإضافة صورة</a:t>
            </a:r>
            <a:endParaRPr lang="ar-SA" noProof="0" dirty="0"/>
          </a:p>
        </p:txBody>
      </p:sp>
      <p:sp>
        <p:nvSpPr>
          <p:cNvPr id="4" name="عنصر نائب للنص 3"/>
          <p:cNvSpPr>
            <a:spLocks noGrp="1"/>
          </p:cNvSpPr>
          <p:nvPr>
            <p:ph type="body" sz="half" idx="2"/>
          </p:nvPr>
        </p:nvSpPr>
        <p:spPr>
          <a:xfrm>
            <a:off x="2437765" y="5562600"/>
            <a:ext cx="7313295" cy="812800"/>
          </a:xfrm>
        </p:spPr>
        <p:txBody>
          <a:bodyPr rtlCol="1">
            <a:normAutofit/>
          </a:bodyPr>
          <a:lstStyle>
            <a:lvl1pPr marL="0" indent="0" algn="r" rtl="1">
              <a:spcBef>
                <a:spcPts val="0"/>
              </a:spcBef>
              <a:buNone/>
              <a:defRPr sz="1600">
                <a:cs typeface="+mj-cs"/>
              </a:defRPr>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ar-SA" noProof="0"/>
              <a:t>حرر أنماط نص الشكل الرئيسي</a:t>
            </a:r>
          </a:p>
        </p:txBody>
      </p:sp>
      <p:sp>
        <p:nvSpPr>
          <p:cNvPr id="5" name="عنصر نائب للتاريخ 4"/>
          <p:cNvSpPr>
            <a:spLocks noGrp="1"/>
          </p:cNvSpPr>
          <p:nvPr>
            <p:ph type="dt" sz="half" idx="10"/>
          </p:nvPr>
        </p:nvSpPr>
        <p:spPr/>
        <p:txBody>
          <a:bodyPr rtlCol="1"/>
          <a:lstStyle>
            <a:lvl1pPr>
              <a:defRPr>
                <a:cs typeface="+mj-cs"/>
              </a:defRPr>
            </a:lvl1pPr>
          </a:lstStyle>
          <a:p>
            <a:fld id="{99D338C5-B780-4CCF-BF87-DE37CB1E9E36}" type="uaqdatetime1">
              <a:rPr lang="ar-SA" smtClean="0"/>
              <a:pPr/>
              <a:t>15/10/1441</a:t>
            </a:fld>
            <a:endParaRPr lang="ar-SA" dirty="0"/>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2DFBB78A-01B4-41F2-96B0-677A4A282832}" type="slidenum">
              <a:rPr lang="ar-SA" smtClean="0"/>
              <a:pPr/>
              <a:t>‹#›</a:t>
            </a:fld>
            <a:endParaRPr lang="ar-SA"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المستطيل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noProof="0" dirty="0">
              <a:cs typeface="+mj-cs"/>
            </a:endParaRPr>
          </a:p>
        </p:txBody>
      </p:sp>
      <p:sp>
        <p:nvSpPr>
          <p:cNvPr id="2" name="عنصر نائب للعنوان 1"/>
          <p:cNvSpPr>
            <a:spLocks noGrp="1"/>
          </p:cNvSpPr>
          <p:nvPr>
            <p:ph type="title"/>
          </p:nvPr>
        </p:nvSpPr>
        <p:spPr>
          <a:xfrm>
            <a:off x="888709" y="76200"/>
            <a:ext cx="10157354" cy="1397000"/>
          </a:xfrm>
          <a:prstGeom prst="rect">
            <a:avLst/>
          </a:prstGeom>
        </p:spPr>
        <p:txBody>
          <a:bodyPr vert="horz" lIns="121899" tIns="60949" rIns="121899" bIns="60949" rtlCol="1" anchor="b">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a:off x="888709" y="1701800"/>
            <a:ext cx="10157354" cy="4470400"/>
          </a:xfrm>
          <a:prstGeom prst="rect">
            <a:avLst/>
          </a:prstGeom>
        </p:spPr>
        <p:txBody>
          <a:bodyPr vert="horz" lIns="121899" tIns="60949" rIns="121899" bIns="60949" rtlCol="1">
            <a:normAutofit/>
          </a:bodyPr>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4" name="عنصر نائب للتاريخ 3"/>
          <p:cNvSpPr>
            <a:spLocks noGrp="1"/>
          </p:cNvSpPr>
          <p:nvPr>
            <p:ph type="dt" sz="half" idx="2"/>
          </p:nvPr>
        </p:nvSpPr>
        <p:spPr>
          <a:xfrm>
            <a:off x="8887412" y="6400801"/>
            <a:ext cx="2160000" cy="320400"/>
          </a:xfrm>
          <a:prstGeom prst="rect">
            <a:avLst/>
          </a:prstGeom>
        </p:spPr>
        <p:txBody>
          <a:bodyPr vert="horz" lIns="121899" tIns="60949" rIns="121899" bIns="60949" rtlCol="1" anchor="b"/>
          <a:lstStyle>
            <a:lvl1pPr algn="r" rtl="1">
              <a:defRPr sz="1200">
                <a:solidFill>
                  <a:schemeClr val="tx2">
                    <a:lumMod val="50000"/>
                    <a:lumOff val="50000"/>
                  </a:schemeClr>
                </a:solidFill>
                <a:cs typeface="+mj-cs"/>
              </a:defRPr>
            </a:lvl1pPr>
          </a:lstStyle>
          <a:p>
            <a:fld id="{2874827F-20C8-4ECF-B903-2772EACB8ACD}" type="uaqdatetime1">
              <a:rPr lang="ar-SA" smtClean="0"/>
              <a:pPr/>
              <a:t>15/10/1441</a:t>
            </a:fld>
            <a:endParaRPr lang="ar-SA" dirty="0"/>
          </a:p>
        </p:txBody>
      </p:sp>
      <p:sp>
        <p:nvSpPr>
          <p:cNvPr id="5" name="عنصر نائب للتذييل 4"/>
          <p:cNvSpPr>
            <a:spLocks noGrp="1"/>
          </p:cNvSpPr>
          <p:nvPr>
            <p:ph type="ftr" sz="quarter" idx="3"/>
          </p:nvPr>
        </p:nvSpPr>
        <p:spPr>
          <a:xfrm>
            <a:off x="2249612" y="6400802"/>
            <a:ext cx="6588000" cy="320400"/>
          </a:xfrm>
          <a:prstGeom prst="rect">
            <a:avLst/>
          </a:prstGeom>
        </p:spPr>
        <p:txBody>
          <a:bodyPr vert="horz" lIns="121899" tIns="60949" rIns="121899" bIns="60949" rtlCol="1" anchor="b"/>
          <a:lstStyle>
            <a:lvl1pPr algn="ctr" rtl="1">
              <a:defRPr sz="1200">
                <a:solidFill>
                  <a:schemeClr val="tx2">
                    <a:lumMod val="50000"/>
                    <a:lumOff val="50000"/>
                  </a:schemeClr>
                </a:solidFill>
                <a:cs typeface="+mj-cs"/>
              </a:defRPr>
            </a:lvl1pPr>
          </a:lstStyle>
          <a:p>
            <a:endParaRPr lang="ar-SA" dirty="0"/>
          </a:p>
        </p:txBody>
      </p:sp>
      <p:sp>
        <p:nvSpPr>
          <p:cNvPr id="6" name="عنصر نائب لرقم الشريحة 5"/>
          <p:cNvSpPr>
            <a:spLocks noGrp="1"/>
          </p:cNvSpPr>
          <p:nvPr>
            <p:ph type="sldNum" sz="quarter" idx="4"/>
          </p:nvPr>
        </p:nvSpPr>
        <p:spPr>
          <a:xfrm>
            <a:off x="887398" y="6400802"/>
            <a:ext cx="1320813" cy="320400"/>
          </a:xfrm>
          <a:prstGeom prst="rect">
            <a:avLst/>
          </a:prstGeom>
        </p:spPr>
        <p:txBody>
          <a:bodyPr vert="horz" lIns="121899" tIns="60949" rIns="121899" bIns="60949" rtlCol="1" anchor="b"/>
          <a:lstStyle>
            <a:lvl1pPr algn="l" rtl="1">
              <a:defRPr sz="1200">
                <a:solidFill>
                  <a:schemeClr val="tx2">
                    <a:lumMod val="50000"/>
                    <a:lumOff val="50000"/>
                  </a:schemeClr>
                </a:solidFill>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1218987" rtl="1"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r" defTabSz="1218987" rtl="1"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j-cs"/>
        </a:defRPr>
      </a:lvl1pPr>
      <a:lvl2pPr marL="731392" indent="-304747" algn="r" defTabSz="1218987" rtl="1"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j-cs"/>
        </a:defRPr>
      </a:lvl2pPr>
      <a:lvl3pPr marL="1158037"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j-cs"/>
        </a:defRPr>
      </a:lvl3pPr>
      <a:lvl4pPr marL="1584683"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j-cs"/>
        </a:defRPr>
      </a:lvl4pPr>
      <a:lvl5pPr marL="2011328"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j-cs"/>
        </a:defRPr>
      </a:lvl5pPr>
      <a:lvl6pPr marL="2437973"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684212" y="657497"/>
            <a:ext cx="7008574" cy="3298825"/>
          </a:xfrm>
        </p:spPr>
        <p:txBody>
          <a:bodyPr rtlCol="1"/>
          <a:lstStyle/>
          <a:p>
            <a:pPr algn="ctr" rtl="1"/>
            <a:r>
              <a:rPr lang="ar-IQ" dirty="0">
                <a:solidFill>
                  <a:schemeClr val="bg2">
                    <a:lumMod val="10000"/>
                  </a:schemeClr>
                </a:solidFill>
                <a:latin typeface="Sakkal Majalla" panose="02000000000000000000" pitchFamily="2" charset="-78"/>
                <a:cs typeface="Sakkal Majalla" panose="02000000000000000000" pitchFamily="2" charset="-78"/>
              </a:rPr>
              <a:t>اهم الطرق والوسائل المتبعة في نقل وتحويل الحركة والطاقة في المكائن والالات الزراعية</a:t>
            </a:r>
            <a:endParaRPr lang="ar-SA"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3" name="العنوان الفرعي 2"/>
          <p:cNvSpPr>
            <a:spLocks noGrp="1"/>
          </p:cNvSpPr>
          <p:nvPr>
            <p:ph type="subTitle" idx="1"/>
          </p:nvPr>
        </p:nvSpPr>
        <p:spPr/>
        <p:txBody>
          <a:bodyPr rtlCol="1">
            <a:normAutofit lnSpcReduction="10000"/>
          </a:bodyPr>
          <a:lstStyle/>
          <a:p>
            <a:pPr algn="ctr" rtl="1"/>
            <a:r>
              <a:rPr lang="ar-IQ" b="1" dirty="0">
                <a:latin typeface="Sakkal Majalla" panose="02000000000000000000" pitchFamily="2" charset="-78"/>
                <a:cs typeface="Sakkal Majalla" panose="02000000000000000000" pitchFamily="2" charset="-78"/>
              </a:rPr>
              <a:t>أعداد</a:t>
            </a:r>
          </a:p>
          <a:p>
            <a:pPr algn="ctr" rtl="1"/>
            <a:r>
              <a:rPr lang="ar-IQ" b="1" dirty="0">
                <a:latin typeface="Sakkal Majalla" panose="02000000000000000000" pitchFamily="2" charset="-78"/>
                <a:cs typeface="Sakkal Majalla" panose="02000000000000000000" pitchFamily="2" charset="-78"/>
              </a:rPr>
              <a:t>أ.م. سامي </a:t>
            </a:r>
            <a:r>
              <a:rPr lang="ar-IQ" b="1" dirty="0" err="1">
                <a:latin typeface="Sakkal Majalla" panose="02000000000000000000" pitchFamily="2" charset="-78"/>
                <a:cs typeface="Sakkal Majalla" panose="02000000000000000000" pitchFamily="2" charset="-78"/>
              </a:rPr>
              <a:t>سامي</a:t>
            </a:r>
            <a:endParaRPr lang="ar-IQ" b="1" dirty="0">
              <a:latin typeface="Sakkal Majalla" panose="02000000000000000000" pitchFamily="2" charset="-78"/>
              <a:cs typeface="Sakkal Majalla" panose="02000000000000000000" pitchFamily="2" charset="-78"/>
            </a:endParaRPr>
          </a:p>
          <a:p>
            <a:pPr algn="ctr" rtl="1"/>
            <a:r>
              <a:rPr lang="ar-IQ" b="1" dirty="0">
                <a:latin typeface="Sakkal Majalla" panose="02000000000000000000" pitchFamily="2" charset="-78"/>
                <a:cs typeface="Sakkal Majalla" panose="02000000000000000000" pitchFamily="2" charset="-78"/>
              </a:rPr>
              <a:t>م. خالد زمام عامر</a:t>
            </a:r>
            <a:endParaRPr lang="ar-SA"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7418676-F7E5-48C8-9537-2B40F4E1BA07}"/>
              </a:ext>
            </a:extLst>
          </p:cNvPr>
          <p:cNvSpPr>
            <a:spLocks noGrp="1"/>
          </p:cNvSpPr>
          <p:nvPr>
            <p:ph type="title"/>
          </p:nvPr>
        </p:nvSpPr>
        <p:spPr>
          <a:xfrm>
            <a:off x="1370012" y="4876800"/>
            <a:ext cx="10157354" cy="1397000"/>
          </a:xfrm>
        </p:spPr>
        <p:txBody>
          <a:bodyPr>
            <a:normAutofit fontScale="90000"/>
          </a:bodyPr>
          <a:lstStyle/>
          <a:p>
            <a:r>
              <a:rPr lang="ar-IQ" sz="3200" dirty="0">
                <a:solidFill>
                  <a:srgbClr val="FF0000"/>
                </a:solidFill>
                <a:latin typeface="Sakkal Majalla" panose="02000000000000000000" pitchFamily="2" charset="-78"/>
                <a:cs typeface="Sakkal Majalla" panose="02000000000000000000" pitchFamily="2" charset="-78"/>
              </a:rPr>
              <a:t>مميزات نقل الحركة بالبكرات والاحزمة:</a:t>
            </a:r>
            <a:br>
              <a:rPr lang="ar-IQ" sz="3200" dirty="0">
                <a:solidFill>
                  <a:srgbClr val="FF0000"/>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1. إمكانية نقل الحركة من بكرة قائدة الى عدة بكرات بواسطة حزام واحد.</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2. بساطة تصميمها ورخص ثمن تصنيعها.</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3.امكانيها اشتغالها في المكائن السريعة الحركة بدون ضوضاء.</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 4. تتحمل الصدمات المفاجئة نظرا لمرونة الحزام وانزلاق الحزام على محيط البكرة فيما اذا كانت الصدمة عنيفة جدا.</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rgbClr val="FF0000"/>
                </a:solidFill>
                <a:latin typeface="Sakkal Majalla" panose="02000000000000000000" pitchFamily="2" charset="-78"/>
                <a:cs typeface="Sakkal Majalla" panose="02000000000000000000" pitchFamily="2" charset="-78"/>
              </a:rPr>
              <a:t>مساوئ نقل الحركة بالبكرات والاحزمة:</a:t>
            </a:r>
            <a:br>
              <a:rPr lang="ar-IQ" sz="3200" dirty="0">
                <a:solidFill>
                  <a:srgbClr val="FF0000"/>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1. يجب توفير ضغط كافي على البكرات لضمان قوة الاحتكاك المناسب لمنع الانزلاق.</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2. يجيب تنظيم طول الحزام بين فترة وأخرى لان تمدد الحزام يؤدي بالتالي الى الانزلاق ويمكن معرفة مقدار التمدد بوضع خشبة مستوية على محيط البكرتين ثم دفع الحزام عن مستوى الخشبة بواسطه مسطره قياس مدرجة فكلما كانت السنتمترات كثيرة بين مستوى الخشبة وسطح الحزام المدفوع معنى ذلك ان الحزام غير مشدود بقوة. اما اذا كانت المسافة المؤشرة على سطح الحزام وسطح الخشبة قليلة او معدومة معنى ذلك ان الحزام مشدود بقوة كبيرة.</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3. الشد المبالغ به </a:t>
            </a:r>
            <a:r>
              <a:rPr lang="ar-IQ" sz="3200" dirty="0" err="1">
                <a:solidFill>
                  <a:schemeClr val="tx2"/>
                </a:solidFill>
                <a:latin typeface="Sakkal Majalla" panose="02000000000000000000" pitchFamily="2" charset="-78"/>
                <a:cs typeface="Sakkal Majalla" panose="02000000000000000000" pitchFamily="2" charset="-78"/>
              </a:rPr>
              <a:t>للاحزمة</a:t>
            </a:r>
            <a:r>
              <a:rPr lang="ar-IQ" sz="3200" dirty="0">
                <a:solidFill>
                  <a:schemeClr val="tx2"/>
                </a:solidFill>
                <a:latin typeface="Sakkal Majalla" panose="02000000000000000000" pitchFamily="2" charset="-78"/>
                <a:cs typeface="Sakkal Majalla" panose="02000000000000000000" pitchFamily="2" charset="-78"/>
              </a:rPr>
              <a:t> يؤدي الى انحراف الاعمدة وبذلك تتأكل كراسيها الساندة.</a:t>
            </a:r>
            <a:endParaRPr lang="en-US" sz="3200"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1544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7418676-F7E5-48C8-9537-2B40F4E1BA07}"/>
              </a:ext>
            </a:extLst>
          </p:cNvPr>
          <p:cNvSpPr>
            <a:spLocks noGrp="1"/>
          </p:cNvSpPr>
          <p:nvPr>
            <p:ph type="title"/>
          </p:nvPr>
        </p:nvSpPr>
        <p:spPr>
          <a:xfrm>
            <a:off x="1370012" y="4876800"/>
            <a:ext cx="10157354" cy="1397000"/>
          </a:xfrm>
        </p:spPr>
        <p:txBody>
          <a:bodyPr>
            <a:normAutofit fontScale="90000"/>
          </a:bodyPr>
          <a:lstStyle/>
          <a:p>
            <a:br>
              <a:rPr lang="ar-IQ" sz="3200" dirty="0">
                <a:solidFill>
                  <a:srgbClr val="FF0000"/>
                </a:solidFill>
                <a:latin typeface="Sakkal Majalla" panose="02000000000000000000" pitchFamily="2" charset="-78"/>
                <a:cs typeface="Sakkal Majalla" panose="02000000000000000000" pitchFamily="2" charset="-78"/>
              </a:rPr>
            </a:br>
            <a:br>
              <a:rPr lang="ar-IQ" sz="3200" dirty="0">
                <a:solidFill>
                  <a:srgbClr val="FF0000"/>
                </a:solidFill>
                <a:latin typeface="Sakkal Majalla" panose="02000000000000000000" pitchFamily="2" charset="-78"/>
                <a:cs typeface="Sakkal Majalla" panose="02000000000000000000" pitchFamily="2" charset="-78"/>
              </a:rPr>
            </a:br>
            <a:r>
              <a:rPr lang="ar-IQ" sz="3200" dirty="0">
                <a:solidFill>
                  <a:srgbClr val="FF0000"/>
                </a:solidFill>
                <a:latin typeface="Sakkal Majalla" panose="02000000000000000000" pitchFamily="2" charset="-78"/>
                <a:cs typeface="Sakkal Majalla" panose="02000000000000000000" pitchFamily="2" charset="-78"/>
              </a:rPr>
              <a:t>3. نقل الحركة بالتروس:</a:t>
            </a:r>
            <a:br>
              <a:rPr lang="ar-IQ" sz="3200" dirty="0">
                <a:solidFill>
                  <a:srgbClr val="FF0000"/>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تعرف بانها أقراص او أسطوانات او مخاريط ناقصة مسننة على سطحها الخارجي او الداخلي او من كلا السطحين.</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rgbClr val="FF0000"/>
                </a:solidFill>
                <a:latin typeface="Sakkal Majalla" panose="02000000000000000000" pitchFamily="2" charset="-78"/>
                <a:cs typeface="Sakkal Majalla" panose="02000000000000000000" pitchFamily="2" charset="-78"/>
              </a:rPr>
              <a:t>المميزات :</a:t>
            </a:r>
            <a:br>
              <a:rPr lang="ar-IQ" sz="3200" dirty="0">
                <a:solidFill>
                  <a:srgbClr val="FF0000"/>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1. امكانيه العمل بسرعة دائرية تصل الى 150 م/ </a:t>
            </a:r>
            <a:r>
              <a:rPr lang="ar-IQ" sz="3200" dirty="0" err="1">
                <a:solidFill>
                  <a:schemeClr val="tx2"/>
                </a:solidFill>
                <a:latin typeface="Sakkal Majalla" panose="02000000000000000000" pitchFamily="2" charset="-78"/>
                <a:cs typeface="Sakkal Majalla" panose="02000000000000000000" pitchFamily="2" charset="-78"/>
              </a:rPr>
              <a:t>ثا</a:t>
            </a:r>
            <a:r>
              <a:rPr lang="ar-IQ" sz="3200" dirty="0">
                <a:solidFill>
                  <a:schemeClr val="tx2"/>
                </a:solidFill>
                <a:latin typeface="Sakkal Majalla" panose="02000000000000000000" pitchFamily="2" charset="-78"/>
                <a:cs typeface="Sakkal Majalla" panose="02000000000000000000" pitchFamily="2" charset="-78"/>
              </a:rPr>
              <a:t> وكذلك امكانيتها على العمل بالسرعات المنخفضة.</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2. صلاحيتها لنقل الحركة بين الاعمدة وبمختلف الأوضاع.</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3. لا يحدث فيها أي انزلاق اثناء الحركة بهذه الوسيلة.</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4. سهولة صيانتها وادامتها.</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rgbClr val="FF0000"/>
                </a:solidFill>
                <a:latin typeface="Sakkal Majalla" panose="02000000000000000000" pitchFamily="2" charset="-78"/>
                <a:cs typeface="Sakkal Majalla" panose="02000000000000000000" pitchFamily="2" charset="-78"/>
              </a:rPr>
              <a:t>المساوئ:</a:t>
            </a:r>
            <a:br>
              <a:rPr lang="ar-IQ" sz="3200" dirty="0">
                <a:solidFill>
                  <a:srgbClr val="FF0000"/>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1. صعوبة تصنيعها وخاصة في الالات الدقيقة كالساعات.</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2. تظهر ضوضاء واهتزاز عند عدم التوازن.</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3. عدم استطاعتها على نقل الحركة بنسبة كسرية مثل 1:3,541</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4.عدم امكانيتها على المحافظة على أجزاء الالة من الضربات المفاجئة.</a:t>
            </a:r>
            <a:br>
              <a:rPr lang="ar-IQ" sz="3200" dirty="0">
                <a:solidFill>
                  <a:srgbClr val="FF0000"/>
                </a:solidFill>
                <a:latin typeface="Sakkal Majalla" panose="02000000000000000000" pitchFamily="2" charset="-78"/>
                <a:cs typeface="Sakkal Majalla" panose="02000000000000000000" pitchFamily="2" charset="-78"/>
              </a:rPr>
            </a:br>
            <a:endParaRPr lang="en-US" sz="3200"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995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C9A148-9432-40EF-A1A2-E2483B86EB5A}"/>
              </a:ext>
            </a:extLst>
          </p:cNvPr>
          <p:cNvSpPr>
            <a:spLocks noGrp="1"/>
          </p:cNvSpPr>
          <p:nvPr>
            <p:ph type="title"/>
          </p:nvPr>
        </p:nvSpPr>
        <p:spPr>
          <a:xfrm>
            <a:off x="1522412" y="435211"/>
            <a:ext cx="10157354" cy="1397000"/>
          </a:xfrm>
        </p:spPr>
        <p:txBody>
          <a:bodyPr>
            <a:normAutofit fontScale="90000"/>
          </a:bodyPr>
          <a:lstStyle/>
          <a:p>
            <a:pPr algn="ctr"/>
            <a:r>
              <a:rPr lang="ar-IQ" dirty="0">
                <a:solidFill>
                  <a:srgbClr val="FF0000"/>
                </a:solidFill>
                <a:latin typeface="Sakkal Majalla" panose="02000000000000000000" pitchFamily="2" charset="-78"/>
                <a:cs typeface="Sakkal Majalla" panose="02000000000000000000" pitchFamily="2" charset="-78"/>
              </a:rPr>
              <a:t>4. نقل الحركة بواسطة السلسلة والعجلة النجمية</a:t>
            </a:r>
            <a:br>
              <a:rPr lang="ar-IQ" dirty="0">
                <a:solidFill>
                  <a:srgbClr val="FF0000"/>
                </a:solidFill>
                <a:latin typeface="Sakkal Majalla" panose="02000000000000000000" pitchFamily="2" charset="-78"/>
                <a:cs typeface="Sakkal Majalla" panose="02000000000000000000" pitchFamily="2" charset="-78"/>
              </a:rPr>
            </a:br>
            <a:r>
              <a:rPr lang="ar-IQ" sz="2800" dirty="0">
                <a:solidFill>
                  <a:schemeClr val="tx2"/>
                </a:solidFill>
                <a:latin typeface="Sakkal Majalla" panose="02000000000000000000" pitchFamily="2" charset="-78"/>
                <a:cs typeface="Sakkal Majalla" panose="02000000000000000000" pitchFamily="2" charset="-78"/>
              </a:rPr>
              <a:t>تجمع هذه الوسيلة بين البكرات والاحزمة وبين التروس من جهة ثانية فهي تشبه البكرات والاحزمة في إمكانية نقل الحركة الى مسافات متفاوتة بين العمود القائد والمقاد وتشابه التروس في عملية تعشيق اسنان العجلة وفتحات السلسلة.</a:t>
            </a:r>
            <a:endParaRPr lang="en-US" dirty="0">
              <a:solidFill>
                <a:srgbClr val="FF0000"/>
              </a:solidFill>
              <a:latin typeface="Sakkal Majalla" panose="02000000000000000000" pitchFamily="2" charset="-78"/>
              <a:cs typeface="Sakkal Majalla" panose="02000000000000000000" pitchFamily="2" charset="-78"/>
            </a:endParaRPr>
          </a:p>
        </p:txBody>
      </p:sp>
      <p:sp>
        <p:nvSpPr>
          <p:cNvPr id="3" name="عنصر نائب للنص 2">
            <a:extLst>
              <a:ext uri="{FF2B5EF4-FFF2-40B4-BE49-F238E27FC236}">
                <a16:creationId xmlns:a16="http://schemas.microsoft.com/office/drawing/2014/main" id="{D8F24D9A-CAD8-4522-835D-96DA30F9E3DC}"/>
              </a:ext>
            </a:extLst>
          </p:cNvPr>
          <p:cNvSpPr>
            <a:spLocks noGrp="1"/>
          </p:cNvSpPr>
          <p:nvPr>
            <p:ph type="body" idx="1"/>
          </p:nvPr>
        </p:nvSpPr>
        <p:spPr>
          <a:xfrm>
            <a:off x="608012" y="1608836"/>
            <a:ext cx="4973041" cy="512064"/>
          </a:xfrm>
        </p:spPr>
        <p:txBody>
          <a:bodyPr/>
          <a:lstStyle/>
          <a:p>
            <a:r>
              <a:rPr lang="ar-IQ" sz="2800" dirty="0">
                <a:solidFill>
                  <a:srgbClr val="FF0000"/>
                </a:solidFill>
                <a:latin typeface="Sakkal Majalla" panose="02000000000000000000" pitchFamily="2" charset="-78"/>
                <a:cs typeface="Sakkal Majalla" panose="02000000000000000000" pitchFamily="2" charset="-78"/>
              </a:rPr>
              <a:t>المساوئ</a:t>
            </a:r>
            <a:endParaRPr lang="en-US" sz="2800" dirty="0">
              <a:solidFill>
                <a:srgbClr val="FF0000"/>
              </a:solidFill>
              <a:latin typeface="Sakkal Majalla" panose="02000000000000000000" pitchFamily="2" charset="-78"/>
              <a:cs typeface="Sakkal Majalla" panose="02000000000000000000" pitchFamily="2" charset="-78"/>
            </a:endParaRPr>
          </a:p>
        </p:txBody>
      </p:sp>
      <p:sp>
        <p:nvSpPr>
          <p:cNvPr id="4" name="عنصر نائب للمحتوى 3">
            <a:extLst>
              <a:ext uri="{FF2B5EF4-FFF2-40B4-BE49-F238E27FC236}">
                <a16:creationId xmlns:a16="http://schemas.microsoft.com/office/drawing/2014/main" id="{39E9B33F-092F-4175-8B8A-CA6134208ABD}"/>
              </a:ext>
            </a:extLst>
          </p:cNvPr>
          <p:cNvSpPr>
            <a:spLocks noGrp="1"/>
          </p:cNvSpPr>
          <p:nvPr>
            <p:ph sz="half" idx="2"/>
          </p:nvPr>
        </p:nvSpPr>
        <p:spPr>
          <a:xfrm>
            <a:off x="675139" y="1981200"/>
            <a:ext cx="4977104" cy="3962400"/>
          </a:xfrm>
        </p:spPr>
        <p:txBody>
          <a:bodyPr>
            <a:noAutofit/>
          </a:bodyPr>
          <a:lstStyle/>
          <a:p>
            <a:pPr marL="514350" indent="-514350">
              <a:buAutoNum type="arabicPeriod"/>
            </a:pPr>
            <a:r>
              <a:rPr lang="ar-IQ" sz="2400" dirty="0">
                <a:solidFill>
                  <a:schemeClr val="tx2"/>
                </a:solidFill>
                <a:latin typeface="Sakkal Majalla" panose="02000000000000000000" pitchFamily="2" charset="-78"/>
                <a:cs typeface="Sakkal Majalla" panose="02000000000000000000" pitchFamily="2" charset="-78"/>
              </a:rPr>
              <a:t>اهتزاز السلسلة اثناء العمل بسرعة عالية.</a:t>
            </a:r>
          </a:p>
          <a:p>
            <a:pPr marL="514350" indent="-514350">
              <a:buAutoNum type="arabicPeriod"/>
            </a:pPr>
            <a:r>
              <a:rPr lang="ar-IQ" sz="2400" dirty="0">
                <a:solidFill>
                  <a:schemeClr val="tx2"/>
                </a:solidFill>
                <a:latin typeface="Sakkal Majalla" panose="02000000000000000000" pitchFamily="2" charset="-78"/>
                <a:cs typeface="Sakkal Majalla" panose="02000000000000000000" pitchFamily="2" charset="-78"/>
              </a:rPr>
              <a:t>يؤدي هذا اهتزاز الى استهلاك مسامير قطع السلسلة وبالتالي الى طول السلسلة وسوء التعشيق بينها وبين العجلة المسننة.</a:t>
            </a:r>
          </a:p>
          <a:p>
            <a:pPr marL="514350" indent="-514350">
              <a:buAutoNum type="arabicPeriod"/>
            </a:pPr>
            <a:r>
              <a:rPr lang="ar-IQ" sz="2400" dirty="0">
                <a:solidFill>
                  <a:schemeClr val="tx2"/>
                </a:solidFill>
                <a:latin typeface="Sakkal Majalla" panose="02000000000000000000" pitchFamily="2" charset="-78"/>
                <a:cs typeface="Sakkal Majalla" panose="02000000000000000000" pitchFamily="2" charset="-78"/>
              </a:rPr>
              <a:t>تولد اثناء العمل ضوضاء غير مرغوب فيهما.</a:t>
            </a:r>
          </a:p>
          <a:p>
            <a:pPr marL="514350" indent="-514350">
              <a:buAutoNum type="arabicPeriod"/>
            </a:pPr>
            <a:r>
              <a:rPr lang="ar-IQ" sz="2400" dirty="0">
                <a:solidFill>
                  <a:schemeClr val="tx2"/>
                </a:solidFill>
                <a:latin typeface="Sakkal Majalla" panose="02000000000000000000" pitchFamily="2" charset="-78"/>
                <a:cs typeface="Sakkal Majalla" panose="02000000000000000000" pitchFamily="2" charset="-78"/>
              </a:rPr>
              <a:t>عدم إمكانية نقل الحركة الا بين الاعمدة المتوازية لعدم قابلية السلسلة على الالتواء.</a:t>
            </a:r>
          </a:p>
          <a:p>
            <a:pPr marL="514350" indent="-514350">
              <a:buAutoNum type="arabicPeriod"/>
            </a:pPr>
            <a:r>
              <a:rPr lang="ar-IQ" sz="2400" dirty="0">
                <a:solidFill>
                  <a:schemeClr val="tx2"/>
                </a:solidFill>
                <a:latin typeface="Sakkal Majalla" panose="02000000000000000000" pitchFamily="2" charset="-78"/>
                <a:cs typeface="Sakkal Majalla" panose="02000000000000000000" pitchFamily="2" charset="-78"/>
              </a:rPr>
              <a:t>تحتاج السلسلة الى جهاز امتصاص الطول الزائد له القدرة على امتصاص السلسلة ويتكون هذا الجهاز من عجلة مسننة لها القدرة على الحركة العمودية على السلسلة.</a:t>
            </a:r>
            <a:endParaRPr lang="en-US" sz="2400" dirty="0">
              <a:solidFill>
                <a:schemeClr val="tx2"/>
              </a:solidFill>
              <a:latin typeface="Sakkal Majalla" panose="02000000000000000000" pitchFamily="2" charset="-78"/>
              <a:cs typeface="Sakkal Majalla" panose="02000000000000000000" pitchFamily="2" charset="-78"/>
            </a:endParaRPr>
          </a:p>
        </p:txBody>
      </p:sp>
      <p:sp>
        <p:nvSpPr>
          <p:cNvPr id="5" name="عنصر نائب للنص 4">
            <a:extLst>
              <a:ext uri="{FF2B5EF4-FFF2-40B4-BE49-F238E27FC236}">
                <a16:creationId xmlns:a16="http://schemas.microsoft.com/office/drawing/2014/main" id="{92D6BFF7-4A8B-47C3-B2C1-886D2C8FD547}"/>
              </a:ext>
            </a:extLst>
          </p:cNvPr>
          <p:cNvSpPr>
            <a:spLocks noGrp="1"/>
          </p:cNvSpPr>
          <p:nvPr>
            <p:ph type="body" sz="quarter" idx="3"/>
          </p:nvPr>
        </p:nvSpPr>
        <p:spPr>
          <a:xfrm>
            <a:off x="6465391" y="1608836"/>
            <a:ext cx="4973041" cy="512064"/>
          </a:xfrm>
        </p:spPr>
        <p:txBody>
          <a:bodyPr/>
          <a:lstStyle/>
          <a:p>
            <a:r>
              <a:rPr lang="ar-IQ" sz="3600" dirty="0">
                <a:solidFill>
                  <a:srgbClr val="FF0000"/>
                </a:solidFill>
                <a:latin typeface="Sakkal Majalla" panose="02000000000000000000" pitchFamily="2" charset="-78"/>
                <a:cs typeface="Sakkal Majalla" panose="02000000000000000000" pitchFamily="2" charset="-78"/>
              </a:rPr>
              <a:t>المميزات</a:t>
            </a:r>
            <a:endParaRPr lang="en-US" sz="3600" dirty="0">
              <a:solidFill>
                <a:srgbClr val="FF0000"/>
              </a:solidFill>
              <a:latin typeface="Sakkal Majalla" panose="02000000000000000000" pitchFamily="2" charset="-78"/>
              <a:cs typeface="Sakkal Majalla" panose="02000000000000000000" pitchFamily="2" charset="-78"/>
            </a:endParaRPr>
          </a:p>
        </p:txBody>
      </p:sp>
      <p:sp>
        <p:nvSpPr>
          <p:cNvPr id="6" name="عنصر نائب للمحتوى 5">
            <a:extLst>
              <a:ext uri="{FF2B5EF4-FFF2-40B4-BE49-F238E27FC236}">
                <a16:creationId xmlns:a16="http://schemas.microsoft.com/office/drawing/2014/main" id="{FC593D3B-7FC7-4C4E-A1A4-049C62915242}"/>
              </a:ext>
            </a:extLst>
          </p:cNvPr>
          <p:cNvSpPr>
            <a:spLocks noGrp="1"/>
          </p:cNvSpPr>
          <p:nvPr>
            <p:ph sz="quarter" idx="4"/>
          </p:nvPr>
        </p:nvSpPr>
        <p:spPr>
          <a:xfrm>
            <a:off x="6094412" y="2362200"/>
            <a:ext cx="5715000" cy="3962400"/>
          </a:xfrm>
        </p:spPr>
        <p:txBody>
          <a:bodyPr>
            <a:normAutofit/>
          </a:bodyPr>
          <a:lstStyle/>
          <a:p>
            <a:pPr marL="514350" indent="-514350" algn="just">
              <a:buAutoNum type="arabicPeriod"/>
            </a:pPr>
            <a:r>
              <a:rPr lang="ar-IQ" sz="2400" dirty="0">
                <a:solidFill>
                  <a:schemeClr val="tx2"/>
                </a:solidFill>
                <a:latin typeface="Sakkal Majalla" panose="02000000000000000000" pitchFamily="2" charset="-78"/>
                <a:cs typeface="Sakkal Majalla" panose="02000000000000000000" pitchFamily="2" charset="-78"/>
              </a:rPr>
              <a:t>تستخدم العجلة لنقل الحركة بين عمودين متوازيين تصل المسافة بين محوريها ما بين 6 – 8 م.</a:t>
            </a:r>
          </a:p>
          <a:p>
            <a:pPr marL="514350" indent="-514350" algn="just">
              <a:buAutoNum type="arabicPeriod"/>
            </a:pPr>
            <a:r>
              <a:rPr lang="ar-IQ" sz="2400" dirty="0">
                <a:solidFill>
                  <a:schemeClr val="tx2"/>
                </a:solidFill>
                <a:latin typeface="Sakkal Majalla" panose="02000000000000000000" pitchFamily="2" charset="-78"/>
                <a:cs typeface="Sakkal Majalla" panose="02000000000000000000" pitchFamily="2" charset="-78"/>
              </a:rPr>
              <a:t>يمكن استخدام عجلة نجمية واحدة قائدة وعدة عجلات مقادة ويتم إيصال الحركة بواسطة سلسلة واحدة.</a:t>
            </a:r>
          </a:p>
          <a:p>
            <a:pPr marL="514350" indent="-514350" algn="just">
              <a:buAutoNum type="arabicPeriod"/>
            </a:pPr>
            <a:r>
              <a:rPr lang="ar-IQ" sz="2400" dirty="0">
                <a:solidFill>
                  <a:schemeClr val="tx2"/>
                </a:solidFill>
                <a:latin typeface="Sakkal Majalla" panose="02000000000000000000" pitchFamily="2" charset="-78"/>
                <a:cs typeface="Sakkal Majalla" panose="02000000000000000000" pitchFamily="2" charset="-78"/>
              </a:rPr>
              <a:t>كما يمكن نقل الحركة بهذه الوسيلة يسن عمودين متوازيين ولكن بينهما عارض وذلك بمساعدة عجلات نجمية إضافية ترتكز على العارض.</a:t>
            </a:r>
            <a:endParaRPr lang="en-US" sz="2400" dirty="0">
              <a:solidFill>
                <a:schemeClr val="tx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6327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A391B3-6A29-422B-AA9E-E7A8B31519D3}"/>
              </a:ext>
            </a:extLst>
          </p:cNvPr>
          <p:cNvSpPr>
            <a:spLocks noGrp="1"/>
          </p:cNvSpPr>
          <p:nvPr>
            <p:ph type="title"/>
          </p:nvPr>
        </p:nvSpPr>
        <p:spPr/>
        <p:txBody>
          <a:bodyPr/>
          <a:lstStyle/>
          <a:p>
            <a:pPr algn="ctr"/>
            <a:r>
              <a:rPr lang="ar-IQ" dirty="0">
                <a:solidFill>
                  <a:srgbClr val="FF0000"/>
                </a:solidFill>
                <a:latin typeface="Sakkal Majalla" panose="02000000000000000000" pitchFamily="2" charset="-78"/>
                <a:cs typeface="Sakkal Majalla" panose="02000000000000000000" pitchFamily="2" charset="-78"/>
              </a:rPr>
              <a:t>وسائل تحويل الحركة</a:t>
            </a:r>
            <a:endParaRPr lang="en-US" dirty="0">
              <a:solidFill>
                <a:srgbClr val="FF0000"/>
              </a:solidFill>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B282A6D6-B26F-46A7-861B-3572F6275AA4}"/>
              </a:ext>
            </a:extLst>
          </p:cNvPr>
          <p:cNvSpPr>
            <a:spLocks noGrp="1"/>
          </p:cNvSpPr>
          <p:nvPr>
            <p:ph idx="1"/>
          </p:nvPr>
        </p:nvSpPr>
        <p:spPr/>
        <p:txBody>
          <a:bodyPr>
            <a:normAutofit/>
          </a:bodyPr>
          <a:lstStyle/>
          <a:p>
            <a:r>
              <a:rPr lang="ar-IQ" sz="3600" dirty="0">
                <a:latin typeface="Sakkal Majalla" panose="02000000000000000000" pitchFamily="2" charset="-78"/>
                <a:cs typeface="Sakkal Majalla" panose="02000000000000000000" pitchFamily="2" charset="-78"/>
              </a:rPr>
              <a:t>التوصيل البعيدة عن المركز </a:t>
            </a:r>
          </a:p>
          <a:p>
            <a:r>
              <a:rPr lang="ar-IQ" sz="3600" dirty="0">
                <a:latin typeface="Sakkal Majalla" panose="02000000000000000000" pitchFamily="2" charset="-78"/>
                <a:cs typeface="Sakkal Majalla" panose="02000000000000000000" pitchFamily="2" charset="-78"/>
              </a:rPr>
              <a:t>عمود الحدبات وذراع الدفع</a:t>
            </a:r>
            <a:endParaRPr lang="en-US"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6930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4" descr="Customer loyalty – How to say thank you the right way - Reed ...">
            <a:extLst>
              <a:ext uri="{FF2B5EF4-FFF2-40B4-BE49-F238E27FC236}">
                <a16:creationId xmlns:a16="http://schemas.microsoft.com/office/drawing/2014/main" id="{74C80C71-0181-49F4-AC6C-533093E48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621" y="532209"/>
            <a:ext cx="5793581" cy="579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6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1015735" y="533400"/>
            <a:ext cx="10157354" cy="4470400"/>
          </a:xfrm>
        </p:spPr>
        <p:txBody>
          <a:bodyPr rtlCol="1">
            <a:noAutofit/>
          </a:bodyPr>
          <a:lstStyle/>
          <a:p>
            <a:pPr marL="0" indent="0" rtl="1">
              <a:buNone/>
            </a:pPr>
            <a:r>
              <a:rPr lang="ar-IQ" sz="3200" dirty="0">
                <a:latin typeface="Sakkal Majalla" panose="02000000000000000000" pitchFamily="2" charset="-78"/>
                <a:cs typeface="Sakkal Majalla" panose="02000000000000000000" pitchFamily="2" charset="-78"/>
              </a:rPr>
              <a:t>مصطلحات عامة </a:t>
            </a:r>
          </a:p>
          <a:p>
            <a:pPr marL="457200" indent="-457200" rtl="1">
              <a:buAutoNum type="arabicPeriod"/>
            </a:pPr>
            <a:r>
              <a:rPr lang="ar-IQ" sz="3200" dirty="0">
                <a:solidFill>
                  <a:srgbClr val="FF0000"/>
                </a:solidFill>
                <a:latin typeface="Sakkal Majalla" panose="02000000000000000000" pitchFamily="2" charset="-78"/>
                <a:cs typeface="Sakkal Majalla" panose="02000000000000000000" pitchFamily="2" charset="-78"/>
              </a:rPr>
              <a:t>مصدر الحركة :. </a:t>
            </a:r>
            <a:r>
              <a:rPr lang="ar-IQ" sz="3200" dirty="0">
                <a:latin typeface="Sakkal Majalla" panose="02000000000000000000" pitchFamily="2" charset="-78"/>
                <a:cs typeface="Sakkal Majalla" panose="02000000000000000000" pitchFamily="2" charset="-78"/>
              </a:rPr>
              <a:t>المحركات </a:t>
            </a:r>
            <a:r>
              <a:rPr lang="ar-IQ" sz="3200" dirty="0" err="1">
                <a:latin typeface="Sakkal Majalla" panose="02000000000000000000" pitchFamily="2" charset="-78"/>
                <a:cs typeface="Sakkal Majalla" panose="02000000000000000000" pitchFamily="2" charset="-78"/>
              </a:rPr>
              <a:t>الحراية</a:t>
            </a:r>
            <a:r>
              <a:rPr lang="ar-IQ" sz="3200" dirty="0">
                <a:latin typeface="Sakkal Majalla" panose="02000000000000000000" pitchFamily="2" charset="-78"/>
                <a:cs typeface="Sakkal Majalla" panose="02000000000000000000" pitchFamily="2" charset="-78"/>
              </a:rPr>
              <a:t> ، المحركات الكهربائية ، قوى السوائل ، كل منها مصدر للحركة</a:t>
            </a:r>
          </a:p>
          <a:p>
            <a:pPr marL="457200" indent="-457200" rtl="1">
              <a:buAutoNum type="arabicPeriod"/>
            </a:pPr>
            <a:r>
              <a:rPr lang="ar-IQ" sz="3200" dirty="0">
                <a:solidFill>
                  <a:srgbClr val="FF0000"/>
                </a:solidFill>
                <a:latin typeface="Sakkal Majalla" panose="02000000000000000000" pitchFamily="2" charset="-78"/>
                <a:cs typeface="Sakkal Majalla" panose="02000000000000000000" pitchFamily="2" charset="-78"/>
              </a:rPr>
              <a:t>وسائل نقل الحركة :. </a:t>
            </a:r>
            <a:r>
              <a:rPr lang="ar-IQ" sz="3200" dirty="0">
                <a:latin typeface="Sakkal Majalla" panose="02000000000000000000" pitchFamily="2" charset="-78"/>
                <a:cs typeface="Sakkal Majalla" panose="02000000000000000000" pitchFamily="2" charset="-78"/>
              </a:rPr>
              <a:t>هي الأجزاء او الأجهزة التي تقوم </a:t>
            </a:r>
            <a:r>
              <a:rPr lang="ar-IQ" sz="3200" dirty="0" err="1">
                <a:latin typeface="Sakkal Majalla" panose="02000000000000000000" pitchFamily="2" charset="-78"/>
                <a:cs typeface="Sakkal Majalla" panose="02000000000000000000" pitchFamily="2" charset="-78"/>
              </a:rPr>
              <a:t>بأستلام</a:t>
            </a:r>
            <a:r>
              <a:rPr lang="ar-IQ" sz="3200" dirty="0">
                <a:latin typeface="Sakkal Majalla" panose="02000000000000000000" pitchFamily="2" charset="-78"/>
                <a:cs typeface="Sakkal Majalla" panose="02000000000000000000" pitchFamily="2" charset="-78"/>
              </a:rPr>
              <a:t> الحركة من مصادرها وايصالها الى أجهزة او أجزاء يراد تحريكها .</a:t>
            </a:r>
          </a:p>
          <a:p>
            <a:pPr marL="457200" indent="-457200" rtl="1">
              <a:buAutoNum type="arabicPeriod"/>
            </a:pPr>
            <a:r>
              <a:rPr lang="ar-IQ" sz="3200" dirty="0">
                <a:solidFill>
                  <a:srgbClr val="FF0000"/>
                </a:solidFill>
                <a:latin typeface="Sakkal Majalla" panose="02000000000000000000" pitchFamily="2" charset="-78"/>
                <a:cs typeface="Sakkal Majalla" panose="02000000000000000000" pitchFamily="2" charset="-78"/>
              </a:rPr>
              <a:t>الجزء الشغال :. </a:t>
            </a:r>
            <a:r>
              <a:rPr lang="ar-IQ" sz="3200" dirty="0">
                <a:latin typeface="Sakkal Majalla" panose="02000000000000000000" pitchFamily="2" charset="-78"/>
                <a:cs typeface="Sakkal Majalla" panose="02000000000000000000" pitchFamily="2" charset="-78"/>
              </a:rPr>
              <a:t>هو الذي يستلم الحركة من المصدر بواسطة وسيلة من وسائل نقل الحركة لكي تقوم </a:t>
            </a:r>
            <a:r>
              <a:rPr lang="ar-IQ" sz="3200" dirty="0" err="1">
                <a:latin typeface="Sakkal Majalla" panose="02000000000000000000" pitchFamily="2" charset="-78"/>
                <a:cs typeface="Sakkal Majalla" panose="02000000000000000000" pitchFamily="2" charset="-78"/>
              </a:rPr>
              <a:t>بأنجاز</a:t>
            </a:r>
            <a:r>
              <a:rPr lang="ar-IQ" sz="3200" dirty="0">
                <a:latin typeface="Sakkal Majalla" panose="02000000000000000000" pitchFamily="2" charset="-78"/>
                <a:cs typeface="Sakkal Majalla" panose="02000000000000000000" pitchFamily="2" charset="-78"/>
              </a:rPr>
              <a:t> عمل معين .</a:t>
            </a:r>
          </a:p>
          <a:p>
            <a:pPr marL="0" indent="0" rtl="1">
              <a:buNone/>
            </a:pPr>
            <a:r>
              <a:rPr lang="ar-IQ" sz="3200" dirty="0">
                <a:latin typeface="Sakkal Majalla" panose="02000000000000000000" pitchFamily="2" charset="-78"/>
                <a:cs typeface="Sakkal Majalla" panose="02000000000000000000" pitchFamily="2" charset="-78"/>
              </a:rPr>
              <a:t> مثال لايضاح </a:t>
            </a:r>
            <a:r>
              <a:rPr lang="ar-IQ" sz="3200" dirty="0" err="1">
                <a:latin typeface="Sakkal Majalla" panose="02000000000000000000" pitchFamily="2" charset="-78"/>
                <a:cs typeface="Sakkal Majalla" panose="02000000000000000000" pitchFamily="2" charset="-78"/>
              </a:rPr>
              <a:t>ماتقدم</a:t>
            </a:r>
            <a:endParaRPr lang="ar-IQ" sz="3200" dirty="0">
              <a:latin typeface="Sakkal Majalla" panose="02000000000000000000" pitchFamily="2" charset="-78"/>
              <a:cs typeface="Sakkal Majalla" panose="02000000000000000000" pitchFamily="2" charset="-78"/>
            </a:endParaRPr>
          </a:p>
          <a:p>
            <a:pPr marL="0" indent="0" rtl="1">
              <a:buNone/>
            </a:pPr>
            <a:r>
              <a:rPr lang="ar-IQ" sz="3200" dirty="0">
                <a:latin typeface="Sakkal Majalla" panose="02000000000000000000" pitchFamily="2" charset="-78"/>
                <a:cs typeface="Sakkal Majalla" panose="02000000000000000000" pitchFamily="2" charset="-78"/>
              </a:rPr>
              <a:t>اذا كانت ساحبة وقد ربط خلفها </a:t>
            </a:r>
            <a:r>
              <a:rPr lang="ar-IQ" sz="3200" dirty="0" err="1">
                <a:latin typeface="Sakkal Majalla" panose="02000000000000000000" pitchFamily="2" charset="-78"/>
                <a:cs typeface="Sakkal Majalla" panose="02000000000000000000" pitchFamily="2" charset="-78"/>
              </a:rPr>
              <a:t>محشة</a:t>
            </a:r>
            <a:r>
              <a:rPr lang="ar-IQ" sz="3200" dirty="0">
                <a:latin typeface="Sakkal Majalla" panose="02000000000000000000" pitchFamily="2" charset="-78"/>
                <a:cs typeface="Sakkal Majalla" panose="02000000000000000000" pitchFamily="2" charset="-78"/>
              </a:rPr>
              <a:t> برسيم فالساحبة تكون مصدر الحركة </a:t>
            </a:r>
            <a:r>
              <a:rPr lang="ar-IQ" sz="3200" dirty="0" err="1">
                <a:latin typeface="Sakkal Majalla" panose="02000000000000000000" pitchFamily="2" charset="-78"/>
                <a:cs typeface="Sakkal Majalla" panose="02000000000000000000" pitchFamily="2" charset="-78"/>
              </a:rPr>
              <a:t>والمحشة</a:t>
            </a:r>
            <a:r>
              <a:rPr lang="ar-IQ" sz="3200" dirty="0">
                <a:latin typeface="Sakkal Majalla" panose="02000000000000000000" pitchFamily="2" charset="-78"/>
                <a:cs typeface="Sakkal Majalla" panose="02000000000000000000" pitchFamily="2" charset="-78"/>
              </a:rPr>
              <a:t> هي الجز الشغال وعمود توصيل الواقع بينهما هو وسيلة نقل الحركة .</a:t>
            </a:r>
            <a:endParaRPr lang="ar-SA"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DE3EE3C-E5AB-4D8D-A15E-1474E3BE6BAE}"/>
              </a:ext>
            </a:extLst>
          </p:cNvPr>
          <p:cNvSpPr>
            <a:spLocks noGrp="1"/>
          </p:cNvSpPr>
          <p:nvPr>
            <p:ph idx="1"/>
          </p:nvPr>
        </p:nvSpPr>
        <p:spPr>
          <a:xfrm>
            <a:off x="1015735" y="457200"/>
            <a:ext cx="10157354" cy="4470400"/>
          </a:xfrm>
        </p:spPr>
        <p:txBody>
          <a:bodyPr>
            <a:noAutofit/>
          </a:bodyPr>
          <a:lstStyle/>
          <a:p>
            <a:pPr marL="0" indent="0" algn="just">
              <a:buNone/>
            </a:pPr>
            <a:r>
              <a:rPr lang="ar-IQ" sz="3200" dirty="0">
                <a:solidFill>
                  <a:srgbClr val="FF0000"/>
                </a:solidFill>
                <a:latin typeface="Sakkal Majalla" panose="02000000000000000000" pitchFamily="2" charset="-78"/>
                <a:cs typeface="Sakkal Majalla" panose="02000000000000000000" pitchFamily="2" charset="-78"/>
              </a:rPr>
              <a:t>4. المحور :. </a:t>
            </a:r>
            <a:r>
              <a:rPr lang="ar-IQ" sz="3200" dirty="0">
                <a:latin typeface="Sakkal Majalla" panose="02000000000000000000" pitchFamily="2" charset="-78"/>
                <a:cs typeface="Sakkal Majalla" panose="02000000000000000000" pitchFamily="2" charset="-78"/>
              </a:rPr>
              <a:t>قطع هندسية تخص للحمل وتوجيه الحركة فقط كمحاور عجلات عربات الخيول او القطارات وهي اما ثابتة او متحركة ولا تقوم بنقل العزوم الدائرية .</a:t>
            </a:r>
          </a:p>
          <a:p>
            <a:pPr marL="0" indent="0" algn="just">
              <a:buNone/>
            </a:pPr>
            <a:r>
              <a:rPr lang="ar-IQ" sz="3200" dirty="0">
                <a:solidFill>
                  <a:srgbClr val="FF0000"/>
                </a:solidFill>
                <a:latin typeface="Sakkal Majalla" panose="02000000000000000000" pitchFamily="2" charset="-78"/>
                <a:cs typeface="Sakkal Majalla" panose="02000000000000000000" pitchFamily="2" charset="-78"/>
              </a:rPr>
              <a:t>5. الاعمدة :. </a:t>
            </a:r>
            <a:r>
              <a:rPr lang="ar-IQ" sz="3200" dirty="0">
                <a:latin typeface="Sakkal Majalla" panose="02000000000000000000" pitchFamily="2" charset="-78"/>
                <a:cs typeface="Sakkal Majalla" panose="02000000000000000000" pitchFamily="2" charset="-78"/>
              </a:rPr>
              <a:t>تقوم الاعمدة </a:t>
            </a:r>
            <a:r>
              <a:rPr lang="ar-IQ" sz="3200" dirty="0" err="1">
                <a:latin typeface="Sakkal Majalla" panose="02000000000000000000" pitchFamily="2" charset="-78"/>
                <a:cs typeface="Sakkal Majalla" panose="02000000000000000000" pitchFamily="2" charset="-78"/>
              </a:rPr>
              <a:t>بتوجية</a:t>
            </a:r>
            <a:r>
              <a:rPr lang="ar-IQ" sz="3200" dirty="0">
                <a:latin typeface="Sakkal Majalla" panose="02000000000000000000" pitchFamily="2" charset="-78"/>
                <a:cs typeface="Sakkal Majalla" panose="02000000000000000000" pitchFamily="2" charset="-78"/>
              </a:rPr>
              <a:t> الحركة وحمل القطع المكنية ونقل العزوم الدائرية كعمود المرفق او عمود الحدبات في محركات الاحتراق الداخلي .</a:t>
            </a:r>
          </a:p>
          <a:p>
            <a:pPr marL="0" indent="0" algn="just">
              <a:buNone/>
            </a:pPr>
            <a:r>
              <a:rPr lang="ar-IQ" sz="3200" dirty="0">
                <a:solidFill>
                  <a:srgbClr val="FF0000"/>
                </a:solidFill>
                <a:latin typeface="Sakkal Majalla" panose="02000000000000000000" pitchFamily="2" charset="-78"/>
                <a:cs typeface="Sakkal Majalla" panose="02000000000000000000" pitchFamily="2" charset="-78"/>
              </a:rPr>
              <a:t>6. العمود القائد والعمود المقاد :. </a:t>
            </a:r>
            <a:r>
              <a:rPr lang="ar-IQ" sz="3200" dirty="0">
                <a:latin typeface="Sakkal Majalla" panose="02000000000000000000" pitchFamily="2" charset="-78"/>
                <a:cs typeface="Sakkal Majalla" panose="02000000000000000000" pitchFamily="2" charset="-78"/>
              </a:rPr>
              <a:t>يكون العمود </a:t>
            </a:r>
            <a:r>
              <a:rPr lang="ar-IQ" sz="3200" dirty="0" err="1">
                <a:latin typeface="Sakkal Majalla" panose="02000000000000000000" pitchFamily="2" charset="-78"/>
                <a:cs typeface="Sakkal Majalla" panose="02000000000000000000" pitchFamily="2" charset="-78"/>
              </a:rPr>
              <a:t>قائدآ</a:t>
            </a:r>
            <a:r>
              <a:rPr lang="ar-IQ" sz="3200" dirty="0">
                <a:latin typeface="Sakkal Majalla" panose="02000000000000000000" pitchFamily="2" charset="-78"/>
                <a:cs typeface="Sakkal Majalla" panose="02000000000000000000" pitchFamily="2" charset="-78"/>
              </a:rPr>
              <a:t> اذا كان </a:t>
            </a:r>
            <a:r>
              <a:rPr lang="ar-IQ" sz="3200" dirty="0" err="1">
                <a:latin typeface="Sakkal Majalla" panose="02000000000000000000" pitchFamily="2" charset="-78"/>
                <a:cs typeface="Sakkal Majalla" panose="02000000000000000000" pitchFamily="2" charset="-78"/>
              </a:rPr>
              <a:t>مصدرآ</a:t>
            </a:r>
            <a:r>
              <a:rPr lang="ar-IQ" sz="3200" dirty="0">
                <a:latin typeface="Sakkal Majalla" panose="02000000000000000000" pitchFamily="2" charset="-78"/>
                <a:cs typeface="Sakkal Majalla" panose="02000000000000000000" pitchFamily="2" charset="-78"/>
              </a:rPr>
              <a:t> للحركة ومنه تؤخذ الحركة </a:t>
            </a:r>
            <a:r>
              <a:rPr lang="ar-IQ" sz="3200" dirty="0" err="1">
                <a:latin typeface="Sakkal Majalla" panose="02000000000000000000" pitchFamily="2" charset="-78"/>
                <a:cs typeface="Sakkal Majalla" panose="02000000000000000000" pitchFamily="2" charset="-78"/>
              </a:rPr>
              <a:t>بأحدى</a:t>
            </a:r>
            <a:r>
              <a:rPr lang="ar-IQ" sz="3200" dirty="0">
                <a:latin typeface="Sakkal Majalla" panose="02000000000000000000" pitchFamily="2" charset="-78"/>
                <a:cs typeface="Sakkal Majalla" panose="02000000000000000000" pitchFamily="2" charset="-78"/>
              </a:rPr>
              <a:t> وسائل نقل الحركة الى عمود اخر يستلم تلك الحركة ويسمى العمود المستلم بالعمود المقاد مثل عمود المرفق ( قائد ) وعمود الحدبات (مقاد).</a:t>
            </a:r>
          </a:p>
          <a:p>
            <a:pPr marL="0" indent="0" algn="just">
              <a:buNone/>
            </a:pPr>
            <a:r>
              <a:rPr lang="ar-IQ" sz="3200" dirty="0">
                <a:solidFill>
                  <a:srgbClr val="FF0000"/>
                </a:solidFill>
                <a:latin typeface="Sakkal Majalla" panose="02000000000000000000" pitchFamily="2" charset="-78"/>
                <a:cs typeface="Sakkal Majalla" panose="02000000000000000000" pitchFamily="2" charset="-78"/>
              </a:rPr>
              <a:t>7. قوة الاحتكاك :. </a:t>
            </a:r>
            <a:r>
              <a:rPr lang="ar-IQ" sz="3200" dirty="0">
                <a:latin typeface="Sakkal Majalla" panose="02000000000000000000" pitchFamily="2" charset="-78"/>
                <a:cs typeface="Sakkal Majalla" panose="02000000000000000000" pitchFamily="2" charset="-78"/>
              </a:rPr>
              <a:t>كل سطح ولاي مادة مصنوع منها ذلك السطح تحتوي على </a:t>
            </a:r>
            <a:r>
              <a:rPr lang="ar-IQ" sz="3200" dirty="0" err="1">
                <a:latin typeface="Sakkal Majalla" panose="02000000000000000000" pitchFamily="2" charset="-78"/>
                <a:cs typeface="Sakkal Majalla" panose="02000000000000000000" pitchFamily="2" charset="-78"/>
              </a:rPr>
              <a:t>نتؤات</a:t>
            </a:r>
            <a:r>
              <a:rPr lang="ar-IQ" sz="3200" dirty="0">
                <a:latin typeface="Sakkal Majalla" panose="02000000000000000000" pitchFamily="2" charset="-78"/>
                <a:cs typeface="Sakkal Majalla" panose="02000000000000000000" pitchFamily="2" charset="-78"/>
              </a:rPr>
              <a:t> وعند تلامس سطحين مع بعضمها تتداخل </a:t>
            </a:r>
            <a:r>
              <a:rPr lang="ar-IQ" sz="3200" dirty="0" err="1">
                <a:latin typeface="Sakkal Majalla" panose="02000000000000000000" pitchFamily="2" charset="-78"/>
                <a:cs typeface="Sakkal Majalla" panose="02000000000000000000" pitchFamily="2" charset="-78"/>
              </a:rPr>
              <a:t>النتؤات</a:t>
            </a:r>
            <a:r>
              <a:rPr lang="ar-IQ" sz="3200" dirty="0">
                <a:latin typeface="Sakkal Majalla" panose="02000000000000000000" pitchFamily="2" charset="-78"/>
                <a:cs typeface="Sakkal Majalla" panose="02000000000000000000" pitchFamily="2" charset="-78"/>
              </a:rPr>
              <a:t> فيما بينهما نعند تحريك احد الجسمين عكس اتجاه الاخر بحركة ترددية او مستقيمة تنتج قوة مقاومة تسمى قوة الاحتكاك .</a:t>
            </a:r>
          </a:p>
        </p:txBody>
      </p:sp>
    </p:spTree>
    <p:extLst>
      <p:ext uri="{BB962C8B-B14F-4D97-AF65-F5344CB8AC3E}">
        <p14:creationId xmlns:p14="http://schemas.microsoft.com/office/powerpoint/2010/main" val="24749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محتوى 7">
            <a:extLst>
              <a:ext uri="{FF2B5EF4-FFF2-40B4-BE49-F238E27FC236}">
                <a16:creationId xmlns:a16="http://schemas.microsoft.com/office/drawing/2014/main" id="{5B140C89-39BB-481A-9F52-00C90967D9E1}"/>
              </a:ext>
            </a:extLst>
          </p:cNvPr>
          <p:cNvSpPr>
            <a:spLocks noGrp="1"/>
          </p:cNvSpPr>
          <p:nvPr>
            <p:ph sz="half" idx="1"/>
          </p:nvPr>
        </p:nvSpPr>
        <p:spPr>
          <a:xfrm>
            <a:off x="912812" y="609600"/>
            <a:ext cx="10734032" cy="5029200"/>
          </a:xfrm>
        </p:spPr>
        <p:txBody>
          <a:bodyPr>
            <a:noAutofit/>
          </a:bodyPr>
          <a:lstStyle/>
          <a:p>
            <a:pPr marL="0" indent="0" algn="just">
              <a:buNone/>
            </a:pPr>
            <a:r>
              <a:rPr lang="ar-IQ" sz="3200" dirty="0">
                <a:solidFill>
                  <a:srgbClr val="FF0000"/>
                </a:solidFill>
                <a:latin typeface="Sakkal Majalla" panose="02000000000000000000" pitchFamily="2" charset="-78"/>
                <a:cs typeface="Sakkal Majalla" panose="02000000000000000000" pitchFamily="2" charset="-78"/>
              </a:rPr>
              <a:t>عوامل تسبب زيادة قوة الاحتكاك وهي :.</a:t>
            </a:r>
          </a:p>
          <a:p>
            <a:pPr marL="457200" indent="-457200" algn="just">
              <a:buAutoNum type="arabicPeriod"/>
            </a:pPr>
            <a:r>
              <a:rPr lang="ar-IQ" sz="3200" dirty="0">
                <a:latin typeface="Sakkal Majalla" panose="02000000000000000000" pitchFamily="2" charset="-78"/>
                <a:cs typeface="Sakkal Majalla" panose="02000000000000000000" pitchFamily="2" charset="-78"/>
              </a:rPr>
              <a:t>الضغط على الجسمين المتماسين يسبب قوة احتكاك تتناسب </a:t>
            </a:r>
            <a:r>
              <a:rPr lang="ar-IQ" sz="3200" dirty="0" err="1">
                <a:latin typeface="Sakkal Majalla" panose="02000000000000000000" pitchFamily="2" charset="-78"/>
                <a:cs typeface="Sakkal Majalla" panose="02000000000000000000" pitchFamily="2" charset="-78"/>
              </a:rPr>
              <a:t>طرديآ</a:t>
            </a:r>
            <a:r>
              <a:rPr lang="ar-IQ" sz="3200" dirty="0">
                <a:latin typeface="Sakkal Majalla" panose="02000000000000000000" pitchFamily="2" charset="-78"/>
                <a:cs typeface="Sakkal Majalla" panose="02000000000000000000" pitchFamily="2" charset="-78"/>
              </a:rPr>
              <a:t> مع مقدار ذلك الضغط .</a:t>
            </a:r>
          </a:p>
          <a:p>
            <a:pPr marL="457200" indent="-457200" algn="just">
              <a:buAutoNum type="arabicPeriod"/>
            </a:pPr>
            <a:r>
              <a:rPr lang="ar-IQ" sz="3200" dirty="0">
                <a:latin typeface="Sakkal Majalla" panose="02000000000000000000" pitchFamily="2" charset="-78"/>
                <a:cs typeface="Sakkal Majalla" panose="02000000000000000000" pitchFamily="2" charset="-78"/>
              </a:rPr>
              <a:t>نوع المادة الداخلة بتكوين الاجسام </a:t>
            </a:r>
            <a:r>
              <a:rPr lang="ar-IQ" sz="3200" dirty="0" err="1">
                <a:latin typeface="Sakkal Majalla" panose="02000000000000000000" pitchFamily="2" charset="-78"/>
                <a:cs typeface="Sakkal Majalla" panose="02000000000000000000" pitchFamily="2" charset="-78"/>
              </a:rPr>
              <a:t>المتحاكة</a:t>
            </a:r>
            <a:r>
              <a:rPr lang="ar-IQ" sz="3200" dirty="0">
                <a:latin typeface="Sakkal Majalla" panose="02000000000000000000" pitchFamily="2" charset="-78"/>
                <a:cs typeface="Sakkal Majalla" panose="02000000000000000000" pitchFamily="2" charset="-78"/>
              </a:rPr>
              <a:t> اذ ان لكل مادة معامل احتكاك يختلف عن معامل احتكاك مادة أخرى .</a:t>
            </a:r>
          </a:p>
          <a:p>
            <a:pPr marL="0" indent="0" algn="just">
              <a:buNone/>
            </a:pPr>
            <a:r>
              <a:rPr lang="ar-IQ" sz="3200" dirty="0">
                <a:latin typeface="Sakkal Majalla" panose="02000000000000000000" pitchFamily="2" charset="-78"/>
                <a:cs typeface="Sakkal Majalla" panose="02000000000000000000" pitchFamily="2" charset="-78"/>
              </a:rPr>
              <a:t>8. الكراسي :. قطع هندسية تقوم بحمل الاعمدة والمحاور التي تتحرك حركة دائرية وبشكل حر وبأقل ما يمكن من مقاومة الاحتكاك والكراسي :.</a:t>
            </a:r>
          </a:p>
          <a:p>
            <a:pPr marL="0" indent="0" algn="just">
              <a:buNone/>
            </a:pPr>
            <a:r>
              <a:rPr lang="ar-IQ" sz="3200" dirty="0">
                <a:latin typeface="Sakkal Majalla" panose="02000000000000000000" pitchFamily="2" charset="-78"/>
                <a:cs typeface="Sakkal Majalla" panose="02000000000000000000" pitchFamily="2" charset="-78"/>
              </a:rPr>
              <a:t>أ. الكراسي التأرجحية</a:t>
            </a:r>
          </a:p>
          <a:p>
            <a:pPr marL="0" indent="0" algn="just">
              <a:buNone/>
            </a:pPr>
            <a:r>
              <a:rPr lang="ar-IQ" sz="3200" dirty="0">
                <a:latin typeface="Sakkal Majalla" panose="02000000000000000000" pitchFamily="2" charset="-78"/>
                <a:cs typeface="Sakkal Majalla" panose="02000000000000000000" pitchFamily="2" charset="-78"/>
              </a:rPr>
              <a:t>ب. الكراسي الانزلاقية</a:t>
            </a:r>
          </a:p>
          <a:p>
            <a:pPr marL="0" indent="0" algn="just">
              <a:buNone/>
            </a:pPr>
            <a:endParaRPr lang="ar-IQ"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sz="half" idx="2"/>
          </p:nvPr>
        </p:nvSpPr>
        <p:spPr>
          <a:xfrm>
            <a:off x="760412" y="381000"/>
            <a:ext cx="10844503" cy="5562600"/>
          </a:xfrm>
        </p:spPr>
        <p:txBody>
          <a:bodyPr rtlCol="1">
            <a:noAutofit/>
          </a:bodyPr>
          <a:lstStyle/>
          <a:p>
            <a:pPr marL="0" indent="0" rtl="1">
              <a:buNone/>
            </a:pPr>
            <a:r>
              <a:rPr lang="ar-IQ" sz="3200" dirty="0">
                <a:solidFill>
                  <a:srgbClr val="FF0000"/>
                </a:solidFill>
                <a:latin typeface="Sakkal Majalla" panose="02000000000000000000" pitchFamily="2" charset="-78"/>
                <a:cs typeface="Sakkal Majalla" panose="02000000000000000000" pitchFamily="2" charset="-78"/>
              </a:rPr>
              <a:t>*</a:t>
            </a:r>
            <a:r>
              <a:rPr lang="ar-IQ" sz="3200" dirty="0">
                <a:latin typeface="Sakkal Majalla" panose="02000000000000000000" pitchFamily="2" charset="-78"/>
                <a:cs typeface="Sakkal Majalla" panose="02000000000000000000" pitchFamily="2" charset="-78"/>
              </a:rPr>
              <a:t> </a:t>
            </a:r>
            <a:r>
              <a:rPr lang="ar-IQ" sz="3200" dirty="0">
                <a:solidFill>
                  <a:srgbClr val="FF0000"/>
                </a:solidFill>
                <a:latin typeface="Sakkal Majalla" panose="02000000000000000000" pitchFamily="2" charset="-78"/>
                <a:cs typeface="Sakkal Majalla" panose="02000000000000000000" pitchFamily="2" charset="-78"/>
              </a:rPr>
              <a:t>مميزات الكراسي التأرجحية </a:t>
            </a:r>
          </a:p>
          <a:p>
            <a:pPr marL="457200" indent="-457200" rtl="1">
              <a:buAutoNum type="arabicPeriod"/>
            </a:pPr>
            <a:r>
              <a:rPr lang="ar-IQ" sz="3200" dirty="0">
                <a:latin typeface="Sakkal Majalla" panose="02000000000000000000" pitchFamily="2" charset="-78"/>
                <a:cs typeface="Sakkal Majalla" panose="02000000000000000000" pitchFamily="2" charset="-78"/>
              </a:rPr>
              <a:t>قلة مقاومة الاحتكاك </a:t>
            </a:r>
            <a:r>
              <a:rPr lang="ar-IQ" sz="3200" dirty="0" err="1">
                <a:latin typeface="Sakkal Majalla" panose="02000000000000000000" pitchFamily="2" charset="-78"/>
                <a:cs typeface="Sakkal Majalla" panose="02000000000000000000" pitchFamily="2" charset="-78"/>
              </a:rPr>
              <a:t>للاعمدة</a:t>
            </a:r>
            <a:r>
              <a:rPr lang="ar-IQ" sz="3200" dirty="0">
                <a:latin typeface="Sakkal Majalla" panose="02000000000000000000" pitchFamily="2" charset="-78"/>
                <a:cs typeface="Sakkal Majalla" panose="02000000000000000000" pitchFamily="2" charset="-78"/>
              </a:rPr>
              <a:t> او المحاور </a:t>
            </a:r>
          </a:p>
          <a:p>
            <a:pPr marL="457200" indent="-457200" rtl="1">
              <a:buAutoNum type="arabicPeriod"/>
            </a:pPr>
            <a:r>
              <a:rPr lang="ar-IQ" sz="3200" dirty="0">
                <a:latin typeface="Sakkal Majalla" panose="02000000000000000000" pitchFamily="2" charset="-78"/>
                <a:cs typeface="Sakkal Majalla" panose="02000000000000000000" pitchFamily="2" charset="-78"/>
              </a:rPr>
              <a:t>قلة الحرارة المطروحة منها اثناء العمل</a:t>
            </a:r>
          </a:p>
          <a:p>
            <a:pPr marL="457200" indent="-457200" rtl="1">
              <a:buAutoNum type="arabicPeriod"/>
            </a:pPr>
            <a:r>
              <a:rPr lang="ar-IQ" sz="3200" dirty="0">
                <a:latin typeface="Sakkal Majalla" panose="02000000000000000000" pitchFamily="2" charset="-78"/>
                <a:cs typeface="Sakkal Majalla" panose="02000000000000000000" pitchFamily="2" charset="-78"/>
              </a:rPr>
              <a:t>بساطة ادامتها وصيانتها</a:t>
            </a:r>
          </a:p>
          <a:p>
            <a:pPr marL="457200" indent="-457200" rtl="1">
              <a:buAutoNum type="arabicPeriod"/>
            </a:pPr>
            <a:r>
              <a:rPr lang="ar-IQ" sz="3200" dirty="0">
                <a:latin typeface="Sakkal Majalla" panose="02000000000000000000" pitchFamily="2" charset="-78"/>
                <a:cs typeface="Sakkal Majalla" panose="02000000000000000000" pitchFamily="2" charset="-78"/>
              </a:rPr>
              <a:t>قلة كلفة تصنيعها في حالة الإنتاج الواسع</a:t>
            </a:r>
          </a:p>
          <a:p>
            <a:pPr marL="0" indent="0" rtl="1">
              <a:buNone/>
            </a:pPr>
            <a:r>
              <a:rPr lang="ar-IQ" sz="3200" dirty="0">
                <a:solidFill>
                  <a:srgbClr val="FF0000"/>
                </a:solidFill>
                <a:latin typeface="Sakkal Majalla" panose="02000000000000000000" pitchFamily="2" charset="-78"/>
                <a:cs typeface="Sakkal Majalla" panose="02000000000000000000" pitchFamily="2" charset="-78"/>
              </a:rPr>
              <a:t>* مميزات الكراسي الانزلاقية</a:t>
            </a:r>
          </a:p>
          <a:p>
            <a:pPr marL="457200" indent="-457200" rtl="1">
              <a:buAutoNum type="arabicPeriod"/>
            </a:pPr>
            <a:r>
              <a:rPr lang="ar-IQ" sz="3200" dirty="0">
                <a:latin typeface="Sakkal Majalla" panose="02000000000000000000" pitchFamily="2" charset="-78"/>
                <a:cs typeface="Sakkal Majalla" panose="02000000000000000000" pitchFamily="2" charset="-78"/>
              </a:rPr>
              <a:t>مكانتها العالية على الاشتغال في مختلف السرعات</a:t>
            </a:r>
          </a:p>
          <a:p>
            <a:pPr marL="457200" indent="-457200" rtl="1">
              <a:buAutoNum type="arabicPeriod"/>
            </a:pPr>
            <a:r>
              <a:rPr lang="ar-IQ" sz="3200" dirty="0">
                <a:latin typeface="Sakkal Majalla" panose="02000000000000000000" pitchFamily="2" charset="-78"/>
                <a:cs typeface="Sakkal Majalla" panose="02000000000000000000" pitchFamily="2" charset="-78"/>
              </a:rPr>
              <a:t>صغر حجمها وإمكانية صنعها من قطعة واحدة او قطعتين متداخلتين</a:t>
            </a:r>
          </a:p>
          <a:p>
            <a:pPr marL="457200" indent="-457200" rtl="1">
              <a:buAutoNum type="arabicPeriod"/>
            </a:pPr>
            <a:r>
              <a:rPr lang="ar-IQ" sz="3200" dirty="0">
                <a:latin typeface="Sakkal Majalla" panose="02000000000000000000" pitchFamily="2" charset="-78"/>
                <a:cs typeface="Sakkal Majalla" panose="02000000000000000000" pitchFamily="2" charset="-78"/>
              </a:rPr>
              <a:t>يمكن استخدامها في الحالات التي </a:t>
            </a:r>
            <a:r>
              <a:rPr lang="ar-IQ" sz="3200" dirty="0" err="1">
                <a:latin typeface="Sakkal Majalla" panose="02000000000000000000" pitchFamily="2" charset="-78"/>
                <a:cs typeface="Sakkal Majalla" panose="02000000000000000000" pitchFamily="2" charset="-78"/>
              </a:rPr>
              <a:t>لايمكن</a:t>
            </a:r>
            <a:r>
              <a:rPr lang="ar-IQ" sz="3200" dirty="0">
                <a:latin typeface="Sakkal Majalla" panose="02000000000000000000" pitchFamily="2" charset="-78"/>
                <a:cs typeface="Sakkal Majalla" panose="02000000000000000000" pitchFamily="2" charset="-78"/>
              </a:rPr>
              <a:t> استخدام الكراسي التأرجحية فيها </a:t>
            </a:r>
            <a:endParaRPr lang="ar-SA"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a:off x="1370012" y="4343400"/>
            <a:ext cx="10157354" cy="1397000"/>
          </a:xfrm>
        </p:spPr>
        <p:txBody>
          <a:bodyPr rtlCol="1">
            <a:noAutofit/>
          </a:bodyPr>
          <a:lstStyle/>
          <a:p>
            <a:pPr algn="justLow" rtl="1"/>
            <a:r>
              <a:rPr lang="ar-IQ" sz="3200" dirty="0">
                <a:solidFill>
                  <a:srgbClr val="FF0000"/>
                </a:solidFill>
                <a:latin typeface="Sakkal Majalla" panose="02000000000000000000" pitchFamily="2" charset="-78"/>
                <a:cs typeface="Sakkal Majalla" panose="02000000000000000000" pitchFamily="2" charset="-78"/>
              </a:rPr>
              <a:t>9. </a:t>
            </a:r>
            <a:r>
              <a:rPr lang="ar-IQ" sz="3200" dirty="0" err="1">
                <a:solidFill>
                  <a:srgbClr val="FF0000"/>
                </a:solidFill>
                <a:latin typeface="Sakkal Majalla" panose="02000000000000000000" pitchFamily="2" charset="-78"/>
                <a:cs typeface="Sakkal Majalla" panose="02000000000000000000" pitchFamily="2" charset="-78"/>
              </a:rPr>
              <a:t>القارنات</a:t>
            </a:r>
            <a:r>
              <a:rPr lang="ar-IQ" sz="3200" dirty="0">
                <a:solidFill>
                  <a:srgbClr val="FF0000"/>
                </a:solidFill>
                <a:latin typeface="Sakkal Majalla" panose="02000000000000000000" pitchFamily="2" charset="-78"/>
                <a:cs typeface="Sakkal Majalla" panose="02000000000000000000" pitchFamily="2" charset="-78"/>
              </a:rPr>
              <a:t> :. </a:t>
            </a:r>
            <a:r>
              <a:rPr lang="ar-IQ" sz="3200" dirty="0">
                <a:latin typeface="Sakkal Majalla" panose="02000000000000000000" pitchFamily="2" charset="-78"/>
                <a:cs typeface="Sakkal Majalla" panose="02000000000000000000" pitchFamily="2" charset="-78"/>
              </a:rPr>
              <a:t>تقوم القارنة بنقل قوى العزوم الدائرية بين جزئي عمود كما تقوم القارنة </a:t>
            </a:r>
            <a:r>
              <a:rPr lang="ar-IQ" sz="3200" dirty="0" err="1">
                <a:latin typeface="Sakkal Majalla" panose="02000000000000000000" pitchFamily="2" charset="-78"/>
                <a:cs typeface="Sakkal Majalla" panose="02000000000000000000" pitchFamily="2" charset="-78"/>
              </a:rPr>
              <a:t>بأمتصاص</a:t>
            </a:r>
            <a:r>
              <a:rPr lang="ar-IQ" sz="3200" dirty="0">
                <a:latin typeface="Sakkal Majalla" panose="02000000000000000000" pitchFamily="2" charset="-78"/>
                <a:cs typeface="Sakkal Majalla" panose="02000000000000000000" pitchFamily="2" charset="-78"/>
              </a:rPr>
              <a:t> الاهتزاز والضربات الناتجة عن اشتغال الالة وهي في هذه الحالة بمثابة جهاز امان لحفظ أجزاء الالة من التحميل المفاجئ وتوجد </a:t>
            </a:r>
            <a:r>
              <a:rPr lang="ar-IQ" sz="3200" dirty="0" err="1">
                <a:latin typeface="Sakkal Majalla" panose="02000000000000000000" pitchFamily="2" charset="-78"/>
                <a:cs typeface="Sakkal Majalla" panose="02000000000000000000" pitchFamily="2" charset="-78"/>
              </a:rPr>
              <a:t>القارنات</a:t>
            </a:r>
            <a:r>
              <a:rPr lang="ar-IQ" sz="3200" dirty="0">
                <a:latin typeface="Sakkal Majalla" panose="02000000000000000000" pitchFamily="2" charset="-78"/>
                <a:cs typeface="Sakkal Majalla" panose="02000000000000000000" pitchFamily="2" charset="-78"/>
              </a:rPr>
              <a:t> </a:t>
            </a:r>
            <a:r>
              <a:rPr lang="ar-IQ" sz="3200" dirty="0" err="1">
                <a:latin typeface="Sakkal Majalla" panose="02000000000000000000" pitchFamily="2" charset="-78"/>
                <a:cs typeface="Sakkal Majalla" panose="02000000000000000000" pitchFamily="2" charset="-78"/>
              </a:rPr>
              <a:t>بالانواع</a:t>
            </a:r>
            <a:r>
              <a:rPr lang="ar-IQ" sz="3200" dirty="0">
                <a:latin typeface="Sakkal Majalla" panose="02000000000000000000" pitchFamily="2" charset="-78"/>
                <a:cs typeface="Sakkal Majalla" panose="02000000000000000000" pitchFamily="2" charset="-78"/>
              </a:rPr>
              <a:t> التالية :</a:t>
            </a:r>
            <a:br>
              <a:rPr lang="ar-IQ" sz="3200" dirty="0">
                <a:latin typeface="Sakkal Majalla" panose="02000000000000000000" pitchFamily="2" charset="-78"/>
                <a:cs typeface="Sakkal Majalla" panose="02000000000000000000" pitchFamily="2" charset="-78"/>
              </a:rPr>
            </a:br>
            <a:r>
              <a:rPr lang="ar-IQ" sz="3200" dirty="0">
                <a:solidFill>
                  <a:srgbClr val="FF0000"/>
                </a:solidFill>
                <a:latin typeface="Sakkal Majalla" panose="02000000000000000000" pitchFamily="2" charset="-78"/>
                <a:cs typeface="Sakkal Majalla" panose="02000000000000000000" pitchFamily="2" charset="-78"/>
              </a:rPr>
              <a:t>* </a:t>
            </a:r>
            <a:r>
              <a:rPr lang="ar-IQ" sz="3200" dirty="0" err="1">
                <a:solidFill>
                  <a:srgbClr val="FF0000"/>
                </a:solidFill>
                <a:latin typeface="Sakkal Majalla" panose="02000000000000000000" pitchFamily="2" charset="-78"/>
                <a:cs typeface="Sakkal Majalla" panose="02000000000000000000" pitchFamily="2" charset="-78"/>
              </a:rPr>
              <a:t>قارنات</a:t>
            </a:r>
            <a:r>
              <a:rPr lang="ar-IQ" sz="3200" dirty="0">
                <a:solidFill>
                  <a:srgbClr val="FF0000"/>
                </a:solidFill>
                <a:latin typeface="Sakkal Majalla" panose="02000000000000000000" pitchFamily="2" charset="-78"/>
                <a:cs typeface="Sakkal Majalla" panose="02000000000000000000" pitchFamily="2" charset="-78"/>
              </a:rPr>
              <a:t> الأمان :. </a:t>
            </a:r>
            <a:r>
              <a:rPr lang="ar-IQ" sz="3200" dirty="0">
                <a:latin typeface="Sakkal Majalla" panose="02000000000000000000" pitchFamily="2" charset="-78"/>
                <a:cs typeface="Sakkal Majalla" panose="02000000000000000000" pitchFamily="2" charset="-78"/>
              </a:rPr>
              <a:t>تستعمل </a:t>
            </a:r>
            <a:r>
              <a:rPr lang="ar-IQ" sz="3200" dirty="0" err="1">
                <a:latin typeface="Sakkal Majalla" panose="02000000000000000000" pitchFamily="2" charset="-78"/>
                <a:cs typeface="Sakkal Majalla" panose="02000000000000000000" pitchFamily="2" charset="-78"/>
              </a:rPr>
              <a:t>للمحافظه</a:t>
            </a:r>
            <a:r>
              <a:rPr lang="ar-IQ" sz="3200" dirty="0">
                <a:latin typeface="Sakkal Majalla" panose="02000000000000000000" pitchFamily="2" charset="-78"/>
                <a:cs typeface="Sakkal Majalla" panose="02000000000000000000" pitchFamily="2" charset="-78"/>
              </a:rPr>
              <a:t> على الأجزاء الشغالة ومصدر الحركة من العطب اثناء التحميل المفاجئ .</a:t>
            </a:r>
            <a:br>
              <a:rPr lang="ar-IQ" sz="3200" dirty="0">
                <a:latin typeface="Sakkal Majalla" panose="02000000000000000000" pitchFamily="2" charset="-78"/>
                <a:cs typeface="Sakkal Majalla" panose="02000000000000000000" pitchFamily="2" charset="-78"/>
              </a:rPr>
            </a:br>
            <a:r>
              <a:rPr lang="ar-IQ" sz="3200" dirty="0">
                <a:solidFill>
                  <a:srgbClr val="FF0000"/>
                </a:solidFill>
                <a:latin typeface="Sakkal Majalla" panose="02000000000000000000" pitchFamily="2" charset="-78"/>
                <a:cs typeface="Sakkal Majalla" panose="02000000000000000000" pitchFamily="2" charset="-78"/>
              </a:rPr>
              <a:t>* قارنة دائمة التوصيل :. </a:t>
            </a:r>
            <a:r>
              <a:rPr lang="ar-IQ" sz="3200" dirty="0">
                <a:latin typeface="Sakkal Majalla" panose="02000000000000000000" pitchFamily="2" charset="-78"/>
                <a:cs typeface="Sakkal Majalla" panose="02000000000000000000" pitchFamily="2" charset="-78"/>
              </a:rPr>
              <a:t>تستعمل للتوصيل الدائم للحركة بين جزئي عمود نقل الحركة ولا يتم الفصل بين الجزئين الا بتفكيك جزئي العمود ويقع بين طرفي العمود قرص مطاطي .</a:t>
            </a:r>
            <a:br>
              <a:rPr lang="ar-IQ" sz="3200" dirty="0">
                <a:latin typeface="Sakkal Majalla" panose="02000000000000000000" pitchFamily="2" charset="-78"/>
                <a:cs typeface="Sakkal Majalla" panose="02000000000000000000" pitchFamily="2" charset="-78"/>
              </a:rPr>
            </a:br>
            <a:r>
              <a:rPr lang="ar-IQ" sz="3200" dirty="0">
                <a:solidFill>
                  <a:srgbClr val="FF0000"/>
                </a:solidFill>
                <a:latin typeface="Sakkal Majalla" panose="02000000000000000000" pitchFamily="2" charset="-78"/>
                <a:cs typeface="Sakkal Majalla" panose="02000000000000000000" pitchFamily="2" charset="-78"/>
              </a:rPr>
              <a:t>* قارنة فاصلة موصلة :. </a:t>
            </a:r>
            <a:r>
              <a:rPr lang="ar-IQ" sz="3200" dirty="0">
                <a:latin typeface="Sakkal Majalla" panose="02000000000000000000" pitchFamily="2" charset="-78"/>
                <a:cs typeface="Sakkal Majalla" panose="02000000000000000000" pitchFamily="2" charset="-78"/>
              </a:rPr>
              <a:t>بواسطتها يتم فصل ووصل الحركة بين جزئي عمود توصيل الحركة عند ظهور المقاومة من الطرف المتصل بالجزء الشغال من الالة وتكون قوة المقاومة اكثر من قوة دفع النابض مما يؤدي الى انزلاق جزئي القارنة وبالتالي عدم انتقال الحركة من الجزء الثاني للقارنة </a:t>
            </a:r>
            <a:endParaRPr lang="ar-SA"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a:off x="760412" y="4495800"/>
            <a:ext cx="10157354" cy="1397000"/>
          </a:xfrm>
        </p:spPr>
        <p:txBody>
          <a:bodyPr rtlCol="1">
            <a:noAutofit/>
          </a:bodyPr>
          <a:lstStyle/>
          <a:p>
            <a:pPr rtl="1"/>
            <a:r>
              <a:rPr lang="ar-IQ" sz="3200" dirty="0">
                <a:solidFill>
                  <a:srgbClr val="FF0000"/>
                </a:solidFill>
                <a:latin typeface="Sakkal Majalla" panose="02000000000000000000" pitchFamily="2" charset="-78"/>
                <a:cs typeface="Sakkal Majalla" panose="02000000000000000000" pitchFamily="2" charset="-78"/>
              </a:rPr>
              <a:t>10. الحركة :. </a:t>
            </a:r>
            <a:r>
              <a:rPr lang="ar-IQ" sz="3200" dirty="0">
                <a:latin typeface="Sakkal Majalla" panose="02000000000000000000" pitchFamily="2" charset="-78"/>
                <a:cs typeface="Sakkal Majalla" panose="02000000000000000000" pitchFamily="2" charset="-78"/>
              </a:rPr>
              <a:t>هي انتقال الجسم من موضع الى اخر وتوجد </a:t>
            </a:r>
            <a:r>
              <a:rPr lang="ar-IQ" sz="3200" dirty="0" err="1">
                <a:latin typeface="Sakkal Majalla" panose="02000000000000000000" pitchFamily="2" charset="-78"/>
                <a:cs typeface="Sakkal Majalla" panose="02000000000000000000" pitchFamily="2" charset="-78"/>
              </a:rPr>
              <a:t>بالاشكال</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الحركة المستقيمة</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الحركة الترددية</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الحركة الدائرية</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الحركة الدورانية</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الحركة البسيطة والمركبة</a:t>
            </a:r>
            <a:br>
              <a:rPr lang="ar-IQ" sz="3200" dirty="0">
                <a:latin typeface="Sakkal Majalla" panose="02000000000000000000" pitchFamily="2" charset="-78"/>
                <a:cs typeface="Sakkal Majalla" panose="02000000000000000000" pitchFamily="2" charset="-78"/>
              </a:rPr>
            </a:br>
            <a:r>
              <a:rPr lang="ar-IQ" sz="3200" dirty="0">
                <a:solidFill>
                  <a:srgbClr val="FF0000"/>
                </a:solidFill>
                <a:latin typeface="Sakkal Majalla" panose="02000000000000000000" pitchFamily="2" charset="-78"/>
                <a:cs typeface="Sakkal Majalla" panose="02000000000000000000" pitchFamily="2" charset="-78"/>
              </a:rPr>
              <a:t>11. وسائل نقل الحركة :</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الوسيلة الالية ( الميكانيكية )</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وسيلة الهواء المضغوط</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وسيلة المعتمدة على ضغط السوائل ( الهيدروليكية )</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الوسيلة الكهربائية </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الوسيلة المركبة عند دمج وسيلتين او اكثر مع بعضهما مثل الكهرومائية او الكهروميكانيكية </a:t>
            </a:r>
            <a:endParaRPr lang="ar-SA"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87280" y="491309"/>
            <a:ext cx="11074532" cy="5892800"/>
          </a:xfrm>
        </p:spPr>
        <p:txBody>
          <a:bodyPr rtlCol="1">
            <a:normAutofit/>
          </a:bodyPr>
          <a:lstStyle/>
          <a:p>
            <a:pPr marL="0" indent="0" rtl="1">
              <a:buNone/>
            </a:pPr>
            <a:r>
              <a:rPr lang="ar-IQ" sz="3600" dirty="0">
                <a:solidFill>
                  <a:srgbClr val="FF0000"/>
                </a:solidFill>
                <a:latin typeface="Sakkal Majalla" panose="02000000000000000000" pitchFamily="2" charset="-78"/>
                <a:cs typeface="Sakkal Majalla" panose="02000000000000000000" pitchFamily="2" charset="-78"/>
              </a:rPr>
              <a:t>12. نسبة نقل الحركة :. </a:t>
            </a:r>
            <a:r>
              <a:rPr lang="ar-IQ" sz="3600" dirty="0">
                <a:latin typeface="Sakkal Majalla" panose="02000000000000000000" pitchFamily="2" charset="-78"/>
                <a:cs typeface="Sakkal Majalla" panose="02000000000000000000" pitchFamily="2" charset="-78"/>
              </a:rPr>
              <a:t>هي نسبة بين عدد لفات عمود قائد الى عدد لفات عمود مقاد وتكون ناتج مجرد من الوحدات وتكون نسبة نقل الحركة بين الاثنين كنسبة 4 الى 1 او بمعنى اخر عندما يدور العمود القائد 4 دورات فأن العمود المقاد يدور دورة واحدة .</a:t>
            </a:r>
          </a:p>
          <a:p>
            <a:pPr marL="0" indent="0" rtl="1">
              <a:buNone/>
            </a:pPr>
            <a:r>
              <a:rPr lang="ar-IQ" sz="3600" dirty="0">
                <a:latin typeface="Sakkal Majalla" panose="02000000000000000000" pitchFamily="2" charset="-78"/>
                <a:cs typeface="Sakkal Majalla" panose="02000000000000000000" pitchFamily="2" charset="-78"/>
              </a:rPr>
              <a:t>نسبة نقل الحركة = عدد لفات العمود القائد / عدد لفات العمود المقاد</a:t>
            </a:r>
          </a:p>
          <a:p>
            <a:pPr marL="0" indent="0" rtl="1">
              <a:buNone/>
            </a:pPr>
            <a:r>
              <a:rPr lang="ar-IQ" sz="3600" dirty="0">
                <a:latin typeface="Sakkal Majalla" panose="02000000000000000000" pitchFamily="2" charset="-78"/>
                <a:cs typeface="Sakkal Majalla" panose="02000000000000000000" pitchFamily="2" charset="-78"/>
              </a:rPr>
              <a:t>نسبة نقل الحركة = قطر البكرة المقادة / قطر البكرة القائدة</a:t>
            </a:r>
          </a:p>
          <a:p>
            <a:pPr marL="0" indent="0" rtl="1">
              <a:buNone/>
            </a:pPr>
            <a:r>
              <a:rPr lang="ar-IQ" sz="3600" dirty="0">
                <a:latin typeface="Sakkal Majalla" panose="02000000000000000000" pitchFamily="2" charset="-78"/>
                <a:cs typeface="Sakkal Majalla" panose="02000000000000000000" pitchFamily="2" charset="-78"/>
              </a:rPr>
              <a:t>نسبة نقل الحركة = عدد اسنان الترس المقاد / عدد اسنان الترس القائد</a:t>
            </a:r>
            <a:endParaRPr lang="ar-SA"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E9A4DA5-3285-4F8C-9960-C21044CDD7AB}"/>
              </a:ext>
            </a:extLst>
          </p:cNvPr>
          <p:cNvSpPr>
            <a:spLocks noGrp="1"/>
          </p:cNvSpPr>
          <p:nvPr>
            <p:ph type="title"/>
          </p:nvPr>
        </p:nvSpPr>
        <p:spPr>
          <a:xfrm>
            <a:off x="1141412" y="3886200"/>
            <a:ext cx="10157354" cy="1397000"/>
          </a:xfrm>
        </p:spPr>
        <p:txBody>
          <a:bodyPr>
            <a:noAutofit/>
          </a:bodyPr>
          <a:lstStyle/>
          <a:p>
            <a:r>
              <a:rPr lang="ar-IQ" sz="3600" dirty="0">
                <a:solidFill>
                  <a:srgbClr val="FF0000"/>
                </a:solidFill>
                <a:latin typeface="Sakkal Majalla" panose="02000000000000000000" pitchFamily="2" charset="-78"/>
                <a:cs typeface="Sakkal Majalla" panose="02000000000000000000" pitchFamily="2" charset="-78"/>
              </a:rPr>
              <a:t>أهم الوسائل التي تقع ضمن الطريقة الالية ( الميكانيكية )</a:t>
            </a:r>
            <a:br>
              <a:rPr lang="ar-IQ" sz="3600" dirty="0">
                <a:latin typeface="Sakkal Majalla" panose="02000000000000000000" pitchFamily="2" charset="-78"/>
                <a:cs typeface="Sakkal Majalla" panose="02000000000000000000" pitchFamily="2" charset="-78"/>
              </a:rPr>
            </a:br>
            <a:r>
              <a:rPr lang="ar-IQ" sz="3600" dirty="0">
                <a:latin typeface="Sakkal Majalla" panose="02000000000000000000" pitchFamily="2" charset="-78"/>
                <a:cs typeface="Sakkal Majalla" panose="02000000000000000000" pitchFamily="2" charset="-78"/>
              </a:rPr>
              <a:t>1. نقل الحركة بالاحتكاك المباشر بين البكرات</a:t>
            </a:r>
            <a:br>
              <a:rPr lang="ar-IQ" sz="3600" dirty="0">
                <a:latin typeface="Sakkal Majalla" panose="02000000000000000000" pitchFamily="2" charset="-78"/>
                <a:cs typeface="Sakkal Majalla" panose="02000000000000000000" pitchFamily="2" charset="-78"/>
              </a:rPr>
            </a:br>
            <a:r>
              <a:rPr lang="ar-IQ" sz="3600" dirty="0">
                <a:latin typeface="Sakkal Majalla" panose="02000000000000000000" pitchFamily="2" charset="-78"/>
                <a:cs typeface="Sakkal Majalla" panose="02000000000000000000" pitchFamily="2" charset="-78"/>
              </a:rPr>
              <a:t>2. نقل الحركة بالاحتكاك غير المباشر ( البكرات الاحزمة )</a:t>
            </a:r>
            <a:br>
              <a:rPr lang="ar-IQ" sz="3600" dirty="0">
                <a:latin typeface="Sakkal Majalla" panose="02000000000000000000" pitchFamily="2" charset="-78"/>
                <a:cs typeface="Sakkal Majalla" panose="02000000000000000000" pitchFamily="2" charset="-78"/>
              </a:rPr>
            </a:br>
            <a:r>
              <a:rPr lang="ar-IQ" sz="3600" dirty="0">
                <a:latin typeface="Sakkal Majalla" panose="02000000000000000000" pitchFamily="2" charset="-78"/>
                <a:cs typeface="Sakkal Majalla" panose="02000000000000000000" pitchFamily="2" charset="-78"/>
              </a:rPr>
              <a:t>3. نقل الحركة بالتروس</a:t>
            </a:r>
            <a:br>
              <a:rPr lang="ar-IQ" sz="3600" dirty="0">
                <a:latin typeface="Sakkal Majalla" panose="02000000000000000000" pitchFamily="2" charset="-78"/>
                <a:cs typeface="Sakkal Majalla" panose="02000000000000000000" pitchFamily="2" charset="-78"/>
              </a:rPr>
            </a:br>
            <a:r>
              <a:rPr lang="ar-IQ" sz="3600" dirty="0">
                <a:latin typeface="Sakkal Majalla" panose="02000000000000000000" pitchFamily="2" charset="-78"/>
                <a:cs typeface="Sakkal Majalla" panose="02000000000000000000" pitchFamily="2" charset="-78"/>
              </a:rPr>
              <a:t>* تروس اسطوانية</a:t>
            </a:r>
            <a:br>
              <a:rPr lang="ar-IQ" sz="3600" dirty="0">
                <a:latin typeface="Sakkal Majalla" panose="02000000000000000000" pitchFamily="2" charset="-78"/>
                <a:cs typeface="Sakkal Majalla" panose="02000000000000000000" pitchFamily="2" charset="-78"/>
              </a:rPr>
            </a:br>
            <a:r>
              <a:rPr lang="ar-IQ" sz="3600" dirty="0">
                <a:latin typeface="Sakkal Majalla" panose="02000000000000000000" pitchFamily="2" charset="-78"/>
                <a:cs typeface="Sakkal Majalla" panose="02000000000000000000" pitchFamily="2" charset="-78"/>
              </a:rPr>
              <a:t>* تروس مخروطية</a:t>
            </a:r>
            <a:br>
              <a:rPr lang="ar-IQ" sz="3600" dirty="0">
                <a:latin typeface="Sakkal Majalla" panose="02000000000000000000" pitchFamily="2" charset="-78"/>
                <a:cs typeface="Sakkal Majalla" panose="02000000000000000000" pitchFamily="2" charset="-78"/>
              </a:rPr>
            </a:br>
            <a:r>
              <a:rPr lang="ar-IQ" sz="3600" dirty="0">
                <a:latin typeface="Sakkal Majalla" panose="02000000000000000000" pitchFamily="2" charset="-78"/>
                <a:cs typeface="Sakkal Majalla" panose="02000000000000000000" pitchFamily="2" charset="-78"/>
              </a:rPr>
              <a:t>4. نقل الحركة بواسطة السلسلة والعجلة النجمية</a:t>
            </a:r>
            <a:br>
              <a:rPr lang="ar-IQ" sz="3600" dirty="0">
                <a:latin typeface="Sakkal Majalla" panose="02000000000000000000" pitchFamily="2" charset="-78"/>
                <a:cs typeface="Sakkal Majalla" panose="02000000000000000000" pitchFamily="2" charset="-78"/>
              </a:rPr>
            </a:br>
            <a:r>
              <a:rPr lang="ar-IQ" sz="3600" dirty="0">
                <a:latin typeface="Sakkal Majalla" panose="02000000000000000000" pitchFamily="2" charset="-78"/>
                <a:cs typeface="Sakkal Majalla" panose="02000000000000000000" pitchFamily="2" charset="-78"/>
              </a:rPr>
              <a:t>5. نقل الحركة بالتوصيلة المرنة</a:t>
            </a:r>
            <a:br>
              <a:rPr lang="ar-IQ" sz="3600" dirty="0">
                <a:latin typeface="Sakkal Majalla" panose="02000000000000000000" pitchFamily="2" charset="-78"/>
                <a:cs typeface="Sakkal Majalla" panose="02000000000000000000" pitchFamily="2" charset="-78"/>
              </a:rPr>
            </a:br>
            <a:endParaRPr lang="en-US"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5968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الكتب 16×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26128_TF02787940.potx" id="{3119B811-502C-446C-B9E5-3B5275BB6F38}" vid="{A5E53492-BFB8-48A4-91CA-BC06A6061F63}"/>
    </a:ext>
  </a:extLst>
</a:theme>
</file>

<file path=ppt/theme/theme2.xml><?xml version="1.0" encoding="utf-8"?>
<a:theme xmlns:a="http://schemas.openxmlformats.org/drawingml/2006/main" name="نسق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نسق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schemas.openxmlformats.org/package/2006/metadata/core-properties"/>
    <ds:schemaRef ds:uri="http://schemas.microsoft.com/office/infopath/2007/PartnerControl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عرض تقديمي على شكل مجموعة كتب زرقاء اللون (شاشة عريضة)</Template>
  <TotalTime>0</TotalTime>
  <Words>1258</Words>
  <Application>Microsoft Office PowerPoint</Application>
  <PresentationFormat>مخصص</PresentationFormat>
  <Paragraphs>60</Paragraphs>
  <Slides>14</Slides>
  <Notes>8</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14</vt:i4>
      </vt:variant>
    </vt:vector>
  </HeadingPairs>
  <TitlesOfParts>
    <vt:vector size="18" baseType="lpstr">
      <vt:lpstr>Arial</vt:lpstr>
      <vt:lpstr>Century Gothic</vt:lpstr>
      <vt:lpstr>Sakkal Majalla</vt:lpstr>
      <vt:lpstr>الكتب 16×9</vt:lpstr>
      <vt:lpstr>اهم الطرق والوسائل المتبعة في نقل وتحويل الحركة والطاقة في المكائن والالات الزراعية</vt:lpstr>
      <vt:lpstr>عرض تقديمي في PowerPoint</vt:lpstr>
      <vt:lpstr>عرض تقديمي في PowerPoint</vt:lpstr>
      <vt:lpstr>عرض تقديمي في PowerPoint</vt:lpstr>
      <vt:lpstr>عرض تقديمي في PowerPoint</vt:lpstr>
      <vt:lpstr>9. القارنات :. تقوم القارنة بنقل قوى العزوم الدائرية بين جزئي عمود كما تقوم القارنة بأمتصاص الاهتزاز والضربات الناتجة عن اشتغال الالة وهي في هذه الحالة بمثابة جهاز امان لحفظ أجزاء الالة من التحميل المفاجئ وتوجد القارنات بالانواع التالية : * قارنات الأمان :. تستعمل للمحافظه على الأجزاء الشغالة ومصدر الحركة من العطب اثناء التحميل المفاجئ . * قارنة دائمة التوصيل :. تستعمل للتوصيل الدائم للحركة بين جزئي عمود نقل الحركة ولا يتم الفصل بين الجزئين الا بتفكيك جزئي العمود ويقع بين طرفي العمود قرص مطاطي . * قارنة فاصلة موصلة :. بواسطتها يتم فصل ووصل الحركة بين جزئي عمود توصيل الحركة عند ظهور المقاومة من الطرف المتصل بالجزء الشغال من الالة وتكون قوة المقاومة اكثر من قوة دفع النابض مما يؤدي الى انزلاق جزئي القارنة وبالتالي عدم انتقال الحركة من الجزء الثاني للقارنة </vt:lpstr>
      <vt:lpstr>10. الحركة :. هي انتقال الجسم من موضع الى اخر وتوجد بالاشكال * الحركة المستقيمة * الحركة الترددية * الحركة الدائرية * الحركة الدورانية * الحركة البسيطة والمركبة 11. وسائل نقل الحركة : *  الوسيلة الالية ( الميكانيكية ) * وسيلة الهواء المضغوط * وسيلة المعتمدة على ضغط السوائل ( الهيدروليكية ) * الوسيلة الكهربائية  * الوسيلة المركبة عند دمج وسيلتين او اكثر مع بعضهما مثل الكهرومائية او الكهروميكانيكية </vt:lpstr>
      <vt:lpstr>عرض تقديمي في PowerPoint</vt:lpstr>
      <vt:lpstr>أهم الوسائل التي تقع ضمن الطريقة الالية ( الميكانيكية ) 1. نقل الحركة بالاحتكاك المباشر بين البكرات 2. نقل الحركة بالاحتكاك غير المباشر ( البكرات الاحزمة ) 3. نقل الحركة بالتروس * تروس اسطوانية * تروس مخروطية 4. نقل الحركة بواسطة السلسلة والعجلة النجمية 5. نقل الحركة بالتوصيلة المرنة </vt:lpstr>
      <vt:lpstr>مميزات نقل الحركة بالبكرات والاحزمة: 1. إمكانية نقل الحركة من بكرة قائدة الى عدة بكرات بواسطة حزام واحد. 2. بساطة تصميمها ورخص ثمن تصنيعها. 3.امكانيها اشتغالها في المكائن السريعة الحركة بدون ضوضاء.  4. تتحمل الصدمات المفاجئة نظرا لمرونة الحزام وانزلاق الحزام على محيط البكرة فيما اذا كانت الصدمة عنيفة جدا. مساوئ نقل الحركة بالبكرات والاحزمة: 1. يجب توفير ضغط كافي على البكرات لضمان قوة الاحتكاك المناسب لمنع الانزلاق. 2. يجيب تنظيم طول الحزام بين فترة وأخرى لان تمدد الحزام يؤدي بالتالي الى الانزلاق ويمكن معرفة مقدار التمدد بوضع خشبة مستوية على محيط البكرتين ثم دفع الحزام عن مستوى الخشبة بواسطه مسطره قياس مدرجة فكلما كانت السنتمترات كثيرة بين مستوى الخشبة وسطح الحزام المدفوع معنى ذلك ان الحزام غير مشدود بقوة. اما اذا كانت المسافة المؤشرة على سطح الحزام وسطح الخشبة قليلة او معدومة معنى ذلك ان الحزام مشدود بقوة كبيرة. 3. الشد المبالغ به للاحزمة يؤدي الى انحراف الاعمدة وبذلك تتأكل كراسيها الساندة.</vt:lpstr>
      <vt:lpstr>  3. نقل الحركة بالتروس: تعرف بانها أقراص او أسطوانات او مخاريط ناقصة مسننة على سطحها الخارجي او الداخلي او من كلا السطحين. المميزات : 1. امكانيه العمل بسرعة دائرية تصل الى 150 م/ ثا وكذلك امكانيتها على العمل بالسرعات المنخفضة. 2. صلاحيتها لنقل الحركة بين الاعمدة وبمختلف الأوضاع. 3. لا يحدث فيها أي انزلاق اثناء الحركة بهذه الوسيلة. 4. سهولة صيانتها وادامتها. المساوئ: 1. صعوبة تصنيعها وخاصة في الالات الدقيقة كالساعات. 2. تظهر ضوضاء واهتزاز عند عدم التوازن. 3. عدم استطاعتها على نقل الحركة بنسبة كسرية مثل 1:3,541 4.عدم امكانيتها على المحافظة على أجزاء الالة من الضربات المفاجئة. </vt:lpstr>
      <vt:lpstr>4. نقل الحركة بواسطة السلسلة والعجلة النجمية تجمع هذه الوسيلة بين البكرات والاحزمة وبين التروس من جهة ثانية فهي تشبه البكرات والاحزمة في إمكانية نقل الحركة الى مسافات متفاوتة بين العمود القائد والمقاد وتشابه التروس في عملية تعشيق اسنان العجلة وفتحات السلسلة.</vt:lpstr>
      <vt:lpstr>وسائل تحويل الحركة</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2018-12-26T15:58:06Z</dcterms:created>
  <dcterms:modified xsi:type="dcterms:W3CDTF">2020-06-07T13:18:40Z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