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0AC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2020-06-08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4509A250-FF31-4206-8172-F9D3106AACB1}" type="datetimeFigureOut">
              <a:rPr lang="en-US" dirty="0"/>
              <a:t>2020-06-08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ar-SA"/>
              <a:t>انقر لتحرير نمط عنوان الشكل الرئيسي</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4509A250-FF31-4206-8172-F9D3106AACB1}" type="datetimeFigureOut">
              <a:rPr lang="en-US" dirty="0"/>
              <a:t>2020-06-08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ar-SA"/>
              <a:t>انقر لتحرير نمط عنوان الشكل الرئيسي</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ar-SA"/>
              <a:t>انقر لتحرير أنماط نص الشكل الرئيسي</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4509A250-FF31-4206-8172-F9D3106AACB1}" type="datetimeFigureOut">
              <a:rPr lang="en-US" dirty="0"/>
              <a:t>2020-06-08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4509A250-FF31-4206-8172-F9D3106AACB1}" type="datetimeFigureOut">
              <a:rPr lang="en-US" dirty="0"/>
              <a:t>2020-06-08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أعمد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2020-06-08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أعمدة صو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2020-06-08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p:txBody>
          <a:bodyPr vert="eaVert" anchor="t" anchorCtr="0"/>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2020-06-08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2020-06-08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2020-06-08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9796027F-7875-4030-9381-8BD8C4F21935}" type="datetimeFigureOut">
              <a:rPr lang="en-US" dirty="0"/>
              <a:t>2020-06-08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2020-06-08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2020-06-08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2020-06-08</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2020-06-08</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ar-SA"/>
              <a:t>انقر لتحرير نمط عنوان الشكل الرئيسي</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7" name="Date Placeholder 4"/>
          <p:cNvSpPr>
            <a:spLocks noGrp="1"/>
          </p:cNvSpPr>
          <p:nvPr>
            <p:ph type="dt" sz="half" idx="10"/>
          </p:nvPr>
        </p:nvSpPr>
        <p:spPr/>
        <p:txBody>
          <a:bodyPr/>
          <a:lstStyle/>
          <a:p>
            <a:fld id="{4509A250-FF31-4206-8172-F9D3106AACB1}" type="datetimeFigureOut">
              <a:rPr lang="en-US" dirty="0"/>
              <a:t>2020-06-08</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4509A250-FF31-4206-8172-F9D3106AACB1}" type="datetimeFigureOut">
              <a:rPr lang="en-US" dirty="0"/>
              <a:t>2020-06-08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2020-06-08</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22178D8-DD5E-44DE-A438-ADD20C430BD4}"/>
              </a:ext>
            </a:extLst>
          </p:cNvPr>
          <p:cNvSpPr>
            <a:spLocks noGrp="1"/>
          </p:cNvSpPr>
          <p:nvPr>
            <p:ph type="ctrTitle"/>
          </p:nvPr>
        </p:nvSpPr>
        <p:spPr>
          <a:xfrm>
            <a:off x="1403149" y="1055915"/>
            <a:ext cx="8825658" cy="2053045"/>
          </a:xfrm>
        </p:spPr>
        <p:txBody>
          <a:bodyPr/>
          <a:lstStyle/>
          <a:p>
            <a:pPr algn="ctr"/>
            <a:r>
              <a:rPr lang="ar-IQ" sz="8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Sakkal Majalla" panose="02000000000000000000" pitchFamily="2" charset="-78"/>
                <a:cs typeface="Sakkal Majalla" panose="02000000000000000000" pitchFamily="2" charset="-78"/>
              </a:rPr>
              <a:t>معدات تنعيم التربة</a:t>
            </a:r>
            <a:endParaRPr lang="en-US" sz="8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Sakkal Majalla" panose="02000000000000000000" pitchFamily="2" charset="-78"/>
              <a:cs typeface="Sakkal Majalla" panose="02000000000000000000" pitchFamily="2" charset="-78"/>
            </a:endParaRPr>
          </a:p>
        </p:txBody>
      </p:sp>
      <p:sp>
        <p:nvSpPr>
          <p:cNvPr id="3" name="عنوان فرعي 2">
            <a:extLst>
              <a:ext uri="{FF2B5EF4-FFF2-40B4-BE49-F238E27FC236}">
                <a16:creationId xmlns:a16="http://schemas.microsoft.com/office/drawing/2014/main" id="{99C7E3D7-F9D7-429A-8BE8-2849D947EBB6}"/>
              </a:ext>
            </a:extLst>
          </p:cNvPr>
          <p:cNvSpPr>
            <a:spLocks noGrp="1"/>
          </p:cNvSpPr>
          <p:nvPr>
            <p:ph type="subTitle" idx="1"/>
          </p:nvPr>
        </p:nvSpPr>
        <p:spPr>
          <a:xfrm>
            <a:off x="998201" y="3318331"/>
            <a:ext cx="8825658" cy="861420"/>
          </a:xfrm>
        </p:spPr>
        <p:txBody>
          <a:bodyPr>
            <a:noAutofit/>
          </a:bodyPr>
          <a:lstStyle/>
          <a:p>
            <a:pPr algn="ctr"/>
            <a:r>
              <a:rPr lang="ar-IQ" sz="3600" b="1" cap="none" dirty="0">
                <a:ln w="0"/>
                <a:solidFill>
                  <a:schemeClr val="accent1"/>
                </a:solidFill>
                <a:latin typeface="Sakkal Majalla" panose="02000000000000000000" pitchFamily="2" charset="-78"/>
                <a:cs typeface="Sakkal Majalla" panose="02000000000000000000" pitchFamily="2" charset="-78"/>
              </a:rPr>
              <a:t>اعداد</a:t>
            </a:r>
          </a:p>
          <a:p>
            <a:pPr algn="ctr"/>
            <a:r>
              <a:rPr lang="ar-IQ" sz="3600" b="1" cap="none" dirty="0">
                <a:ln w="0"/>
                <a:solidFill>
                  <a:schemeClr val="accent1"/>
                </a:solidFill>
                <a:latin typeface="Sakkal Majalla" panose="02000000000000000000" pitchFamily="2" charset="-78"/>
                <a:cs typeface="Sakkal Majalla" panose="02000000000000000000" pitchFamily="2" charset="-78"/>
              </a:rPr>
              <a:t>أ.م. شيماء سامي</a:t>
            </a:r>
          </a:p>
          <a:p>
            <a:pPr algn="ctr"/>
            <a:r>
              <a:rPr lang="ar-IQ" sz="3600" b="1" cap="none" dirty="0">
                <a:ln w="0"/>
                <a:solidFill>
                  <a:schemeClr val="accent1"/>
                </a:solidFill>
                <a:latin typeface="Sakkal Majalla" panose="02000000000000000000" pitchFamily="2" charset="-78"/>
                <a:cs typeface="Sakkal Majalla" panose="02000000000000000000" pitchFamily="2" charset="-78"/>
              </a:rPr>
              <a:t>م. خالد زمام</a:t>
            </a:r>
            <a:endParaRPr lang="en-US" sz="3600" b="1" cap="none" dirty="0">
              <a:ln w="0"/>
              <a:solidFill>
                <a:schemeClr val="accent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6298080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02A7D92-174F-4C69-8593-A0006F9AC125}"/>
              </a:ext>
            </a:extLst>
          </p:cNvPr>
          <p:cNvSpPr>
            <a:spLocks noGrp="1"/>
          </p:cNvSpPr>
          <p:nvPr>
            <p:ph type="title"/>
          </p:nvPr>
        </p:nvSpPr>
        <p:spPr>
          <a:xfrm>
            <a:off x="5556616" y="953899"/>
            <a:ext cx="5220242" cy="2951503"/>
          </a:xfrm>
        </p:spPr>
        <p:txBody>
          <a:bodyPr/>
          <a:lstStyle/>
          <a:p>
            <a:pPr algn="ctr" rtl="1"/>
            <a:r>
              <a:rPr lang="ar-IQ" sz="4000" b="1" dirty="0">
                <a:ln w="10160">
                  <a:solidFill>
                    <a:schemeClr val="accent5"/>
                  </a:solidFill>
                  <a:prstDash val="solid"/>
                </a:ln>
                <a:solidFill>
                  <a:srgbClr val="FFFF00"/>
                </a:solidFill>
                <a:effectLst>
                  <a:outerShdw blurRad="38100" dist="22860" dir="5400000" algn="tl" rotWithShape="0">
                    <a:srgbClr val="000000">
                      <a:alpha val="30000"/>
                    </a:srgbClr>
                  </a:outerShdw>
                </a:effectLst>
                <a:latin typeface="Sakkal Majalla" panose="02000000000000000000" pitchFamily="2" charset="-78"/>
                <a:cs typeface="Sakkal Majalla" panose="02000000000000000000" pitchFamily="2" charset="-78"/>
              </a:rPr>
              <a:t>فاتح السواقي</a:t>
            </a:r>
            <a:br>
              <a:rPr lang="ar-IQ" sz="3200" b="1" dirty="0">
                <a:ln w="10160">
                  <a:solidFill>
                    <a:schemeClr val="accent5"/>
                  </a:solidFill>
                  <a:prstDash val="solid"/>
                </a:ln>
                <a:solidFill>
                  <a:schemeClr val="tx1"/>
                </a:solidFill>
                <a:effectLst>
                  <a:outerShdw blurRad="38100" dist="22860" dir="5400000" algn="tl" rotWithShape="0">
                    <a:srgbClr val="000000">
                      <a:alpha val="30000"/>
                    </a:srgbClr>
                  </a:outerShdw>
                </a:effectLst>
                <a:latin typeface="Sakkal Majalla" panose="02000000000000000000" pitchFamily="2" charset="-78"/>
                <a:cs typeface="Sakkal Majalla" panose="02000000000000000000" pitchFamily="2" charset="-78"/>
              </a:rPr>
            </a:br>
            <a:r>
              <a:rPr lang="ar-IQ" sz="3200" b="1" dirty="0">
                <a:ln w="10160">
                  <a:solidFill>
                    <a:schemeClr val="accent5"/>
                  </a:solidFill>
                  <a:prstDash val="solid"/>
                </a:ln>
                <a:solidFill>
                  <a:schemeClr val="tx1"/>
                </a:solidFill>
                <a:effectLst>
                  <a:outerShdw blurRad="38100" dist="22860" dir="5400000" algn="tl" rotWithShape="0">
                    <a:srgbClr val="000000">
                      <a:alpha val="30000"/>
                    </a:srgbClr>
                  </a:outerShdw>
                </a:effectLst>
                <a:latin typeface="Sakkal Majalla" panose="02000000000000000000" pitchFamily="2" charset="-78"/>
                <a:cs typeface="Sakkal Majalla" panose="02000000000000000000" pitchFamily="2" charset="-78"/>
              </a:rPr>
              <a:t>تستخدم لفتح سواقي صغيرة داخل الحقل او كبيرة وتكون تبعاً للمسافة بين جانبي السلاح</a:t>
            </a:r>
            <a:endParaRPr lang="en-US" sz="3200" b="1" dirty="0">
              <a:ln w="10160">
                <a:solidFill>
                  <a:schemeClr val="accent5"/>
                </a:solidFill>
                <a:prstDash val="solid"/>
              </a:ln>
              <a:solidFill>
                <a:schemeClr val="tx1"/>
              </a:solidFill>
              <a:effectLst>
                <a:outerShdw blurRad="38100" dist="22860" dir="5400000" algn="tl" rotWithShape="0">
                  <a:srgbClr val="000000">
                    <a:alpha val="30000"/>
                  </a:srgbClr>
                </a:outerShdw>
              </a:effectLst>
              <a:latin typeface="Sakkal Majalla" panose="02000000000000000000" pitchFamily="2" charset="-78"/>
              <a:cs typeface="Sakkal Majalla" panose="02000000000000000000" pitchFamily="2" charset="-78"/>
            </a:endParaRPr>
          </a:p>
        </p:txBody>
      </p:sp>
      <p:sp>
        <p:nvSpPr>
          <p:cNvPr id="5" name="عنصر نائب للنص 4">
            <a:extLst>
              <a:ext uri="{FF2B5EF4-FFF2-40B4-BE49-F238E27FC236}">
                <a16:creationId xmlns:a16="http://schemas.microsoft.com/office/drawing/2014/main" id="{2929343E-4F84-4380-B8E7-070515A40F90}"/>
              </a:ext>
            </a:extLst>
          </p:cNvPr>
          <p:cNvSpPr>
            <a:spLocks noGrp="1"/>
          </p:cNvSpPr>
          <p:nvPr>
            <p:ph type="body" sz="quarter" idx="3"/>
          </p:nvPr>
        </p:nvSpPr>
        <p:spPr>
          <a:xfrm>
            <a:off x="6870518" y="3329140"/>
            <a:ext cx="4396339" cy="576262"/>
          </a:xfrm>
        </p:spPr>
        <p:txBody>
          <a:bodyPr/>
          <a:lstStyle/>
          <a:p>
            <a:pPr algn="r" rtl="1"/>
            <a:r>
              <a:rPr lang="ar-IQ" sz="2800" b="1" dirty="0">
                <a:solidFill>
                  <a:schemeClr val="tx1"/>
                </a:solidFill>
              </a:rPr>
              <a:t>تتركب من الأجزاء التالية</a:t>
            </a:r>
            <a:endParaRPr lang="en-US" sz="2800" b="1" dirty="0">
              <a:solidFill>
                <a:schemeClr val="tx1"/>
              </a:solidFill>
            </a:endParaRPr>
          </a:p>
        </p:txBody>
      </p:sp>
      <p:sp>
        <p:nvSpPr>
          <p:cNvPr id="6" name="عنصر نائب للمحتوى 5">
            <a:extLst>
              <a:ext uri="{FF2B5EF4-FFF2-40B4-BE49-F238E27FC236}">
                <a16:creationId xmlns:a16="http://schemas.microsoft.com/office/drawing/2014/main" id="{5FE9A38B-B6E2-4F6B-B790-59DDEF8DBDDE}"/>
              </a:ext>
            </a:extLst>
          </p:cNvPr>
          <p:cNvSpPr>
            <a:spLocks noGrp="1"/>
          </p:cNvSpPr>
          <p:nvPr>
            <p:ph sz="quarter" idx="4"/>
          </p:nvPr>
        </p:nvSpPr>
        <p:spPr>
          <a:xfrm>
            <a:off x="6890991" y="4074409"/>
            <a:ext cx="4396339" cy="3741738"/>
          </a:xfrm>
        </p:spPr>
        <p:txBody>
          <a:bodyPr>
            <a:normAutofit/>
          </a:bodyPr>
          <a:lstStyle/>
          <a:p>
            <a:pPr marL="0" indent="0" algn="r" rtl="1">
              <a:buNone/>
            </a:pPr>
            <a:r>
              <a:rPr lang="ar-IQ" sz="2400" dirty="0"/>
              <a:t>1. السكة.</a:t>
            </a:r>
          </a:p>
          <a:p>
            <a:pPr marL="0" indent="0" algn="r" rtl="1">
              <a:buNone/>
            </a:pPr>
            <a:r>
              <a:rPr lang="ar-IQ" sz="2400" dirty="0"/>
              <a:t>2. الساق.</a:t>
            </a:r>
          </a:p>
          <a:p>
            <a:pPr marL="0" indent="0" algn="r" rtl="1">
              <a:buNone/>
            </a:pPr>
            <a:r>
              <a:rPr lang="ar-IQ" sz="2400" dirty="0"/>
              <a:t>3. الجناحان.</a:t>
            </a:r>
          </a:p>
          <a:p>
            <a:pPr marL="0" indent="0" algn="r" rtl="1">
              <a:buNone/>
            </a:pPr>
            <a:r>
              <a:rPr lang="ar-IQ" sz="2400" dirty="0"/>
              <a:t>4. نقاط الشبك.</a:t>
            </a:r>
          </a:p>
        </p:txBody>
      </p:sp>
      <p:pic>
        <p:nvPicPr>
          <p:cNvPr id="11" name="عنصر نائب للمحتوى 10">
            <a:extLst>
              <a:ext uri="{FF2B5EF4-FFF2-40B4-BE49-F238E27FC236}">
                <a16:creationId xmlns:a16="http://schemas.microsoft.com/office/drawing/2014/main" id="{A769797E-7809-4484-99AD-A82C58B1BABF}"/>
              </a:ext>
            </a:extLst>
          </p:cNvPr>
          <p:cNvPicPr>
            <a:picLocks noGrp="1" noChangeAspect="1"/>
          </p:cNvPicPr>
          <p:nvPr>
            <p:ph sz="half" idx="2"/>
          </p:nvPr>
        </p:nvPicPr>
        <p:blipFill>
          <a:blip r:embed="rId2"/>
          <a:stretch>
            <a:fillRect/>
          </a:stretch>
        </p:blipFill>
        <p:spPr>
          <a:xfrm>
            <a:off x="175850" y="3429000"/>
            <a:ext cx="6715141" cy="3032146"/>
          </a:xfrm>
        </p:spPr>
      </p:pic>
      <p:pic>
        <p:nvPicPr>
          <p:cNvPr id="2050" name="Picture 2" descr="DT35 Series Ditchers | Land Pride">
            <a:extLst>
              <a:ext uri="{FF2B5EF4-FFF2-40B4-BE49-F238E27FC236}">
                <a16:creationId xmlns:a16="http://schemas.microsoft.com/office/drawing/2014/main" id="{48563CB8-DF57-46F4-9A2E-5F783D1AE8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0362"/>
            <a:ext cx="5321484" cy="3234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13193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02A7D92-174F-4C69-8593-A0006F9AC125}"/>
              </a:ext>
            </a:extLst>
          </p:cNvPr>
          <p:cNvSpPr>
            <a:spLocks noGrp="1"/>
          </p:cNvSpPr>
          <p:nvPr>
            <p:ph type="title"/>
          </p:nvPr>
        </p:nvSpPr>
        <p:spPr>
          <a:xfrm>
            <a:off x="1554480" y="773396"/>
            <a:ext cx="7991473" cy="1918351"/>
          </a:xfrm>
        </p:spPr>
        <p:txBody>
          <a:bodyPr/>
          <a:lstStyle/>
          <a:p>
            <a:pPr algn="ctr" rtl="1"/>
            <a:r>
              <a:rPr lang="ar-IQ" sz="4800" b="1" dirty="0">
                <a:ln w="10160">
                  <a:solidFill>
                    <a:schemeClr val="accent5"/>
                  </a:solidFill>
                  <a:prstDash val="solid"/>
                </a:ln>
                <a:solidFill>
                  <a:srgbClr val="FFFF00"/>
                </a:solidFill>
                <a:effectLst>
                  <a:outerShdw blurRad="38100" dist="22860" dir="5400000" algn="tl" rotWithShape="0">
                    <a:srgbClr val="000000">
                      <a:alpha val="30000"/>
                    </a:srgbClr>
                  </a:outerShdw>
                </a:effectLst>
                <a:latin typeface="Sakkal Majalla" panose="02000000000000000000" pitchFamily="2" charset="-78"/>
                <a:cs typeface="Sakkal Majalla" panose="02000000000000000000" pitchFamily="2" charset="-78"/>
              </a:rPr>
              <a:t>البتان</a:t>
            </a:r>
            <a:br>
              <a:rPr lang="ar-IQ" sz="3200" b="1" dirty="0">
                <a:ln w="10160">
                  <a:solidFill>
                    <a:schemeClr val="accent5"/>
                  </a:solidFill>
                  <a:prstDash val="solid"/>
                </a:ln>
                <a:solidFill>
                  <a:schemeClr val="tx1"/>
                </a:solidFill>
                <a:effectLst>
                  <a:outerShdw blurRad="38100" dist="22860" dir="5400000" algn="tl" rotWithShape="0">
                    <a:srgbClr val="000000">
                      <a:alpha val="30000"/>
                    </a:srgbClr>
                  </a:outerShdw>
                </a:effectLst>
                <a:latin typeface="Sakkal Majalla" panose="02000000000000000000" pitchFamily="2" charset="-78"/>
                <a:cs typeface="Sakkal Majalla" panose="02000000000000000000" pitchFamily="2" charset="-78"/>
              </a:rPr>
            </a:br>
            <a:r>
              <a:rPr lang="ar-IQ" sz="3200" b="1" dirty="0">
                <a:ln w="10160">
                  <a:solidFill>
                    <a:schemeClr val="accent5"/>
                  </a:solidFill>
                  <a:prstDash val="solid"/>
                </a:ln>
                <a:solidFill>
                  <a:schemeClr val="tx1"/>
                </a:solidFill>
                <a:latin typeface="Sakkal Majalla" panose="02000000000000000000" pitchFamily="2" charset="-78"/>
                <a:cs typeface="Sakkal Majalla" panose="02000000000000000000" pitchFamily="2" charset="-78"/>
              </a:rPr>
              <a:t>يستخدم البتان لتحديد الحقول بمرز مرتفع ( البتن) </a:t>
            </a:r>
            <a:endParaRPr lang="en-US" sz="3200" b="1" dirty="0">
              <a:ln w="10160">
                <a:solidFill>
                  <a:schemeClr val="accent5"/>
                </a:solidFill>
                <a:prstDash val="solid"/>
              </a:ln>
              <a:solidFill>
                <a:schemeClr val="tx1"/>
              </a:solidFill>
              <a:latin typeface="Sakkal Majalla" panose="02000000000000000000" pitchFamily="2" charset="-78"/>
              <a:cs typeface="Sakkal Majalla" panose="02000000000000000000" pitchFamily="2" charset="-78"/>
            </a:endParaRPr>
          </a:p>
        </p:txBody>
      </p:sp>
      <p:sp>
        <p:nvSpPr>
          <p:cNvPr id="5" name="عنصر نائب للنص 4">
            <a:extLst>
              <a:ext uri="{FF2B5EF4-FFF2-40B4-BE49-F238E27FC236}">
                <a16:creationId xmlns:a16="http://schemas.microsoft.com/office/drawing/2014/main" id="{2929343E-4F84-4380-B8E7-070515A40F90}"/>
              </a:ext>
            </a:extLst>
          </p:cNvPr>
          <p:cNvSpPr>
            <a:spLocks noGrp="1"/>
          </p:cNvSpPr>
          <p:nvPr>
            <p:ph type="body" sz="quarter" idx="3"/>
          </p:nvPr>
        </p:nvSpPr>
        <p:spPr>
          <a:xfrm>
            <a:off x="6890991" y="2449538"/>
            <a:ext cx="4396339" cy="576262"/>
          </a:xfrm>
        </p:spPr>
        <p:txBody>
          <a:bodyPr/>
          <a:lstStyle/>
          <a:p>
            <a:pPr algn="r" rtl="1"/>
            <a:r>
              <a:rPr lang="ar-IQ" sz="2800" b="1" dirty="0">
                <a:solidFill>
                  <a:schemeClr val="tx1"/>
                </a:solidFill>
              </a:rPr>
              <a:t>تتركب من الأجزاء التالية</a:t>
            </a:r>
            <a:endParaRPr lang="en-US" sz="2800" b="1" dirty="0">
              <a:solidFill>
                <a:schemeClr val="tx1"/>
              </a:solidFill>
            </a:endParaRPr>
          </a:p>
        </p:txBody>
      </p:sp>
      <p:sp>
        <p:nvSpPr>
          <p:cNvPr id="6" name="عنصر نائب للمحتوى 5">
            <a:extLst>
              <a:ext uri="{FF2B5EF4-FFF2-40B4-BE49-F238E27FC236}">
                <a16:creationId xmlns:a16="http://schemas.microsoft.com/office/drawing/2014/main" id="{5FE9A38B-B6E2-4F6B-B790-59DDEF8DBDDE}"/>
              </a:ext>
            </a:extLst>
          </p:cNvPr>
          <p:cNvSpPr>
            <a:spLocks noGrp="1"/>
          </p:cNvSpPr>
          <p:nvPr>
            <p:ph sz="quarter" idx="4"/>
          </p:nvPr>
        </p:nvSpPr>
        <p:spPr>
          <a:xfrm>
            <a:off x="6890991" y="3116262"/>
            <a:ext cx="4396339" cy="3741738"/>
          </a:xfrm>
        </p:spPr>
        <p:txBody>
          <a:bodyPr>
            <a:normAutofit/>
          </a:bodyPr>
          <a:lstStyle/>
          <a:p>
            <a:pPr marL="0" indent="0" algn="r" rtl="1">
              <a:buNone/>
            </a:pPr>
            <a:r>
              <a:rPr lang="ar-IQ" sz="2400" dirty="0"/>
              <a:t>1. عجلة الاسناد.</a:t>
            </a:r>
          </a:p>
          <a:p>
            <a:pPr marL="0" indent="0" algn="r" rtl="1">
              <a:buNone/>
            </a:pPr>
            <a:r>
              <a:rPr lang="ar-IQ" sz="2400" dirty="0"/>
              <a:t>2. جناح ايسر.</a:t>
            </a:r>
          </a:p>
          <a:p>
            <a:pPr marL="0" indent="0" algn="r" rtl="1">
              <a:buNone/>
            </a:pPr>
            <a:r>
              <a:rPr lang="ar-IQ" sz="2400" dirty="0"/>
              <a:t>3. جناح ايمن.</a:t>
            </a:r>
          </a:p>
          <a:p>
            <a:pPr marL="0" indent="0" algn="r" rtl="1">
              <a:buNone/>
            </a:pPr>
            <a:r>
              <a:rPr lang="ar-IQ" sz="2400" dirty="0"/>
              <a:t>4. نقاط التعليق.</a:t>
            </a:r>
          </a:p>
        </p:txBody>
      </p:sp>
      <p:pic>
        <p:nvPicPr>
          <p:cNvPr id="8" name="عنصر نائب للمحتوى 7">
            <a:extLst>
              <a:ext uri="{FF2B5EF4-FFF2-40B4-BE49-F238E27FC236}">
                <a16:creationId xmlns:a16="http://schemas.microsoft.com/office/drawing/2014/main" id="{644ACCCD-C88F-471F-804F-30DFF73E3F22}"/>
              </a:ext>
            </a:extLst>
          </p:cNvPr>
          <p:cNvPicPr>
            <a:picLocks noGrp="1" noChangeAspect="1"/>
          </p:cNvPicPr>
          <p:nvPr>
            <p:ph sz="half" idx="2"/>
          </p:nvPr>
        </p:nvPicPr>
        <p:blipFill>
          <a:blip r:embed="rId2"/>
          <a:stretch>
            <a:fillRect/>
          </a:stretch>
        </p:blipFill>
        <p:spPr>
          <a:xfrm>
            <a:off x="1103313" y="2458887"/>
            <a:ext cx="4992687" cy="3441693"/>
          </a:xfrm>
        </p:spPr>
      </p:pic>
    </p:spTree>
    <p:extLst>
      <p:ext uri="{BB962C8B-B14F-4D97-AF65-F5344CB8AC3E}">
        <p14:creationId xmlns:p14="http://schemas.microsoft.com/office/powerpoint/2010/main" val="20540797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02A7D92-174F-4C69-8593-A0006F9AC125}"/>
              </a:ext>
            </a:extLst>
          </p:cNvPr>
          <p:cNvSpPr>
            <a:spLocks noGrp="1"/>
          </p:cNvSpPr>
          <p:nvPr>
            <p:ph type="title"/>
          </p:nvPr>
        </p:nvSpPr>
        <p:spPr>
          <a:xfrm>
            <a:off x="1358537" y="459888"/>
            <a:ext cx="7991473" cy="1918351"/>
          </a:xfrm>
        </p:spPr>
        <p:txBody>
          <a:bodyPr/>
          <a:lstStyle/>
          <a:p>
            <a:pPr algn="ctr" rtl="1"/>
            <a:r>
              <a:rPr lang="ar-IQ" sz="4800" b="1" dirty="0">
                <a:ln w="10160">
                  <a:solidFill>
                    <a:schemeClr val="accent5"/>
                  </a:solidFill>
                  <a:prstDash val="solid"/>
                </a:ln>
                <a:solidFill>
                  <a:srgbClr val="FFFF00"/>
                </a:solidFill>
                <a:effectLst>
                  <a:outerShdw blurRad="38100" dist="22860" dir="5400000" algn="tl" rotWithShape="0">
                    <a:srgbClr val="000000">
                      <a:alpha val="30000"/>
                    </a:srgbClr>
                  </a:outerShdw>
                </a:effectLst>
                <a:latin typeface="Sakkal Majalla" panose="02000000000000000000" pitchFamily="2" charset="-78"/>
                <a:cs typeface="Sakkal Majalla" panose="02000000000000000000" pitchFamily="2" charset="-78"/>
              </a:rPr>
              <a:t>المرازة</a:t>
            </a:r>
            <a:br>
              <a:rPr lang="ar-IQ" sz="3200" b="1" dirty="0">
                <a:ln w="10160">
                  <a:solidFill>
                    <a:schemeClr val="accent5"/>
                  </a:solidFill>
                  <a:prstDash val="solid"/>
                </a:ln>
                <a:solidFill>
                  <a:schemeClr val="tx1"/>
                </a:solidFill>
                <a:effectLst>
                  <a:outerShdw blurRad="38100" dist="22860" dir="5400000" algn="tl" rotWithShape="0">
                    <a:srgbClr val="000000">
                      <a:alpha val="30000"/>
                    </a:srgbClr>
                  </a:outerShdw>
                </a:effectLst>
                <a:latin typeface="Sakkal Majalla" panose="02000000000000000000" pitchFamily="2" charset="-78"/>
                <a:cs typeface="Sakkal Majalla" panose="02000000000000000000" pitchFamily="2" charset="-78"/>
              </a:rPr>
            </a:br>
            <a:r>
              <a:rPr lang="ar-IQ" sz="3200" b="1" dirty="0">
                <a:ln w="10160">
                  <a:solidFill>
                    <a:schemeClr val="accent5"/>
                  </a:solidFill>
                  <a:prstDash val="solid"/>
                </a:ln>
                <a:solidFill>
                  <a:schemeClr val="tx1"/>
                </a:solidFill>
                <a:latin typeface="Sakkal Majalla" panose="02000000000000000000" pitchFamily="2" charset="-78"/>
                <a:cs typeface="Sakkal Majalla" panose="02000000000000000000" pitchFamily="2" charset="-78"/>
              </a:rPr>
              <a:t>بعض المحاصيل الزراعية يتم زراعتها على مروز مثل الباميا والقطن والخس والذرة . وهي الالة المخصصة لذلك وتوجد المرازة بالشكل المسحوب والمعلق ولها هيكل عريض، يمكن تنظيم ابدان المرازة عليه بالمسافات المطلوبة بين مرز واخر.</a:t>
            </a:r>
            <a:endParaRPr lang="en-US" sz="3200" b="1" dirty="0">
              <a:ln w="10160">
                <a:solidFill>
                  <a:schemeClr val="accent5"/>
                </a:solidFill>
                <a:prstDash val="solid"/>
              </a:ln>
              <a:solidFill>
                <a:schemeClr val="tx1"/>
              </a:solidFill>
              <a:latin typeface="Sakkal Majalla" panose="02000000000000000000" pitchFamily="2" charset="-78"/>
              <a:cs typeface="Sakkal Majalla" panose="02000000000000000000" pitchFamily="2" charset="-78"/>
            </a:endParaRPr>
          </a:p>
        </p:txBody>
      </p:sp>
      <p:sp>
        <p:nvSpPr>
          <p:cNvPr id="5" name="عنصر نائب للنص 4">
            <a:extLst>
              <a:ext uri="{FF2B5EF4-FFF2-40B4-BE49-F238E27FC236}">
                <a16:creationId xmlns:a16="http://schemas.microsoft.com/office/drawing/2014/main" id="{2929343E-4F84-4380-B8E7-070515A40F90}"/>
              </a:ext>
            </a:extLst>
          </p:cNvPr>
          <p:cNvSpPr>
            <a:spLocks noGrp="1"/>
          </p:cNvSpPr>
          <p:nvPr>
            <p:ph type="body" sz="quarter" idx="3"/>
          </p:nvPr>
        </p:nvSpPr>
        <p:spPr>
          <a:xfrm>
            <a:off x="6734236" y="3140869"/>
            <a:ext cx="4396339" cy="576262"/>
          </a:xfrm>
        </p:spPr>
        <p:txBody>
          <a:bodyPr/>
          <a:lstStyle/>
          <a:p>
            <a:pPr algn="r" rtl="1"/>
            <a:r>
              <a:rPr lang="ar-IQ" sz="2800" b="1" dirty="0">
                <a:solidFill>
                  <a:schemeClr val="tx1"/>
                </a:solidFill>
              </a:rPr>
              <a:t>تتركب من الأجزاء التالية</a:t>
            </a:r>
            <a:endParaRPr lang="en-US" sz="2800" b="1" dirty="0">
              <a:solidFill>
                <a:schemeClr val="tx1"/>
              </a:solidFill>
            </a:endParaRPr>
          </a:p>
        </p:txBody>
      </p:sp>
      <p:sp>
        <p:nvSpPr>
          <p:cNvPr id="6" name="عنصر نائب للمحتوى 5">
            <a:extLst>
              <a:ext uri="{FF2B5EF4-FFF2-40B4-BE49-F238E27FC236}">
                <a16:creationId xmlns:a16="http://schemas.microsoft.com/office/drawing/2014/main" id="{5FE9A38B-B6E2-4F6B-B790-59DDEF8DBDDE}"/>
              </a:ext>
            </a:extLst>
          </p:cNvPr>
          <p:cNvSpPr>
            <a:spLocks noGrp="1"/>
          </p:cNvSpPr>
          <p:nvPr>
            <p:ph sz="quarter" idx="4"/>
          </p:nvPr>
        </p:nvSpPr>
        <p:spPr>
          <a:xfrm>
            <a:off x="6096000" y="3738495"/>
            <a:ext cx="4396339" cy="2936625"/>
          </a:xfrm>
        </p:spPr>
        <p:txBody>
          <a:bodyPr>
            <a:normAutofit/>
          </a:bodyPr>
          <a:lstStyle/>
          <a:p>
            <a:pPr marL="0" indent="0" algn="r" rtl="1">
              <a:buNone/>
            </a:pPr>
            <a:r>
              <a:rPr lang="ar-IQ" sz="2400" dirty="0"/>
              <a:t>1. الهيكل.</a:t>
            </a:r>
          </a:p>
          <a:p>
            <a:pPr marL="0" indent="0" algn="r" rtl="1">
              <a:buNone/>
            </a:pPr>
            <a:r>
              <a:rPr lang="ar-IQ" sz="2400" dirty="0"/>
              <a:t>2. الابدان.</a:t>
            </a:r>
          </a:p>
          <a:p>
            <a:pPr marL="0" indent="0" algn="r" rtl="1">
              <a:buNone/>
            </a:pPr>
            <a:r>
              <a:rPr lang="ar-IQ" sz="2400" dirty="0"/>
              <a:t>3. عجلة تحديد العمق.</a:t>
            </a:r>
          </a:p>
          <a:p>
            <a:pPr marL="0" indent="0" algn="r" rtl="1">
              <a:buNone/>
            </a:pPr>
            <a:r>
              <a:rPr lang="ar-IQ" sz="2400" dirty="0"/>
              <a:t>4. عتلة السيطرة على العجلات.</a:t>
            </a:r>
          </a:p>
        </p:txBody>
      </p:sp>
      <p:pic>
        <p:nvPicPr>
          <p:cNvPr id="9" name="عنصر نائب للمحتوى 8">
            <a:extLst>
              <a:ext uri="{FF2B5EF4-FFF2-40B4-BE49-F238E27FC236}">
                <a16:creationId xmlns:a16="http://schemas.microsoft.com/office/drawing/2014/main" id="{17731980-0206-488B-8CC6-A4C423092E32}"/>
              </a:ext>
            </a:extLst>
          </p:cNvPr>
          <p:cNvPicPr>
            <a:picLocks noGrp="1" noChangeAspect="1"/>
          </p:cNvPicPr>
          <p:nvPr>
            <p:ph sz="half" idx="2"/>
          </p:nvPr>
        </p:nvPicPr>
        <p:blipFill>
          <a:blip r:embed="rId2"/>
          <a:stretch>
            <a:fillRect/>
          </a:stretch>
        </p:blipFill>
        <p:spPr>
          <a:xfrm>
            <a:off x="1061425" y="3429000"/>
            <a:ext cx="4835931" cy="3246120"/>
          </a:xfrm>
        </p:spPr>
      </p:pic>
    </p:spTree>
    <p:extLst>
      <p:ext uri="{BB962C8B-B14F-4D97-AF65-F5344CB8AC3E}">
        <p14:creationId xmlns:p14="http://schemas.microsoft.com/office/powerpoint/2010/main" val="9601540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02A7D92-174F-4C69-8593-A0006F9AC125}"/>
              </a:ext>
            </a:extLst>
          </p:cNvPr>
          <p:cNvSpPr>
            <a:spLocks noGrp="1"/>
          </p:cNvSpPr>
          <p:nvPr>
            <p:ph type="title"/>
          </p:nvPr>
        </p:nvSpPr>
        <p:spPr>
          <a:xfrm>
            <a:off x="2670683" y="-241663"/>
            <a:ext cx="7991473" cy="849086"/>
          </a:xfrm>
        </p:spPr>
        <p:txBody>
          <a:bodyPr/>
          <a:lstStyle/>
          <a:p>
            <a:pPr algn="ctr" rtl="1"/>
            <a:br>
              <a:rPr lang="ar-IQ" sz="3200" b="1" dirty="0">
                <a:ln w="10160">
                  <a:solidFill>
                    <a:schemeClr val="accent5"/>
                  </a:solidFill>
                  <a:prstDash val="solid"/>
                </a:ln>
                <a:solidFill>
                  <a:schemeClr val="tx1"/>
                </a:solidFill>
                <a:effectLst>
                  <a:outerShdw blurRad="38100" dist="22860" dir="5400000" algn="tl" rotWithShape="0">
                    <a:srgbClr val="000000">
                      <a:alpha val="30000"/>
                    </a:srgbClr>
                  </a:outerShdw>
                </a:effectLst>
                <a:latin typeface="Sakkal Majalla" panose="02000000000000000000" pitchFamily="2" charset="-78"/>
                <a:cs typeface="Sakkal Majalla" panose="02000000000000000000" pitchFamily="2" charset="-78"/>
              </a:rPr>
            </a:br>
            <a:r>
              <a:rPr lang="ar-IQ" sz="3200" b="1" dirty="0">
                <a:ln w="10160">
                  <a:solidFill>
                    <a:schemeClr val="accent5"/>
                  </a:solidFill>
                  <a:prstDash val="solid"/>
                </a:ln>
                <a:solidFill>
                  <a:schemeClr val="tx1"/>
                </a:solidFill>
                <a:latin typeface="Sakkal Majalla" panose="02000000000000000000" pitchFamily="2" charset="-78"/>
                <a:cs typeface="Sakkal Majalla" panose="02000000000000000000" pitchFamily="2" charset="-78"/>
              </a:rPr>
              <a:t> </a:t>
            </a:r>
            <a:r>
              <a:rPr lang="ar-IQ" sz="3600" b="1" dirty="0">
                <a:ln w="10160">
                  <a:solidFill>
                    <a:schemeClr val="accent5"/>
                  </a:solidFill>
                  <a:prstDash val="solid"/>
                </a:ln>
                <a:solidFill>
                  <a:schemeClr val="tx1"/>
                </a:solidFill>
                <a:latin typeface="Sakkal Majalla" panose="02000000000000000000" pitchFamily="2" charset="-78"/>
                <a:cs typeface="Sakkal Majalla" panose="02000000000000000000" pitchFamily="2" charset="-78"/>
              </a:rPr>
              <a:t>الهيكل متكون من قطعتين طويلتين من حديد الزاوية عموديين على خط سير الساحبة وهاتين القطعتين مثقبتان بثقوب ذات ابعاد متساوية بعضها عن البعض الاخر  لغرض ربط الابدان عليها والهيكل يحمل على جهاز الهيدروليك اما البدن الواحد من ابدان المرازة فيتكون من:.</a:t>
            </a:r>
            <a:endParaRPr lang="en-US" sz="3600" b="1" dirty="0">
              <a:ln w="10160">
                <a:solidFill>
                  <a:schemeClr val="accent5"/>
                </a:solidFill>
                <a:prstDash val="solid"/>
              </a:ln>
              <a:solidFill>
                <a:schemeClr val="tx1"/>
              </a:solidFill>
              <a:latin typeface="Sakkal Majalla" panose="02000000000000000000" pitchFamily="2" charset="-78"/>
              <a:cs typeface="Sakkal Majalla" panose="02000000000000000000" pitchFamily="2" charset="-78"/>
            </a:endParaRPr>
          </a:p>
        </p:txBody>
      </p:sp>
      <p:sp>
        <p:nvSpPr>
          <p:cNvPr id="6" name="عنصر نائب للمحتوى 5">
            <a:extLst>
              <a:ext uri="{FF2B5EF4-FFF2-40B4-BE49-F238E27FC236}">
                <a16:creationId xmlns:a16="http://schemas.microsoft.com/office/drawing/2014/main" id="{5FE9A38B-B6E2-4F6B-B790-59DDEF8DBDDE}"/>
              </a:ext>
            </a:extLst>
          </p:cNvPr>
          <p:cNvSpPr>
            <a:spLocks noGrp="1"/>
          </p:cNvSpPr>
          <p:nvPr>
            <p:ph sz="quarter" idx="4"/>
          </p:nvPr>
        </p:nvSpPr>
        <p:spPr>
          <a:xfrm>
            <a:off x="6096000" y="3738495"/>
            <a:ext cx="4396339" cy="2936625"/>
          </a:xfrm>
        </p:spPr>
        <p:txBody>
          <a:bodyPr>
            <a:normAutofit/>
          </a:bodyPr>
          <a:lstStyle/>
          <a:p>
            <a:pPr marL="0" indent="0" algn="r" rtl="1">
              <a:buNone/>
            </a:pPr>
            <a:r>
              <a:rPr lang="ar-IQ" sz="2400" dirty="0"/>
              <a:t>1. طرفي السلاح.</a:t>
            </a:r>
          </a:p>
          <a:p>
            <a:pPr marL="0" indent="0" algn="r" rtl="1">
              <a:buNone/>
            </a:pPr>
            <a:r>
              <a:rPr lang="ar-IQ" sz="2400" dirty="0"/>
              <a:t>2. جزء السلاح.</a:t>
            </a:r>
          </a:p>
          <a:p>
            <a:pPr marL="0" indent="0" algn="r" rtl="1">
              <a:buNone/>
            </a:pPr>
            <a:r>
              <a:rPr lang="ar-IQ" sz="2400" dirty="0"/>
              <a:t>3. الرباط.</a:t>
            </a:r>
          </a:p>
          <a:p>
            <a:pPr marL="0" indent="0" algn="r" rtl="1">
              <a:buNone/>
            </a:pPr>
            <a:r>
              <a:rPr lang="ar-IQ" sz="2400" dirty="0"/>
              <a:t>4. الجناحان.</a:t>
            </a:r>
          </a:p>
          <a:p>
            <a:pPr marL="0" indent="0" algn="r" rtl="1">
              <a:buNone/>
            </a:pPr>
            <a:r>
              <a:rPr lang="ar-IQ" sz="2400" dirty="0"/>
              <a:t>5. زعنفة موازنة.</a:t>
            </a:r>
          </a:p>
        </p:txBody>
      </p:sp>
      <p:pic>
        <p:nvPicPr>
          <p:cNvPr id="11" name="عنصر نائب للمحتوى 10">
            <a:extLst>
              <a:ext uri="{FF2B5EF4-FFF2-40B4-BE49-F238E27FC236}">
                <a16:creationId xmlns:a16="http://schemas.microsoft.com/office/drawing/2014/main" id="{62BC261A-4B67-4199-9803-B98234D6D755}"/>
              </a:ext>
            </a:extLst>
          </p:cNvPr>
          <p:cNvPicPr>
            <a:picLocks noGrp="1" noChangeAspect="1"/>
          </p:cNvPicPr>
          <p:nvPr>
            <p:ph sz="half" idx="2"/>
          </p:nvPr>
        </p:nvPicPr>
        <p:blipFill>
          <a:blip r:embed="rId2"/>
          <a:stretch>
            <a:fillRect/>
          </a:stretch>
        </p:blipFill>
        <p:spPr>
          <a:xfrm>
            <a:off x="423539" y="2933382"/>
            <a:ext cx="3220998" cy="3741738"/>
          </a:xfrm>
        </p:spPr>
      </p:pic>
      <p:sp>
        <p:nvSpPr>
          <p:cNvPr id="12" name="مربع نص 11">
            <a:extLst>
              <a:ext uri="{FF2B5EF4-FFF2-40B4-BE49-F238E27FC236}">
                <a16:creationId xmlns:a16="http://schemas.microsoft.com/office/drawing/2014/main" id="{3DAC49A7-78AE-4385-AD3E-75153668F002}"/>
              </a:ext>
            </a:extLst>
          </p:cNvPr>
          <p:cNvSpPr txBox="1"/>
          <p:nvPr/>
        </p:nvSpPr>
        <p:spPr>
          <a:xfrm>
            <a:off x="3892732" y="3119505"/>
            <a:ext cx="3045078" cy="3108543"/>
          </a:xfrm>
          <a:prstGeom prst="rect">
            <a:avLst/>
          </a:prstGeom>
          <a:noFill/>
        </p:spPr>
        <p:txBody>
          <a:bodyPr wrap="square" rtlCol="0">
            <a:spAutoFit/>
          </a:bodyPr>
          <a:lstStyle/>
          <a:p>
            <a:pPr algn="ctr"/>
            <a:r>
              <a:rPr lang="ar-IQ" sz="2800" b="1" dirty="0">
                <a:solidFill>
                  <a:srgbClr val="FFFF00"/>
                </a:solidFill>
                <a:latin typeface="Sakkal Majalla" panose="02000000000000000000" pitchFamily="2" charset="-78"/>
                <a:cs typeface="Sakkal Majalla" panose="02000000000000000000" pitchFamily="2" charset="-78"/>
              </a:rPr>
              <a:t>نجد ان كل بدنين من المرازة يقومان بدفع التربة الى الجهتين مما يجعل خط التراب يلتقي في الفراغ المنزول بين الجناحين مما يؤدي الى ارتفاع التربة في هذه المنطقة</a:t>
            </a:r>
            <a:endParaRPr lang="en-US" sz="2800" b="1" dirty="0">
              <a:solidFill>
                <a:srgbClr val="FFFF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7925275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l Wisal - الوصال on Twitter: &quot;#سوا_عالهوا س5-س9 #شكرا شكرا لكم ع ...">
            <a:extLst>
              <a:ext uri="{FF2B5EF4-FFF2-40B4-BE49-F238E27FC236}">
                <a16:creationId xmlns:a16="http://schemas.microsoft.com/office/drawing/2014/main" id="{8477C236-882A-4E28-85B6-2C356FB14B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137" y="365761"/>
            <a:ext cx="9617590" cy="6492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92118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C9A72C9F-ED08-4BE9-8D08-2314176C3BB5}"/>
              </a:ext>
            </a:extLst>
          </p:cNvPr>
          <p:cNvSpPr>
            <a:spLocks noGrp="1"/>
          </p:cNvSpPr>
          <p:nvPr>
            <p:ph type="title"/>
          </p:nvPr>
        </p:nvSpPr>
        <p:spPr>
          <a:xfrm>
            <a:off x="646111" y="452718"/>
            <a:ext cx="9404723" cy="958071"/>
          </a:xfrm>
        </p:spPr>
        <p:txBody>
          <a:bodyPr/>
          <a:lstStyle/>
          <a:p>
            <a:pPr algn="just" rtl="1"/>
            <a:r>
              <a:rPr lang="ar-IQ" sz="2800" b="1" dirty="0">
                <a:solidFill>
                  <a:schemeClr val="tx1"/>
                </a:solidFill>
                <a:latin typeface="Sakkal Majalla" panose="02000000000000000000" pitchFamily="2" charset="-78"/>
                <a:cs typeface="Sakkal Majalla" panose="02000000000000000000" pitchFamily="2" charset="-78"/>
              </a:rPr>
              <a:t>تجري عملية تنعيم التربة بعد الحراثة للسماح للهواء من التخلل خلال التربة وجعلها في حالة من التفتيت بحيث تساعد البذور  على الانبات وتوجد معدات التنعيم بالاشكال التالية.</a:t>
            </a:r>
            <a:endParaRPr lang="en-US" sz="2800" dirty="0"/>
          </a:p>
        </p:txBody>
      </p:sp>
      <p:sp>
        <p:nvSpPr>
          <p:cNvPr id="3" name="عنصر نائب للمحتوى 2">
            <a:extLst>
              <a:ext uri="{FF2B5EF4-FFF2-40B4-BE49-F238E27FC236}">
                <a16:creationId xmlns:a16="http://schemas.microsoft.com/office/drawing/2014/main" id="{8B545AE1-FE87-49CC-B8C2-C31157A0AC55}"/>
              </a:ext>
            </a:extLst>
          </p:cNvPr>
          <p:cNvSpPr>
            <a:spLocks noGrp="1"/>
          </p:cNvSpPr>
          <p:nvPr>
            <p:ph idx="1"/>
          </p:nvPr>
        </p:nvSpPr>
        <p:spPr>
          <a:xfrm>
            <a:off x="939972" y="1574600"/>
            <a:ext cx="9404723" cy="4195481"/>
          </a:xfrm>
        </p:spPr>
        <p:txBody>
          <a:bodyPr>
            <a:noAutofit/>
          </a:bodyPr>
          <a:lstStyle/>
          <a:p>
            <a:pPr marL="0" indent="0" algn="just" rtl="1">
              <a:buNone/>
            </a:pPr>
            <a:r>
              <a:rPr lang="ar-IQ" sz="2800" b="1" dirty="0">
                <a:ln w="9525">
                  <a:solidFill>
                    <a:srgbClr val="FF0000"/>
                  </a:solidFill>
                  <a:prstDash val="solid"/>
                </a:ln>
              </a:rPr>
              <a:t>الامشاط القرصية:</a:t>
            </a:r>
          </a:p>
          <a:p>
            <a:pPr marL="0" indent="0" algn="just" rtl="1">
              <a:buNone/>
            </a:pPr>
            <a:r>
              <a:rPr lang="ar-IQ" sz="2400" dirty="0">
                <a:latin typeface="Sakkal Majalla" panose="02000000000000000000" pitchFamily="2" charset="-78"/>
                <a:cs typeface="Sakkal Majalla" panose="02000000000000000000" pitchFamily="2" charset="-78"/>
              </a:rPr>
              <a:t>يستخدم هذا النوع من الامشاط بعد حراثة التربة في الخريف لغرض مقاومة الادغال الياً وتفكيك سطح التربة وعزق وتغطية بقايا الحاصل او خلط الأسمدة الكيمياوية مع التربة.   </a:t>
            </a:r>
          </a:p>
          <a:p>
            <a:pPr marL="0" indent="0" algn="just" rtl="1">
              <a:buNone/>
            </a:pPr>
            <a:r>
              <a:rPr lang="ar-IQ" sz="2800" b="1" dirty="0">
                <a:ln w="9525">
                  <a:solidFill>
                    <a:srgbClr val="FF0000"/>
                  </a:solidFill>
                  <a:prstDash val="solid"/>
                </a:ln>
              </a:rPr>
              <a:t>تركيب الامشاط القرصية:</a:t>
            </a:r>
          </a:p>
          <a:p>
            <a:pPr marL="0" indent="0" algn="just" rtl="1">
              <a:buNone/>
            </a:pPr>
            <a:r>
              <a:rPr lang="ar-IQ" sz="2400" dirty="0">
                <a:latin typeface="Sakkal Majalla" panose="02000000000000000000" pitchFamily="2" charset="-78"/>
                <a:cs typeface="Sakkal Majalla" panose="02000000000000000000" pitchFamily="2" charset="-78"/>
              </a:rPr>
              <a:t>1. الهيكل : وهو مجموعه من القضبان والزوايا الحديدية وتتجمع هذه الأجزاء يتكون الهيكل العام للالة.</a:t>
            </a:r>
          </a:p>
          <a:p>
            <a:pPr marL="0" indent="0" algn="just" rtl="1">
              <a:buNone/>
            </a:pPr>
            <a:r>
              <a:rPr lang="ar-IQ" b="1" dirty="0"/>
              <a:t>2. مجموعة الامشاط: </a:t>
            </a:r>
            <a:r>
              <a:rPr lang="ar-IQ" sz="2400" dirty="0">
                <a:latin typeface="Sakkal Majalla" panose="02000000000000000000" pitchFamily="2" charset="-78"/>
                <a:cs typeface="Sakkal Majalla" panose="02000000000000000000" pitchFamily="2" charset="-78"/>
              </a:rPr>
              <a:t>تتكون الأجزاء الشغالة للامشاط القرصية من أقراص مقعرة قطر الواحدة منها يتراوح بين 45 سم الى 50 سم تربط كل مجموعة منها على عمود واحد مربع المقطع والالة تتكون من مجموعتين من الأقراص الواحدة جنب الأخرى بحيث مجموعة ترمي التربة المفككة الى جهة اليمين والأخرى الى جهة اليسرى وتسمى مجموعة الامشاط الفردية . وقد توجد على شكل مجموعتين من الأقراص احداهما خلف الأخرى . </a:t>
            </a:r>
            <a:endParaRPr lang="ar-IQ" sz="2400" b="1" dirty="0">
              <a:ln w="9525">
                <a:solidFill>
                  <a:srgbClr val="FF0000"/>
                </a:solidFill>
                <a:prstDash val="solid"/>
              </a:ln>
            </a:endParaRPr>
          </a:p>
          <a:p>
            <a:pPr marL="0" indent="0" algn="just" rtl="1">
              <a:buNone/>
            </a:pPr>
            <a:endParaRPr lang="en-US" sz="2400" b="1" dirty="0">
              <a:ln w="9525">
                <a:solidFill>
                  <a:srgbClr val="FFFF00"/>
                </a:solidFill>
                <a:prstDash val="solid"/>
              </a:ln>
              <a:effectLst>
                <a:outerShdw blurRad="12700" dist="38100" dir="2700000" algn="tl" rotWithShape="0">
                  <a:schemeClr val="bg1">
                    <a:lumMod val="50000"/>
                  </a:schemeClr>
                </a:outerShdw>
              </a:effectLst>
            </a:endParaRPr>
          </a:p>
          <a:p>
            <a:pPr marL="0" indent="0" algn="just" rtl="1">
              <a:buNone/>
            </a:pPr>
            <a:r>
              <a:rPr lang="ar-IQ" sz="2400" dirty="0">
                <a:latin typeface="Sakkal Majalla" panose="02000000000000000000" pitchFamily="2" charset="-78"/>
                <a:cs typeface="Sakkal Majalla" panose="02000000000000000000" pitchFamily="2" charset="-78"/>
              </a:rPr>
              <a:t>        </a:t>
            </a:r>
            <a:endParaRPr lang="en-US" sz="2400" dirty="0">
              <a:latin typeface="Sakkal Majalla" panose="02000000000000000000" pitchFamily="2" charset="-78"/>
              <a:cs typeface="Sakkal Majalla" panose="02000000000000000000" pitchFamily="2" charset="-78"/>
            </a:endParaRPr>
          </a:p>
          <a:p>
            <a:pPr marL="0" indent="0" algn="just" rtl="1">
              <a:buNone/>
            </a:pPr>
            <a:endParaRPr lang="en-US" sz="2400" b="1" dirty="0">
              <a:ln w="9525">
                <a:solidFill>
                  <a:srgbClr val="FF0000"/>
                </a:solidFill>
                <a:prstDash val="solid"/>
              </a:ln>
            </a:endParaRPr>
          </a:p>
          <a:p>
            <a:pPr marL="0" indent="0" algn="just" rtl="1">
              <a:buNone/>
            </a:pPr>
            <a:endParaRPr lang="en-US" sz="2400" dirty="0"/>
          </a:p>
        </p:txBody>
      </p:sp>
    </p:spTree>
    <p:extLst>
      <p:ext uri="{BB962C8B-B14F-4D97-AF65-F5344CB8AC3E}">
        <p14:creationId xmlns:p14="http://schemas.microsoft.com/office/powerpoint/2010/main" val="6168980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EF7E0D43-6DE3-4D83-BB93-83FF6460DBF6}"/>
              </a:ext>
            </a:extLst>
          </p:cNvPr>
          <p:cNvSpPr>
            <a:spLocks noGrp="1"/>
          </p:cNvSpPr>
          <p:nvPr>
            <p:ph type="title"/>
          </p:nvPr>
        </p:nvSpPr>
        <p:spPr/>
        <p:txBody>
          <a:bodyPr/>
          <a:lstStyle/>
          <a:p>
            <a:pPr algn="r" rtl="1"/>
            <a:r>
              <a:rPr lang="ar-IQ" sz="2400" dirty="0">
                <a:latin typeface="Sakkal Majalla" panose="02000000000000000000" pitchFamily="2" charset="-78"/>
                <a:cs typeface="Sakkal Majalla" panose="02000000000000000000" pitchFamily="2" charset="-78"/>
              </a:rPr>
              <a:t>3. عمود مجموعة الامشاط: وهو عمود مربع القطع يمر من خلال مركز القرص المربع الشكل  ويفصل بين قرص واخر بكرة ذات مركز مربع الشكل أيضا وكل مجموعة تربط بالهيكل بواسطة كرسين للارتكاز.</a:t>
            </a:r>
            <a:br>
              <a:rPr lang="ar-IQ" sz="2400" dirty="0">
                <a:latin typeface="Sakkal Majalla" panose="02000000000000000000" pitchFamily="2" charset="-78"/>
                <a:cs typeface="Sakkal Majalla" panose="02000000000000000000" pitchFamily="2" charset="-78"/>
              </a:rPr>
            </a:br>
            <a:r>
              <a:rPr lang="ar-IQ" sz="2400" dirty="0">
                <a:latin typeface="Sakkal Majalla" panose="02000000000000000000" pitchFamily="2" charset="-78"/>
                <a:cs typeface="Sakkal Majalla" panose="02000000000000000000" pitchFamily="2" charset="-78"/>
              </a:rPr>
              <a:t>4. القاشطة: هي مسطرة حديدية تمدد من الجهة المقعرة من القرص وتعمل على تنظيف هذا الجزء بصورة مستمرة من الاتربة ذات الرطوبة العالية والتي تنحشر بين الأقراص.</a:t>
            </a:r>
            <a:br>
              <a:rPr lang="ar-IQ" sz="2400" dirty="0">
                <a:latin typeface="Sakkal Majalla" panose="02000000000000000000" pitchFamily="2" charset="-78"/>
                <a:cs typeface="Sakkal Majalla" panose="02000000000000000000" pitchFamily="2" charset="-78"/>
              </a:rPr>
            </a:br>
            <a:r>
              <a:rPr lang="ar-IQ" sz="2400" dirty="0">
                <a:latin typeface="Sakkal Majalla" panose="02000000000000000000" pitchFamily="2" charset="-78"/>
                <a:cs typeface="Sakkal Majalla" panose="02000000000000000000" pitchFamily="2" charset="-78"/>
              </a:rPr>
              <a:t>5. نقاط التعليق العليا والسفلى للالة: والتي فيها ربط الالة على جهاز الهيدروليك .</a:t>
            </a:r>
            <a:br>
              <a:rPr lang="ar-IQ" sz="2400" dirty="0">
                <a:latin typeface="Sakkal Majalla" panose="02000000000000000000" pitchFamily="2" charset="-78"/>
                <a:cs typeface="Sakkal Majalla" panose="02000000000000000000" pitchFamily="2" charset="-78"/>
              </a:rPr>
            </a:br>
            <a:r>
              <a:rPr lang="ar-IQ" sz="2400" dirty="0">
                <a:latin typeface="Sakkal Majalla" panose="02000000000000000000" pitchFamily="2" charset="-78"/>
                <a:cs typeface="Sakkal Majalla" panose="02000000000000000000" pitchFamily="2" charset="-78"/>
              </a:rPr>
              <a:t>6. اذرع التحكم : والتي من خلالها يتم التحكم بزاوية الأقراص بين مجموعة وأخرى أي لزيادة او تقليل زاوية الاصطدام.</a:t>
            </a:r>
            <a:br>
              <a:rPr lang="ar-IQ" sz="2400" dirty="0">
                <a:latin typeface="Sakkal Majalla" panose="02000000000000000000" pitchFamily="2" charset="-78"/>
                <a:cs typeface="Sakkal Majalla" panose="02000000000000000000" pitchFamily="2" charset="-78"/>
              </a:rPr>
            </a:br>
            <a:r>
              <a:rPr lang="ar-IQ" sz="2400" dirty="0">
                <a:latin typeface="Sakkal Majalla" panose="02000000000000000000" pitchFamily="2" charset="-78"/>
                <a:cs typeface="Sakkal Majalla" panose="02000000000000000000" pitchFamily="2" charset="-78"/>
              </a:rPr>
              <a:t>7. صندوق الاثقال: يكون على شكل علبة او سطح توضع علبة الاثقال لزيادة عمق التمشيط باستعمال اوزان إضافية لزيادة ضغط الالة على التربة.</a:t>
            </a:r>
            <a:br>
              <a:rPr lang="ar-IQ" sz="2400" dirty="0">
                <a:latin typeface="Sakkal Majalla" panose="02000000000000000000" pitchFamily="2" charset="-78"/>
                <a:cs typeface="Sakkal Majalla" panose="02000000000000000000" pitchFamily="2" charset="-78"/>
              </a:rPr>
            </a:br>
            <a:r>
              <a:rPr lang="ar-IQ" sz="2400" dirty="0">
                <a:latin typeface="Sakkal Majalla" panose="02000000000000000000" pitchFamily="2" charset="-78"/>
                <a:cs typeface="Sakkal Majalla" panose="02000000000000000000" pitchFamily="2" charset="-78"/>
              </a:rPr>
              <a:t>8. كراسي الارتكاز: كل مجموعة أقراص ترتبط بالهيكل بواسطة كرسيين فيتكون الكرسي الواحد من الأجزاء التالية وهي:.</a:t>
            </a:r>
            <a:br>
              <a:rPr lang="ar-IQ" sz="2400" dirty="0">
                <a:latin typeface="Sakkal Majalla" panose="02000000000000000000" pitchFamily="2" charset="-78"/>
                <a:cs typeface="Sakkal Majalla" panose="02000000000000000000" pitchFamily="2" charset="-78"/>
              </a:rPr>
            </a:br>
            <a:r>
              <a:rPr lang="ar-IQ" sz="2400" dirty="0">
                <a:latin typeface="Sakkal Majalla" panose="02000000000000000000" pitchFamily="2" charset="-78"/>
                <a:cs typeface="Sakkal Majalla" panose="02000000000000000000" pitchFamily="2" charset="-78"/>
              </a:rPr>
              <a:t>* بكرة لتثبيت المسافة بين الأقراص.</a:t>
            </a:r>
            <a:br>
              <a:rPr lang="ar-IQ" sz="2400" dirty="0">
                <a:latin typeface="Sakkal Majalla" panose="02000000000000000000" pitchFamily="2" charset="-78"/>
                <a:cs typeface="Sakkal Majalla" panose="02000000000000000000" pitchFamily="2" charset="-78"/>
              </a:rPr>
            </a:br>
            <a:r>
              <a:rPr lang="ar-IQ" sz="2400" dirty="0">
                <a:latin typeface="Sakkal Majalla" panose="02000000000000000000" pitchFamily="2" charset="-78"/>
                <a:cs typeface="Sakkal Majalla" panose="02000000000000000000" pitchFamily="2" charset="-78"/>
              </a:rPr>
              <a:t>* بروز لسند الكرسي ومنعة من التأرجح يميناً ويساراً.</a:t>
            </a:r>
            <a:br>
              <a:rPr lang="ar-IQ" sz="2400" dirty="0">
                <a:latin typeface="Sakkal Majalla" panose="02000000000000000000" pitchFamily="2" charset="-78"/>
                <a:cs typeface="Sakkal Majalla" panose="02000000000000000000" pitchFamily="2" charset="-78"/>
              </a:rPr>
            </a:br>
            <a:r>
              <a:rPr lang="ar-IQ" sz="2400" dirty="0">
                <a:latin typeface="Sakkal Majalla" panose="02000000000000000000" pitchFamily="2" charset="-78"/>
                <a:cs typeface="Sakkal Majalla" panose="02000000000000000000" pitchFamily="2" charset="-78"/>
              </a:rPr>
              <a:t>* قطعتان خشبيتان لتغليف البكرة وتعمل عمل الكراسي.</a:t>
            </a:r>
            <a:br>
              <a:rPr lang="ar-IQ" sz="2400" dirty="0">
                <a:latin typeface="Sakkal Majalla" panose="02000000000000000000" pitchFamily="2" charset="-78"/>
                <a:cs typeface="Sakkal Majalla" panose="02000000000000000000" pitchFamily="2" charset="-78"/>
              </a:rPr>
            </a:br>
            <a:r>
              <a:rPr lang="ar-IQ" sz="2400" dirty="0">
                <a:latin typeface="Sakkal Majalla" panose="02000000000000000000" pitchFamily="2" charset="-78"/>
                <a:cs typeface="Sakkal Majalla" panose="02000000000000000000" pitchFamily="2" charset="-78"/>
              </a:rPr>
              <a:t>* حشوتان مطاطيتان.</a:t>
            </a:r>
            <a:br>
              <a:rPr lang="ar-IQ" sz="2400" dirty="0">
                <a:latin typeface="Sakkal Majalla" panose="02000000000000000000" pitchFamily="2" charset="-78"/>
                <a:cs typeface="Sakkal Majalla" panose="02000000000000000000" pitchFamily="2" charset="-78"/>
              </a:rPr>
            </a:br>
            <a:r>
              <a:rPr lang="ar-IQ" sz="2400" dirty="0">
                <a:latin typeface="Sakkal Majalla" panose="02000000000000000000" pitchFamily="2" charset="-78"/>
                <a:cs typeface="Sakkal Majalla" panose="02000000000000000000" pitchFamily="2" charset="-78"/>
              </a:rPr>
              <a:t>* الغلاف الحديدي الخارجي.</a:t>
            </a:r>
            <a:endParaRPr lang="en-US" sz="2400"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6743406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عنصر نائب للمحتوى 7">
            <a:extLst>
              <a:ext uri="{FF2B5EF4-FFF2-40B4-BE49-F238E27FC236}">
                <a16:creationId xmlns:a16="http://schemas.microsoft.com/office/drawing/2014/main" id="{C474607C-F766-47C1-BCA7-1F64C3540370}"/>
              </a:ext>
            </a:extLst>
          </p:cNvPr>
          <p:cNvPicPr>
            <a:picLocks noGrp="1" noChangeAspect="1"/>
          </p:cNvPicPr>
          <p:nvPr>
            <p:ph sz="quarter" idx="4"/>
          </p:nvPr>
        </p:nvPicPr>
        <p:blipFill>
          <a:blip r:embed="rId2"/>
          <a:stretch>
            <a:fillRect/>
          </a:stretch>
        </p:blipFill>
        <p:spPr>
          <a:xfrm>
            <a:off x="1658983" y="120758"/>
            <a:ext cx="7184571" cy="6624121"/>
          </a:xfrm>
        </p:spPr>
      </p:pic>
    </p:spTree>
    <p:extLst>
      <p:ext uri="{BB962C8B-B14F-4D97-AF65-F5344CB8AC3E}">
        <p14:creationId xmlns:p14="http://schemas.microsoft.com/office/powerpoint/2010/main" val="36758725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6DCE794B-87B4-40BE-B3B0-830B397854B6}"/>
              </a:ext>
            </a:extLst>
          </p:cNvPr>
          <p:cNvPicPr>
            <a:picLocks noChangeAspect="1"/>
          </p:cNvPicPr>
          <p:nvPr/>
        </p:nvPicPr>
        <p:blipFill>
          <a:blip r:embed="rId2"/>
          <a:stretch>
            <a:fillRect/>
          </a:stretch>
        </p:blipFill>
        <p:spPr>
          <a:xfrm>
            <a:off x="2530007" y="130627"/>
            <a:ext cx="6250698" cy="6322423"/>
          </a:xfrm>
          <a:prstGeom prst="rect">
            <a:avLst/>
          </a:prstGeom>
        </p:spPr>
      </p:pic>
    </p:spTree>
    <p:extLst>
      <p:ext uri="{BB962C8B-B14F-4D97-AF65-F5344CB8AC3E}">
        <p14:creationId xmlns:p14="http://schemas.microsoft.com/office/powerpoint/2010/main" val="26270654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928E9EC-DCF5-4A03-A7D5-D590DBAE2251}"/>
              </a:ext>
            </a:extLst>
          </p:cNvPr>
          <p:cNvSpPr>
            <a:spLocks noGrp="1"/>
          </p:cNvSpPr>
          <p:nvPr>
            <p:ph type="title"/>
          </p:nvPr>
        </p:nvSpPr>
        <p:spPr>
          <a:xfrm>
            <a:off x="1683171" y="3935545"/>
            <a:ext cx="8825657" cy="1915647"/>
          </a:xfrm>
        </p:spPr>
        <p:txBody>
          <a:bodyPr/>
          <a:lstStyle/>
          <a:p>
            <a:pPr algn="r" rtl="1"/>
            <a:r>
              <a:rPr lang="ar-IQ" sz="3200" b="1" dirty="0">
                <a:solidFill>
                  <a:srgbClr val="FFFF00"/>
                </a:solidFill>
                <a:latin typeface="Sakkal Majalla" panose="02000000000000000000" pitchFamily="2" charset="-78"/>
                <a:cs typeface="Sakkal Majalla" panose="02000000000000000000" pitchFamily="2" charset="-78"/>
              </a:rPr>
              <a:t>يمكن زيادة اختراق الأقراص للتربة:</a:t>
            </a:r>
            <a:br>
              <a:rPr lang="ar-IQ" sz="3200" dirty="0">
                <a:latin typeface="Sakkal Majalla" panose="02000000000000000000" pitchFamily="2" charset="-78"/>
                <a:cs typeface="Sakkal Majalla" panose="02000000000000000000" pitchFamily="2" charset="-78"/>
              </a:rPr>
            </a:br>
            <a:r>
              <a:rPr lang="ar-IQ" sz="3200" dirty="0">
                <a:latin typeface="Sakkal Majalla" panose="02000000000000000000" pitchFamily="2" charset="-78"/>
                <a:cs typeface="Sakkal Majalla" panose="02000000000000000000" pitchFamily="2" charset="-78"/>
              </a:rPr>
              <a:t>1. زيادة زاوية الاصطدام.</a:t>
            </a:r>
            <a:br>
              <a:rPr lang="ar-IQ" sz="3200" dirty="0">
                <a:latin typeface="Sakkal Majalla" panose="02000000000000000000" pitchFamily="2" charset="-78"/>
                <a:cs typeface="Sakkal Majalla" panose="02000000000000000000" pitchFamily="2" charset="-78"/>
              </a:rPr>
            </a:br>
            <a:r>
              <a:rPr lang="ar-IQ" sz="3200" dirty="0">
                <a:latin typeface="Sakkal Majalla" panose="02000000000000000000" pitchFamily="2" charset="-78"/>
                <a:cs typeface="Sakkal Majalla" panose="02000000000000000000" pitchFamily="2" charset="-78"/>
              </a:rPr>
              <a:t>2.وضع اثقال داخل صندوق الاثقال.</a:t>
            </a:r>
            <a:br>
              <a:rPr lang="ar-IQ" sz="3200" dirty="0">
                <a:latin typeface="Sakkal Majalla" panose="02000000000000000000" pitchFamily="2" charset="-78"/>
                <a:cs typeface="Sakkal Majalla" panose="02000000000000000000" pitchFamily="2" charset="-78"/>
              </a:rPr>
            </a:br>
            <a:r>
              <a:rPr lang="ar-IQ" sz="3200" dirty="0">
                <a:latin typeface="Sakkal Majalla" panose="02000000000000000000" pitchFamily="2" charset="-78"/>
                <a:cs typeface="Sakkal Majalla" panose="02000000000000000000" pitchFamily="2" charset="-78"/>
              </a:rPr>
              <a:t>3. زيادة قطر القرص.</a:t>
            </a:r>
            <a:br>
              <a:rPr lang="ar-IQ" sz="3200" dirty="0">
                <a:latin typeface="Sakkal Majalla" panose="02000000000000000000" pitchFamily="2" charset="-78"/>
                <a:cs typeface="Sakkal Majalla" panose="02000000000000000000" pitchFamily="2" charset="-78"/>
              </a:rPr>
            </a:br>
            <a:r>
              <a:rPr lang="ar-IQ" sz="3200" b="1" dirty="0">
                <a:solidFill>
                  <a:srgbClr val="FFFF00"/>
                </a:solidFill>
                <a:latin typeface="Sakkal Majalla" panose="02000000000000000000" pitchFamily="2" charset="-78"/>
                <a:cs typeface="Sakkal Majalla" panose="02000000000000000000" pitchFamily="2" charset="-78"/>
              </a:rPr>
              <a:t>الامشاط ذات الاسنان الصلبة:</a:t>
            </a:r>
            <a:br>
              <a:rPr lang="ar-IQ" sz="3200" dirty="0">
                <a:latin typeface="Sakkal Majalla" panose="02000000000000000000" pitchFamily="2" charset="-78"/>
                <a:cs typeface="Sakkal Majalla" panose="02000000000000000000" pitchFamily="2" charset="-78"/>
              </a:rPr>
            </a:br>
            <a:r>
              <a:rPr lang="ar-IQ" sz="3200" dirty="0">
                <a:latin typeface="Sakkal Majalla" panose="02000000000000000000" pitchFamily="2" charset="-78"/>
                <a:cs typeface="Sakkal Majalla" panose="02000000000000000000" pitchFamily="2" charset="-78"/>
              </a:rPr>
              <a:t>يستخدم هذا النوع من الامشاط لتفكيك الطبقة السطحية من التربة وتعديلها وكسر الطبقة المتكونة بعد سقوط الامطار او بعد الري كما يستخدم لتغطية البذور والاسمدة بعد عملية نثرها على سطح التربة.</a:t>
            </a:r>
            <a:br>
              <a:rPr lang="ar-IQ" sz="3200" dirty="0">
                <a:latin typeface="Sakkal Majalla" panose="02000000000000000000" pitchFamily="2" charset="-78"/>
                <a:cs typeface="Sakkal Majalla" panose="02000000000000000000" pitchFamily="2" charset="-78"/>
              </a:rPr>
            </a:br>
            <a:br>
              <a:rPr lang="ar-IQ" sz="3200" dirty="0">
                <a:latin typeface="Sakkal Majalla" panose="02000000000000000000" pitchFamily="2" charset="-78"/>
                <a:cs typeface="Sakkal Majalla" panose="02000000000000000000" pitchFamily="2" charset="-78"/>
              </a:rPr>
            </a:br>
            <a:endParaRPr lang="en-US" sz="3200"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3381000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عنصر نائب للمحتوى 7">
            <a:extLst>
              <a:ext uri="{FF2B5EF4-FFF2-40B4-BE49-F238E27FC236}">
                <a16:creationId xmlns:a16="http://schemas.microsoft.com/office/drawing/2014/main" id="{7DB249A3-D222-469A-923D-04A15AE0B917}"/>
              </a:ext>
            </a:extLst>
          </p:cNvPr>
          <p:cNvPicPr>
            <a:picLocks noGrp="1" noChangeAspect="1"/>
          </p:cNvPicPr>
          <p:nvPr>
            <p:ph sz="half" idx="2"/>
          </p:nvPr>
        </p:nvPicPr>
        <p:blipFill>
          <a:blip r:embed="rId2"/>
          <a:stretch>
            <a:fillRect/>
          </a:stretch>
        </p:blipFill>
        <p:spPr>
          <a:xfrm>
            <a:off x="506531" y="705394"/>
            <a:ext cx="4836178" cy="5550944"/>
          </a:xfrm>
        </p:spPr>
      </p:pic>
      <p:sp>
        <p:nvSpPr>
          <p:cNvPr id="5" name="عنصر نائب للنص 4">
            <a:extLst>
              <a:ext uri="{FF2B5EF4-FFF2-40B4-BE49-F238E27FC236}">
                <a16:creationId xmlns:a16="http://schemas.microsoft.com/office/drawing/2014/main" id="{358B94FE-17D0-42DD-BFFB-96DA0FF24116}"/>
              </a:ext>
            </a:extLst>
          </p:cNvPr>
          <p:cNvSpPr>
            <a:spLocks noGrp="1"/>
          </p:cNvSpPr>
          <p:nvPr>
            <p:ph type="body" sz="quarter" idx="3"/>
          </p:nvPr>
        </p:nvSpPr>
        <p:spPr>
          <a:xfrm>
            <a:off x="5654494" y="601662"/>
            <a:ext cx="4396339" cy="576262"/>
          </a:xfrm>
        </p:spPr>
        <p:txBody>
          <a:bodyPr/>
          <a:lstStyle/>
          <a:p>
            <a:pPr algn="r" rtl="1"/>
            <a:r>
              <a:rPr lang="ar-IQ" b="1" dirty="0">
                <a:solidFill>
                  <a:srgbClr val="FFFF00"/>
                </a:solidFill>
                <a:latin typeface="Sakkal Majalla" panose="02000000000000000000" pitchFamily="2" charset="-78"/>
                <a:cs typeface="Sakkal Majalla" panose="02000000000000000000" pitchFamily="2" charset="-78"/>
              </a:rPr>
              <a:t>تركيب الامشاط ذات الاسنان الصلبة</a:t>
            </a:r>
            <a:endParaRPr lang="en-US" b="1" dirty="0">
              <a:solidFill>
                <a:srgbClr val="FFFF00"/>
              </a:solidFill>
              <a:latin typeface="Sakkal Majalla" panose="02000000000000000000" pitchFamily="2" charset="-78"/>
              <a:cs typeface="Sakkal Majalla" panose="02000000000000000000" pitchFamily="2" charset="-78"/>
            </a:endParaRPr>
          </a:p>
        </p:txBody>
      </p:sp>
      <p:sp>
        <p:nvSpPr>
          <p:cNvPr id="6" name="عنصر نائب للمحتوى 5">
            <a:extLst>
              <a:ext uri="{FF2B5EF4-FFF2-40B4-BE49-F238E27FC236}">
                <a16:creationId xmlns:a16="http://schemas.microsoft.com/office/drawing/2014/main" id="{D5CA82DC-E205-4816-AAA8-CE7833A52AD3}"/>
              </a:ext>
            </a:extLst>
          </p:cNvPr>
          <p:cNvSpPr>
            <a:spLocks noGrp="1"/>
          </p:cNvSpPr>
          <p:nvPr>
            <p:ph sz="quarter" idx="4"/>
          </p:nvPr>
        </p:nvSpPr>
        <p:spPr>
          <a:xfrm>
            <a:off x="5538651" y="1417320"/>
            <a:ext cx="5094515" cy="3741738"/>
          </a:xfrm>
        </p:spPr>
        <p:txBody>
          <a:bodyPr>
            <a:normAutofit fontScale="92500" lnSpcReduction="10000"/>
          </a:bodyPr>
          <a:lstStyle/>
          <a:p>
            <a:pPr algn="just" rtl="1">
              <a:buAutoNum type="arabicPeriod"/>
            </a:pPr>
            <a:r>
              <a:rPr lang="ar-IQ" sz="2800" dirty="0"/>
              <a:t>من مجر ينتهي بنقطة الشبك.</a:t>
            </a:r>
          </a:p>
          <a:p>
            <a:pPr algn="just" rtl="1">
              <a:buAutoNum type="arabicPeriod"/>
            </a:pPr>
            <a:r>
              <a:rPr lang="ar-IQ" sz="2800" dirty="0"/>
              <a:t>عارضة حديدية ضخمة لشد الوحدات بعضها بالبعض الاخر.</a:t>
            </a:r>
          </a:p>
          <a:p>
            <a:pPr algn="just" rtl="1">
              <a:buAutoNum type="arabicPeriod"/>
            </a:pPr>
            <a:r>
              <a:rPr lang="ar-IQ" sz="2800" dirty="0"/>
              <a:t>سلسلة لربط الوحدة الواحدة من نقطتين الى العارضة الحديدية.</a:t>
            </a:r>
          </a:p>
          <a:p>
            <a:pPr algn="just" rtl="1">
              <a:buAutoNum type="arabicPeriod"/>
            </a:pPr>
            <a:r>
              <a:rPr lang="ar-IQ" sz="2800" dirty="0"/>
              <a:t>ضبان حديدية طويلة وعلى شكل منكسر.</a:t>
            </a:r>
          </a:p>
          <a:p>
            <a:pPr algn="just" rtl="1">
              <a:buAutoNum type="arabicPeriod"/>
            </a:pPr>
            <a:r>
              <a:rPr lang="ar-IQ" sz="2800" dirty="0"/>
              <a:t> مساطر حديدية طولية.</a:t>
            </a:r>
          </a:p>
          <a:p>
            <a:pPr algn="just" rtl="1">
              <a:buAutoNum type="arabicPeriod"/>
            </a:pPr>
            <a:r>
              <a:rPr lang="ar-IQ" sz="2800" dirty="0"/>
              <a:t>السن وهو الجزء الشغال المتعامل مع التربة.</a:t>
            </a:r>
            <a:endParaRPr lang="en-US" sz="2800" dirty="0"/>
          </a:p>
        </p:txBody>
      </p:sp>
    </p:spTree>
    <p:extLst>
      <p:ext uri="{BB962C8B-B14F-4D97-AF65-F5344CB8AC3E}">
        <p14:creationId xmlns:p14="http://schemas.microsoft.com/office/powerpoint/2010/main" val="14433866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CBE48FDC-30DF-40AD-BBFC-429C7F3C694A}"/>
              </a:ext>
            </a:extLst>
          </p:cNvPr>
          <p:cNvSpPr>
            <a:spLocks noGrp="1"/>
          </p:cNvSpPr>
          <p:nvPr>
            <p:ph type="title"/>
          </p:nvPr>
        </p:nvSpPr>
        <p:spPr/>
        <p:txBody>
          <a:bodyPr/>
          <a:lstStyle/>
          <a:p>
            <a:pPr algn="r" rtl="1"/>
            <a:r>
              <a:rPr lang="ar-IQ" b="1" dirty="0">
                <a:ln w="13462">
                  <a:solidFill>
                    <a:schemeClr val="bg1"/>
                  </a:solidFill>
                  <a:prstDash val="solid"/>
                </a:ln>
                <a:solidFill>
                  <a:srgbClr val="FFFF00"/>
                </a:solidFill>
                <a:effectLst>
                  <a:outerShdw dist="38100" dir="2700000" algn="bl" rotWithShape="0">
                    <a:schemeClr val="accent5"/>
                  </a:outerShdw>
                </a:effectLst>
                <a:latin typeface="Sakkal Majalla" panose="02000000000000000000" pitchFamily="2" charset="-78"/>
                <a:cs typeface="Sakkal Majalla" panose="02000000000000000000" pitchFamily="2" charset="-78"/>
              </a:rPr>
              <a:t>الامشاط توجد على ثلاثة أنواع وهي:.</a:t>
            </a:r>
            <a:br>
              <a:rPr lang="ar-IQ" dirty="0">
                <a:latin typeface="Sakkal Majalla" panose="02000000000000000000" pitchFamily="2" charset="-78"/>
                <a:cs typeface="Sakkal Majalla" panose="02000000000000000000" pitchFamily="2" charset="-78"/>
              </a:rPr>
            </a:br>
            <a:r>
              <a:rPr lang="ar-IQ" dirty="0">
                <a:latin typeface="Sakkal Majalla" panose="02000000000000000000" pitchFamily="2" charset="-78"/>
                <a:cs typeface="Sakkal Majalla" panose="02000000000000000000" pitchFamily="2" charset="-78"/>
              </a:rPr>
              <a:t>1. المشط الخفيف الوزن لتمشيط السماد وقبل البذار وتغطية البذور بعد الزراعة.</a:t>
            </a:r>
            <a:br>
              <a:rPr lang="ar-IQ" dirty="0">
                <a:latin typeface="Sakkal Majalla" panose="02000000000000000000" pitchFamily="2" charset="-78"/>
                <a:cs typeface="Sakkal Majalla" panose="02000000000000000000" pitchFamily="2" charset="-78"/>
              </a:rPr>
            </a:br>
            <a:r>
              <a:rPr lang="ar-IQ" dirty="0">
                <a:latin typeface="Sakkal Majalla" panose="02000000000000000000" pitchFamily="2" charset="-78"/>
                <a:cs typeface="Sakkal Majalla" panose="02000000000000000000" pitchFamily="2" charset="-78"/>
              </a:rPr>
              <a:t>2. المشط المتوسط الوزن ويستعمل لتكسير الكتل الترابية الصغيرة المساعدة في تسوية سطح التربة بعد التنعيم.</a:t>
            </a:r>
            <a:br>
              <a:rPr lang="ar-IQ" dirty="0">
                <a:latin typeface="Sakkal Majalla" panose="02000000000000000000" pitchFamily="2" charset="-78"/>
                <a:cs typeface="Sakkal Majalla" panose="02000000000000000000" pitchFamily="2" charset="-78"/>
              </a:rPr>
            </a:br>
            <a:r>
              <a:rPr lang="ar-IQ" dirty="0">
                <a:latin typeface="Sakkal Majalla" panose="02000000000000000000" pitchFamily="2" charset="-78"/>
                <a:cs typeface="Sakkal Majalla" panose="02000000000000000000" pitchFamily="2" charset="-78"/>
              </a:rPr>
              <a:t>3. الامشاط الثقيلة وتستعمل لغرض تفكيك سطح التربة عوضاً عن استخدام المحاريث.</a:t>
            </a:r>
            <a:endParaRPr lang="en-US"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5672828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02A7D92-174F-4C69-8593-A0006F9AC125}"/>
              </a:ext>
            </a:extLst>
          </p:cNvPr>
          <p:cNvSpPr>
            <a:spLocks noGrp="1"/>
          </p:cNvSpPr>
          <p:nvPr>
            <p:ph type="title"/>
          </p:nvPr>
        </p:nvSpPr>
        <p:spPr/>
        <p:txBody>
          <a:bodyPr/>
          <a:lstStyle/>
          <a:p>
            <a:pPr algn="ctr" rtl="1"/>
            <a:r>
              <a:rPr lang="ar-IQ" sz="4800" b="1" dirty="0">
                <a:ln w="10160">
                  <a:solidFill>
                    <a:schemeClr val="accent5"/>
                  </a:solidFill>
                  <a:prstDash val="solid"/>
                </a:ln>
                <a:solidFill>
                  <a:srgbClr val="FFFF00"/>
                </a:solidFill>
                <a:effectLst>
                  <a:outerShdw blurRad="38100" dist="22860" dir="5400000" algn="tl" rotWithShape="0">
                    <a:srgbClr val="000000">
                      <a:alpha val="30000"/>
                    </a:srgbClr>
                  </a:outerShdw>
                </a:effectLst>
                <a:latin typeface="Sakkal Majalla" panose="02000000000000000000" pitchFamily="2" charset="-78"/>
                <a:cs typeface="Sakkal Majalla" panose="02000000000000000000" pitchFamily="2" charset="-78"/>
              </a:rPr>
              <a:t>الامشاط ذات الاسنان المرنة</a:t>
            </a:r>
            <a:endParaRPr lang="en-US" sz="4800" b="1" dirty="0">
              <a:ln w="10160">
                <a:solidFill>
                  <a:schemeClr val="accent5"/>
                </a:solidFill>
                <a:prstDash val="solid"/>
              </a:ln>
              <a:solidFill>
                <a:srgbClr val="FFFF00"/>
              </a:solidFill>
              <a:effectLst>
                <a:outerShdw blurRad="38100" dist="22860" dir="5400000" algn="tl" rotWithShape="0">
                  <a:srgbClr val="000000">
                    <a:alpha val="30000"/>
                  </a:srgbClr>
                </a:outerShdw>
              </a:effectLst>
              <a:latin typeface="Sakkal Majalla" panose="02000000000000000000" pitchFamily="2" charset="-78"/>
              <a:cs typeface="Sakkal Majalla" panose="02000000000000000000" pitchFamily="2" charset="-78"/>
            </a:endParaRPr>
          </a:p>
        </p:txBody>
      </p:sp>
      <p:sp>
        <p:nvSpPr>
          <p:cNvPr id="5" name="عنصر نائب للنص 4">
            <a:extLst>
              <a:ext uri="{FF2B5EF4-FFF2-40B4-BE49-F238E27FC236}">
                <a16:creationId xmlns:a16="http://schemas.microsoft.com/office/drawing/2014/main" id="{2929343E-4F84-4380-B8E7-070515A40F90}"/>
              </a:ext>
            </a:extLst>
          </p:cNvPr>
          <p:cNvSpPr>
            <a:spLocks noGrp="1"/>
          </p:cNvSpPr>
          <p:nvPr>
            <p:ph type="body" sz="quarter" idx="3"/>
          </p:nvPr>
        </p:nvSpPr>
        <p:spPr>
          <a:xfrm>
            <a:off x="5654495" y="1499056"/>
            <a:ext cx="4396339" cy="576262"/>
          </a:xfrm>
        </p:spPr>
        <p:txBody>
          <a:bodyPr/>
          <a:lstStyle/>
          <a:p>
            <a:pPr algn="r" rtl="1"/>
            <a:r>
              <a:rPr lang="ar-IQ" sz="2800" b="1" dirty="0">
                <a:solidFill>
                  <a:schemeClr val="tx1"/>
                </a:solidFill>
              </a:rPr>
              <a:t>تتركب من الأجزاء التالية</a:t>
            </a:r>
            <a:endParaRPr lang="en-US" sz="2800" b="1" dirty="0">
              <a:solidFill>
                <a:schemeClr val="tx1"/>
              </a:solidFill>
            </a:endParaRPr>
          </a:p>
        </p:txBody>
      </p:sp>
      <p:sp>
        <p:nvSpPr>
          <p:cNvPr id="6" name="عنصر نائب للمحتوى 5">
            <a:extLst>
              <a:ext uri="{FF2B5EF4-FFF2-40B4-BE49-F238E27FC236}">
                <a16:creationId xmlns:a16="http://schemas.microsoft.com/office/drawing/2014/main" id="{5FE9A38B-B6E2-4F6B-B790-59DDEF8DBDDE}"/>
              </a:ext>
            </a:extLst>
          </p:cNvPr>
          <p:cNvSpPr>
            <a:spLocks noGrp="1"/>
          </p:cNvSpPr>
          <p:nvPr>
            <p:ph sz="quarter" idx="4"/>
          </p:nvPr>
        </p:nvSpPr>
        <p:spPr>
          <a:xfrm>
            <a:off x="5654495" y="2129247"/>
            <a:ext cx="4396339" cy="3741738"/>
          </a:xfrm>
        </p:spPr>
        <p:txBody>
          <a:bodyPr>
            <a:normAutofit/>
          </a:bodyPr>
          <a:lstStyle/>
          <a:p>
            <a:pPr marL="0" indent="0" algn="r" rtl="1">
              <a:buNone/>
            </a:pPr>
            <a:r>
              <a:rPr lang="ar-IQ" sz="2400" dirty="0"/>
              <a:t>1. الهيكل.</a:t>
            </a:r>
          </a:p>
          <a:p>
            <a:pPr marL="0" indent="0" algn="r" rtl="1">
              <a:buNone/>
            </a:pPr>
            <a:r>
              <a:rPr lang="ar-IQ" sz="2400" dirty="0"/>
              <a:t>2. مسند محور مجموعة الاسنان.</a:t>
            </a:r>
          </a:p>
          <a:p>
            <a:pPr marL="0" indent="0" algn="r" rtl="1">
              <a:buNone/>
            </a:pPr>
            <a:r>
              <a:rPr lang="ar-IQ" sz="2400" dirty="0"/>
              <a:t>3. محور مجموعة الاسنان.</a:t>
            </a:r>
          </a:p>
          <a:p>
            <a:pPr marL="0" indent="0" algn="r" rtl="1">
              <a:buNone/>
            </a:pPr>
            <a:r>
              <a:rPr lang="ar-IQ" sz="2400" dirty="0"/>
              <a:t>4. سن نابض (مرن).</a:t>
            </a:r>
          </a:p>
          <a:p>
            <a:pPr marL="0" indent="0" algn="r" rtl="1">
              <a:buNone/>
            </a:pPr>
            <a:r>
              <a:rPr lang="ar-IQ" sz="2400" dirty="0"/>
              <a:t>5. الجزء الشغال من السن.</a:t>
            </a:r>
          </a:p>
          <a:p>
            <a:pPr marL="0" indent="0" algn="r" rtl="1">
              <a:buNone/>
            </a:pPr>
            <a:r>
              <a:rPr lang="ar-IQ" sz="2400" dirty="0"/>
              <a:t>6. عتلة تغير زاوية مجاميع الاسنان.</a:t>
            </a:r>
          </a:p>
          <a:p>
            <a:pPr marL="0" indent="0" algn="r" rtl="1">
              <a:buNone/>
            </a:pPr>
            <a:r>
              <a:rPr lang="ar-IQ" sz="2400" dirty="0"/>
              <a:t>7. نقطة الشبك.</a:t>
            </a:r>
          </a:p>
        </p:txBody>
      </p:sp>
      <p:pic>
        <p:nvPicPr>
          <p:cNvPr id="1026" name="Picture 2" descr="اعداد الارض للزراعة">
            <a:extLst>
              <a:ext uri="{FF2B5EF4-FFF2-40B4-BE49-F238E27FC236}">
                <a16:creationId xmlns:a16="http://schemas.microsoft.com/office/drawing/2014/main" id="{A697F411-0755-4C6B-B246-EA020EA6F71B}"/>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130629" y="2129247"/>
            <a:ext cx="5368472" cy="35008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081559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أيون">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165</TotalTime>
  <Words>820</Words>
  <Application>Microsoft Office PowerPoint</Application>
  <PresentationFormat>شاشة عريضة</PresentationFormat>
  <Paragraphs>56</Paragraphs>
  <Slides>14</Slides>
  <Notes>0</Notes>
  <HiddenSlides>0</HiddenSlides>
  <MMClips>0</MMClips>
  <ScaleCrop>false</ScaleCrop>
  <HeadingPairs>
    <vt:vector size="6" baseType="variant">
      <vt:variant>
        <vt:lpstr>الخطوط المستخدمة</vt:lpstr>
      </vt:variant>
      <vt:variant>
        <vt:i4>4</vt:i4>
      </vt:variant>
      <vt:variant>
        <vt:lpstr>نسق</vt:lpstr>
      </vt:variant>
      <vt:variant>
        <vt:i4>1</vt:i4>
      </vt:variant>
      <vt:variant>
        <vt:lpstr>عناوين الشرائح</vt:lpstr>
      </vt:variant>
      <vt:variant>
        <vt:i4>14</vt:i4>
      </vt:variant>
    </vt:vector>
  </HeadingPairs>
  <TitlesOfParts>
    <vt:vector size="19" baseType="lpstr">
      <vt:lpstr>Arial</vt:lpstr>
      <vt:lpstr>Century Gothic</vt:lpstr>
      <vt:lpstr>Sakkal Majalla</vt:lpstr>
      <vt:lpstr>Wingdings 3</vt:lpstr>
      <vt:lpstr>أيون</vt:lpstr>
      <vt:lpstr>معدات تنعيم التربة</vt:lpstr>
      <vt:lpstr>تجري عملية تنعيم التربة بعد الحراثة للسماح للهواء من التخلل خلال التربة وجعلها في حالة من التفتيت بحيث تساعد البذور  على الانبات وتوجد معدات التنعيم بالاشكال التالية.</vt:lpstr>
      <vt:lpstr>3. عمود مجموعة الامشاط: وهو عمود مربع القطع يمر من خلال مركز القرص المربع الشكل  ويفصل بين قرص واخر بكرة ذات مركز مربع الشكل أيضا وكل مجموعة تربط بالهيكل بواسطة كرسين للارتكاز. 4. القاشطة: هي مسطرة حديدية تمدد من الجهة المقعرة من القرص وتعمل على تنظيف هذا الجزء بصورة مستمرة من الاتربة ذات الرطوبة العالية والتي تنحشر بين الأقراص. 5. نقاط التعليق العليا والسفلى للالة: والتي فيها ربط الالة على جهاز الهيدروليك . 6. اذرع التحكم : والتي من خلالها يتم التحكم بزاوية الأقراص بين مجموعة وأخرى أي لزيادة او تقليل زاوية الاصطدام. 7. صندوق الاثقال: يكون على شكل علبة او سطح توضع علبة الاثقال لزيادة عمق التمشيط باستعمال اوزان إضافية لزيادة ضغط الالة على التربة. 8. كراسي الارتكاز: كل مجموعة أقراص ترتبط بالهيكل بواسطة كرسيين فيتكون الكرسي الواحد من الأجزاء التالية وهي:. * بكرة لتثبيت المسافة بين الأقراص. * بروز لسند الكرسي ومنعة من التأرجح يميناً ويساراً. * قطعتان خشبيتان لتغليف البكرة وتعمل عمل الكراسي. * حشوتان مطاطيتان. * الغلاف الحديدي الخارجي.</vt:lpstr>
      <vt:lpstr>عرض تقديمي في PowerPoint</vt:lpstr>
      <vt:lpstr>عرض تقديمي في PowerPoint</vt:lpstr>
      <vt:lpstr>يمكن زيادة اختراق الأقراص للتربة: 1. زيادة زاوية الاصطدام. 2.وضع اثقال داخل صندوق الاثقال. 3. زيادة قطر القرص. الامشاط ذات الاسنان الصلبة: يستخدم هذا النوع من الامشاط لتفكيك الطبقة السطحية من التربة وتعديلها وكسر الطبقة المتكونة بعد سقوط الامطار او بعد الري كما يستخدم لتغطية البذور والاسمدة بعد عملية نثرها على سطح التربة.  </vt:lpstr>
      <vt:lpstr>عرض تقديمي في PowerPoint</vt:lpstr>
      <vt:lpstr>الامشاط توجد على ثلاثة أنواع وهي:. 1. المشط الخفيف الوزن لتمشيط السماد وقبل البذار وتغطية البذور بعد الزراعة. 2. المشط المتوسط الوزن ويستعمل لتكسير الكتل الترابية الصغيرة المساعدة في تسوية سطح التربة بعد التنعيم. 3. الامشاط الثقيلة وتستعمل لغرض تفكيك سطح التربة عوضاً عن استخدام المحاريث.</vt:lpstr>
      <vt:lpstr>الامشاط ذات الاسنان المرنة</vt:lpstr>
      <vt:lpstr>فاتح السواقي تستخدم لفتح سواقي صغيرة داخل الحقل او كبيرة وتكون تبعاً للمسافة بين جانبي السلاح</vt:lpstr>
      <vt:lpstr>البتان يستخدم البتان لتحديد الحقول بمرز مرتفع ( البتن) </vt:lpstr>
      <vt:lpstr>المرازة بعض المحاصيل الزراعية يتم زراعتها على مروز مثل الباميا والقطن والخس والذرة . وهي الالة المخصصة لذلك وتوجد المرازة بالشكل المسحوب والمعلق ولها هيكل عريض، يمكن تنظيم ابدان المرازة عليه بالمسافات المطلوبة بين مرز واخر.</vt:lpstr>
      <vt:lpstr>  الهيكل متكون من قطعتين طويلتين من حديد الزاوية عموديين على خط سير الساحبة وهاتين القطعتين مثقبتان بثقوب ذات ابعاد متساوية بعضها عن البعض الاخر  لغرض ربط الابدان عليها والهيكل يحمل على جهاز الهيدروليك اما البدن الواحد من ابدان المرازة فيتكون من:.</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معدات تنعيم التربة</dc:title>
  <dc:creator>‏‏مستخدم Windows</dc:creator>
  <cp:lastModifiedBy>‏‏مستخدم Windows</cp:lastModifiedBy>
  <cp:revision>18</cp:revision>
  <dcterms:created xsi:type="dcterms:W3CDTF">2020-06-07T19:41:29Z</dcterms:created>
  <dcterms:modified xsi:type="dcterms:W3CDTF">2020-06-08T13:00:49Z</dcterms:modified>
</cp:coreProperties>
</file>