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2" r:id="rId6"/>
    <p:sldId id="26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58" d="100"/>
          <a:sy n="58" d="100"/>
        </p:scale>
        <p:origin x="-162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ableStyles" Target="tableStyles.xml" /><Relationship Id="rId5" Type="http://schemas.openxmlformats.org/officeDocument/2006/relationships/slide" Target="slides/slide4.xml" /><Relationship Id="rId10"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24/03/1444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24/03/1444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24/03/1444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24/03/1444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24/03/1444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24/03/1444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24/03/1444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51520" y="116632"/>
            <a:ext cx="8712968" cy="6480719"/>
          </a:xfrm>
        </p:spPr>
        <p:txBody>
          <a:bodyPr/>
          <a:lstStyle/>
          <a:p>
            <a:endParaRPr lang="ar-KW" dirty="0"/>
          </a:p>
        </p:txBody>
      </p:sp>
      <p:pic>
        <p:nvPicPr>
          <p:cNvPr id="1026" name="Picture 2" descr="C:\Users\1\Desktop\New folder\images (1).jpeg"/>
          <p:cNvPicPr>
            <a:picLocks noChangeAspect="1" noChangeArrowheads="1"/>
          </p:cNvPicPr>
          <p:nvPr/>
        </p:nvPicPr>
        <p:blipFill rotWithShape="1">
          <a:blip r:embed="rId2">
            <a:extLst>
              <a:ext uri="{28A0092B-C50C-407E-A947-70E740481C1C}">
                <a14:useLocalDpi xmlns:a14="http://schemas.microsoft.com/office/drawing/2010/main" val="0"/>
              </a:ext>
            </a:extLst>
          </a:blip>
          <a:srcRect t="12062" b="11697"/>
          <a:stretch/>
        </p:blipFill>
        <p:spPr bwMode="auto">
          <a:xfrm>
            <a:off x="0" y="0"/>
            <a:ext cx="9143999" cy="6858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KW"/>
          </a:p>
        </p:txBody>
      </p:sp>
      <p:pic>
        <p:nvPicPr>
          <p:cNvPr id="1027" name="صورة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8" y="1124744"/>
            <a:ext cx="1501682" cy="122413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a:spLocks noChangeArrowheads="1"/>
          </p:cNvSpPr>
          <p:nvPr/>
        </p:nvSpPr>
        <p:spPr bwMode="auto">
          <a:xfrm>
            <a:off x="1424988" y="-94353"/>
            <a:ext cx="5193997" cy="5940088"/>
          </a:xfrm>
          <a:prstGeom prst="rect">
            <a:avLst/>
          </a:prstGeom>
          <a:noFill/>
          <a:ln>
            <a:noFill/>
          </a:ln>
          <a:effectLst>
            <a:softEdge rad="12700"/>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endParaRPr lang="ar-IQ" sz="2800" b="1" dirty="0">
              <a:latin typeface="Simplified Arabic" pitchFamily="18" charset="-78"/>
              <a:ea typeface="Calibri" pitchFamily="34" charset="0"/>
              <a:cs typeface="DecoType Thuluth"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rPr>
              <a:t>وزارة التعليم العالي والبحث العلمي                                                                                   </a:t>
            </a:r>
            <a:endParaRPr kumimoji="0" lang="en-US" sz="1200" b="0" i="0" u="none" strike="noStrike" cap="none" normalizeH="0" baseline="0" dirty="0">
              <a:ln>
                <a:noFill/>
              </a:ln>
              <a:solidFill>
                <a:schemeClr val="tx1"/>
              </a:solidFill>
              <a:effectLst/>
              <a:latin typeface="Arial" pitchFamily="34" charset="0"/>
              <a:cs typeface="DecoType Thuluth"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rPr>
              <a:t>الجامعة المستنصرية  </a:t>
            </a:r>
            <a:endParaRPr kumimoji="0" lang="en-US" sz="1200" b="0" i="0" u="none" strike="noStrike" cap="none" normalizeH="0" baseline="0" dirty="0">
              <a:ln>
                <a:noFill/>
              </a:ln>
              <a:solidFill>
                <a:schemeClr val="tx1"/>
              </a:solidFill>
              <a:effectLst/>
              <a:latin typeface="Arial" pitchFamily="34" charset="0"/>
              <a:cs typeface="DecoType Thuluth"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rPr>
              <a:t>كلية العلوم السياسية </a:t>
            </a:r>
            <a:endParaRPr kumimoji="0" lang="en-US" sz="1200" b="0" i="0" u="none" strike="noStrike" cap="none" normalizeH="0" baseline="0" dirty="0">
              <a:ln>
                <a:noFill/>
              </a:ln>
              <a:solidFill>
                <a:schemeClr val="tx1"/>
              </a:solidFill>
              <a:effectLst/>
              <a:latin typeface="Arial" pitchFamily="34" charset="0"/>
              <a:cs typeface="DecoType Thuluth"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  </a:t>
            </a: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مبادئ علم السياسة</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 «المرحلة الأولى»</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اعداد</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err="1">
                <a:ln>
                  <a:noFill/>
                </a:ln>
                <a:solidFill>
                  <a:schemeClr val="accent4">
                    <a:lumMod val="50000"/>
                  </a:schemeClr>
                </a:solidFill>
                <a:effectLst/>
                <a:latin typeface="Simplified Arabic" pitchFamily="18" charset="-78"/>
                <a:ea typeface="Calibri" pitchFamily="34" charset="0"/>
                <a:cs typeface="Simplified Arabic" pitchFamily="18" charset="-78"/>
              </a:rPr>
              <a:t>أ.م.د</a:t>
            </a: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 فاتن محمد رزاق</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endParaRPr kumimoji="0" lang="ar-IQ" sz="1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endParaRPr>
          </a:p>
          <a:p>
            <a:pPr marL="0" marR="0" lvl="0" indent="0" algn="ctr" defTabSz="914400" rtl="1" eaLnBrk="0" fontAlgn="base" latinLnBrk="0" hangingPunct="0">
              <a:lnSpc>
                <a:spcPct val="100000"/>
              </a:lnSpc>
              <a:spcBef>
                <a:spcPct val="0"/>
              </a:spcBef>
              <a:spcAft>
                <a:spcPct val="0"/>
              </a:spcAft>
              <a:buClrTx/>
              <a:buSzTx/>
              <a:buFontTx/>
              <a:buNone/>
              <a:tabLst/>
            </a:pPr>
            <a:endParaRPr lang="ar-IQ" sz="1400" b="1" dirty="0">
              <a:latin typeface="Simplified Arabic" pitchFamily="18" charset="-78"/>
              <a:ea typeface="Calibri" pitchFamily="34" charset="0"/>
              <a:cs typeface="Simplified Arabic" pitchFamily="18"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1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2020 – 2021</a:t>
            </a:r>
          </a:p>
          <a:p>
            <a:pPr marL="0" marR="0" lvl="0" indent="0" algn="ctr" defTabSz="914400" rtl="1" eaLnBrk="0" fontAlgn="base" latinLnBrk="0" hangingPunct="0">
              <a:lnSpc>
                <a:spcPct val="100000"/>
              </a:lnSpc>
              <a:spcBef>
                <a:spcPct val="0"/>
              </a:spcBef>
              <a:spcAft>
                <a:spcPct val="0"/>
              </a:spcAft>
              <a:buClrTx/>
              <a:buSzTx/>
              <a:buFontTx/>
              <a:buNone/>
              <a:tabLst/>
            </a:pPr>
            <a:endParaRPr kumimoji="0" lang="ar-IQ"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6321298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6">
                                            <p:txEl>
                                              <p:pRg st="6" end="6"/>
                                            </p:txEl>
                                          </p:spTgt>
                                        </p:tgtEl>
                                        <p:attrNameLst>
                                          <p:attrName>style.visibility</p:attrName>
                                        </p:attrNameLst>
                                      </p:cBhvr>
                                      <p:to>
                                        <p:strVal val="visible"/>
                                      </p:to>
                                    </p:set>
                                    <p:animEffect transition="in" filter="wipe(down)">
                                      <p:cBhvr>
                                        <p:cTn id="7" dur="580">
                                          <p:stCondLst>
                                            <p:cond delay="0"/>
                                          </p:stCondLst>
                                        </p:cTn>
                                        <p:tgtEl>
                                          <p:spTgt spid="6">
                                            <p:txEl>
                                              <p:pRg st="6" end="6"/>
                                            </p:txEl>
                                          </p:spTgt>
                                        </p:tgtEl>
                                      </p:cBhvr>
                                    </p:animEffect>
                                    <p:anim calcmode="lin" valueType="num">
                                      <p:cBhvr>
                                        <p:cTn id="8" dur="1822" tmFilter="0,0; 0.14,0.36; 0.43,0.73; 0.71,0.91; 1.0,1.0">
                                          <p:stCondLst>
                                            <p:cond delay="0"/>
                                          </p:stCondLst>
                                        </p:cTn>
                                        <p:tgtEl>
                                          <p:spTgt spid="6">
                                            <p:txEl>
                                              <p:pRg st="6" end="6"/>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xEl>
                                              <p:pRg st="6" end="6"/>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xEl>
                                              <p:pRg st="6" end="6"/>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xEl>
                                              <p:pRg st="6" end="6"/>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xEl>
                                              <p:pRg st="6" end="6"/>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xEl>
                                              <p:pRg st="6" end="6"/>
                                            </p:txEl>
                                          </p:spTgt>
                                        </p:tgtEl>
                                      </p:cBhvr>
                                      <p:to x="100000" y="60000"/>
                                    </p:animScale>
                                    <p:animScale>
                                      <p:cBhvr>
                                        <p:cTn id="14" dur="166" decel="50000">
                                          <p:stCondLst>
                                            <p:cond delay="676"/>
                                          </p:stCondLst>
                                        </p:cTn>
                                        <p:tgtEl>
                                          <p:spTgt spid="6">
                                            <p:txEl>
                                              <p:pRg st="6" end="6"/>
                                            </p:txEl>
                                          </p:spTgt>
                                        </p:tgtEl>
                                      </p:cBhvr>
                                      <p:to x="100000" y="100000"/>
                                    </p:animScale>
                                    <p:animScale>
                                      <p:cBhvr>
                                        <p:cTn id="15" dur="26">
                                          <p:stCondLst>
                                            <p:cond delay="1312"/>
                                          </p:stCondLst>
                                        </p:cTn>
                                        <p:tgtEl>
                                          <p:spTgt spid="6">
                                            <p:txEl>
                                              <p:pRg st="6" end="6"/>
                                            </p:txEl>
                                          </p:spTgt>
                                        </p:tgtEl>
                                      </p:cBhvr>
                                      <p:to x="100000" y="80000"/>
                                    </p:animScale>
                                    <p:animScale>
                                      <p:cBhvr>
                                        <p:cTn id="16" dur="166" decel="50000">
                                          <p:stCondLst>
                                            <p:cond delay="1338"/>
                                          </p:stCondLst>
                                        </p:cTn>
                                        <p:tgtEl>
                                          <p:spTgt spid="6">
                                            <p:txEl>
                                              <p:pRg st="6" end="6"/>
                                            </p:txEl>
                                          </p:spTgt>
                                        </p:tgtEl>
                                      </p:cBhvr>
                                      <p:to x="100000" y="100000"/>
                                    </p:animScale>
                                    <p:animScale>
                                      <p:cBhvr>
                                        <p:cTn id="17" dur="26">
                                          <p:stCondLst>
                                            <p:cond delay="1642"/>
                                          </p:stCondLst>
                                        </p:cTn>
                                        <p:tgtEl>
                                          <p:spTgt spid="6">
                                            <p:txEl>
                                              <p:pRg st="6" end="6"/>
                                            </p:txEl>
                                          </p:spTgt>
                                        </p:tgtEl>
                                      </p:cBhvr>
                                      <p:to x="100000" y="90000"/>
                                    </p:animScale>
                                    <p:animScale>
                                      <p:cBhvr>
                                        <p:cTn id="18" dur="166" decel="50000">
                                          <p:stCondLst>
                                            <p:cond delay="1668"/>
                                          </p:stCondLst>
                                        </p:cTn>
                                        <p:tgtEl>
                                          <p:spTgt spid="6">
                                            <p:txEl>
                                              <p:pRg st="6" end="6"/>
                                            </p:txEl>
                                          </p:spTgt>
                                        </p:tgtEl>
                                      </p:cBhvr>
                                      <p:to x="100000" y="100000"/>
                                    </p:animScale>
                                    <p:animScale>
                                      <p:cBhvr>
                                        <p:cTn id="19" dur="26">
                                          <p:stCondLst>
                                            <p:cond delay="1808"/>
                                          </p:stCondLst>
                                        </p:cTn>
                                        <p:tgtEl>
                                          <p:spTgt spid="6">
                                            <p:txEl>
                                              <p:pRg st="6" end="6"/>
                                            </p:txEl>
                                          </p:spTgt>
                                        </p:tgtEl>
                                      </p:cBhvr>
                                      <p:to x="100000" y="95000"/>
                                    </p:animScale>
                                    <p:animScale>
                                      <p:cBhvr>
                                        <p:cTn id="20" dur="166" decel="50000">
                                          <p:stCondLst>
                                            <p:cond delay="1834"/>
                                          </p:stCondLst>
                                        </p:cTn>
                                        <p:tgtEl>
                                          <p:spTgt spid="6">
                                            <p:txEl>
                                              <p:pRg st="6" end="6"/>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animEffect transition="in" filter="wipe(down)">
                                      <p:cBhvr>
                                        <p:cTn id="23" dur="580">
                                          <p:stCondLst>
                                            <p:cond delay="0"/>
                                          </p:stCondLst>
                                        </p:cTn>
                                        <p:tgtEl>
                                          <p:spTgt spid="6">
                                            <p:txEl>
                                              <p:pRg st="7" end="7"/>
                                            </p:txEl>
                                          </p:spTgt>
                                        </p:tgtEl>
                                      </p:cBhvr>
                                    </p:animEffect>
                                    <p:anim calcmode="lin" valueType="num">
                                      <p:cBhvr>
                                        <p:cTn id="24" dur="1822" tmFilter="0,0; 0.14,0.36; 0.43,0.73; 0.71,0.91; 1.0,1.0">
                                          <p:stCondLst>
                                            <p:cond delay="0"/>
                                          </p:stCondLst>
                                        </p:cTn>
                                        <p:tgtEl>
                                          <p:spTgt spid="6">
                                            <p:txEl>
                                              <p:pRg st="7" end="7"/>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6">
                                            <p:txEl>
                                              <p:pRg st="7" end="7"/>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6">
                                            <p:txEl>
                                              <p:pRg st="7" end="7"/>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6">
                                            <p:txEl>
                                              <p:pRg st="7" end="7"/>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6">
                                            <p:txEl>
                                              <p:pRg st="7" end="7"/>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6">
                                            <p:txEl>
                                              <p:pRg st="7" end="7"/>
                                            </p:txEl>
                                          </p:spTgt>
                                        </p:tgtEl>
                                      </p:cBhvr>
                                      <p:to x="100000" y="60000"/>
                                    </p:animScale>
                                    <p:animScale>
                                      <p:cBhvr>
                                        <p:cTn id="30" dur="166" decel="50000">
                                          <p:stCondLst>
                                            <p:cond delay="676"/>
                                          </p:stCondLst>
                                        </p:cTn>
                                        <p:tgtEl>
                                          <p:spTgt spid="6">
                                            <p:txEl>
                                              <p:pRg st="7" end="7"/>
                                            </p:txEl>
                                          </p:spTgt>
                                        </p:tgtEl>
                                      </p:cBhvr>
                                      <p:to x="100000" y="100000"/>
                                    </p:animScale>
                                    <p:animScale>
                                      <p:cBhvr>
                                        <p:cTn id="31" dur="26">
                                          <p:stCondLst>
                                            <p:cond delay="1312"/>
                                          </p:stCondLst>
                                        </p:cTn>
                                        <p:tgtEl>
                                          <p:spTgt spid="6">
                                            <p:txEl>
                                              <p:pRg st="7" end="7"/>
                                            </p:txEl>
                                          </p:spTgt>
                                        </p:tgtEl>
                                      </p:cBhvr>
                                      <p:to x="100000" y="80000"/>
                                    </p:animScale>
                                    <p:animScale>
                                      <p:cBhvr>
                                        <p:cTn id="32" dur="166" decel="50000">
                                          <p:stCondLst>
                                            <p:cond delay="1338"/>
                                          </p:stCondLst>
                                        </p:cTn>
                                        <p:tgtEl>
                                          <p:spTgt spid="6">
                                            <p:txEl>
                                              <p:pRg st="7" end="7"/>
                                            </p:txEl>
                                          </p:spTgt>
                                        </p:tgtEl>
                                      </p:cBhvr>
                                      <p:to x="100000" y="100000"/>
                                    </p:animScale>
                                    <p:animScale>
                                      <p:cBhvr>
                                        <p:cTn id="33" dur="26">
                                          <p:stCondLst>
                                            <p:cond delay="1642"/>
                                          </p:stCondLst>
                                        </p:cTn>
                                        <p:tgtEl>
                                          <p:spTgt spid="6">
                                            <p:txEl>
                                              <p:pRg st="7" end="7"/>
                                            </p:txEl>
                                          </p:spTgt>
                                        </p:tgtEl>
                                      </p:cBhvr>
                                      <p:to x="100000" y="90000"/>
                                    </p:animScale>
                                    <p:animScale>
                                      <p:cBhvr>
                                        <p:cTn id="34" dur="166" decel="50000">
                                          <p:stCondLst>
                                            <p:cond delay="1668"/>
                                          </p:stCondLst>
                                        </p:cTn>
                                        <p:tgtEl>
                                          <p:spTgt spid="6">
                                            <p:txEl>
                                              <p:pRg st="7" end="7"/>
                                            </p:txEl>
                                          </p:spTgt>
                                        </p:tgtEl>
                                      </p:cBhvr>
                                      <p:to x="100000" y="100000"/>
                                    </p:animScale>
                                    <p:animScale>
                                      <p:cBhvr>
                                        <p:cTn id="35" dur="26">
                                          <p:stCondLst>
                                            <p:cond delay="1808"/>
                                          </p:stCondLst>
                                        </p:cTn>
                                        <p:tgtEl>
                                          <p:spTgt spid="6">
                                            <p:txEl>
                                              <p:pRg st="7" end="7"/>
                                            </p:txEl>
                                          </p:spTgt>
                                        </p:tgtEl>
                                      </p:cBhvr>
                                      <p:to x="100000" y="95000"/>
                                    </p:animScale>
                                    <p:animScale>
                                      <p:cBhvr>
                                        <p:cTn id="36" dur="166" decel="50000">
                                          <p:stCondLst>
                                            <p:cond delay="1834"/>
                                          </p:stCondLst>
                                        </p:cTn>
                                        <p:tgtEl>
                                          <p:spTgt spid="6">
                                            <p:txEl>
                                              <p:pRg st="7" end="7"/>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Effect transition="in" filter="wipe(down)">
                                      <p:cBhvr>
                                        <p:cTn id="39" dur="580">
                                          <p:stCondLst>
                                            <p:cond delay="0"/>
                                          </p:stCondLst>
                                        </p:cTn>
                                        <p:tgtEl>
                                          <p:spTgt spid="6">
                                            <p:txEl>
                                              <p:pRg st="8" end="8"/>
                                            </p:txEl>
                                          </p:spTgt>
                                        </p:tgtEl>
                                      </p:cBhvr>
                                    </p:animEffect>
                                    <p:anim calcmode="lin" valueType="num">
                                      <p:cBhvr>
                                        <p:cTn id="40" dur="1822" tmFilter="0,0; 0.14,0.36; 0.43,0.73; 0.71,0.91; 1.0,1.0">
                                          <p:stCondLst>
                                            <p:cond delay="0"/>
                                          </p:stCondLst>
                                        </p:cTn>
                                        <p:tgtEl>
                                          <p:spTgt spid="6">
                                            <p:txEl>
                                              <p:pRg st="8" end="8"/>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6">
                                            <p:txEl>
                                              <p:pRg st="8" end="8"/>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6">
                                            <p:txEl>
                                              <p:pRg st="8" end="8"/>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6">
                                            <p:txEl>
                                              <p:pRg st="8" end="8"/>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6">
                                            <p:txEl>
                                              <p:pRg st="8" end="8"/>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6">
                                            <p:txEl>
                                              <p:pRg st="8" end="8"/>
                                            </p:txEl>
                                          </p:spTgt>
                                        </p:tgtEl>
                                      </p:cBhvr>
                                      <p:to x="100000" y="60000"/>
                                    </p:animScale>
                                    <p:animScale>
                                      <p:cBhvr>
                                        <p:cTn id="46" dur="166" decel="50000">
                                          <p:stCondLst>
                                            <p:cond delay="676"/>
                                          </p:stCondLst>
                                        </p:cTn>
                                        <p:tgtEl>
                                          <p:spTgt spid="6">
                                            <p:txEl>
                                              <p:pRg st="8" end="8"/>
                                            </p:txEl>
                                          </p:spTgt>
                                        </p:tgtEl>
                                      </p:cBhvr>
                                      <p:to x="100000" y="100000"/>
                                    </p:animScale>
                                    <p:animScale>
                                      <p:cBhvr>
                                        <p:cTn id="47" dur="26">
                                          <p:stCondLst>
                                            <p:cond delay="1312"/>
                                          </p:stCondLst>
                                        </p:cTn>
                                        <p:tgtEl>
                                          <p:spTgt spid="6">
                                            <p:txEl>
                                              <p:pRg st="8" end="8"/>
                                            </p:txEl>
                                          </p:spTgt>
                                        </p:tgtEl>
                                      </p:cBhvr>
                                      <p:to x="100000" y="80000"/>
                                    </p:animScale>
                                    <p:animScale>
                                      <p:cBhvr>
                                        <p:cTn id="48" dur="166" decel="50000">
                                          <p:stCondLst>
                                            <p:cond delay="1338"/>
                                          </p:stCondLst>
                                        </p:cTn>
                                        <p:tgtEl>
                                          <p:spTgt spid="6">
                                            <p:txEl>
                                              <p:pRg st="8" end="8"/>
                                            </p:txEl>
                                          </p:spTgt>
                                        </p:tgtEl>
                                      </p:cBhvr>
                                      <p:to x="100000" y="100000"/>
                                    </p:animScale>
                                    <p:animScale>
                                      <p:cBhvr>
                                        <p:cTn id="49" dur="26">
                                          <p:stCondLst>
                                            <p:cond delay="1642"/>
                                          </p:stCondLst>
                                        </p:cTn>
                                        <p:tgtEl>
                                          <p:spTgt spid="6">
                                            <p:txEl>
                                              <p:pRg st="8" end="8"/>
                                            </p:txEl>
                                          </p:spTgt>
                                        </p:tgtEl>
                                      </p:cBhvr>
                                      <p:to x="100000" y="90000"/>
                                    </p:animScale>
                                    <p:animScale>
                                      <p:cBhvr>
                                        <p:cTn id="50" dur="166" decel="50000">
                                          <p:stCondLst>
                                            <p:cond delay="1668"/>
                                          </p:stCondLst>
                                        </p:cTn>
                                        <p:tgtEl>
                                          <p:spTgt spid="6">
                                            <p:txEl>
                                              <p:pRg st="8" end="8"/>
                                            </p:txEl>
                                          </p:spTgt>
                                        </p:tgtEl>
                                      </p:cBhvr>
                                      <p:to x="100000" y="100000"/>
                                    </p:animScale>
                                    <p:animScale>
                                      <p:cBhvr>
                                        <p:cTn id="51" dur="26">
                                          <p:stCondLst>
                                            <p:cond delay="1808"/>
                                          </p:stCondLst>
                                        </p:cTn>
                                        <p:tgtEl>
                                          <p:spTgt spid="6">
                                            <p:txEl>
                                              <p:pRg st="8" end="8"/>
                                            </p:txEl>
                                          </p:spTgt>
                                        </p:tgtEl>
                                      </p:cBhvr>
                                      <p:to x="100000" y="95000"/>
                                    </p:animScale>
                                    <p:animScale>
                                      <p:cBhvr>
                                        <p:cTn id="52" dur="166" decel="50000">
                                          <p:stCondLst>
                                            <p:cond delay="1834"/>
                                          </p:stCondLst>
                                        </p:cTn>
                                        <p:tgtEl>
                                          <p:spTgt spid="6">
                                            <p:txEl>
                                              <p:pRg st="8" end="8"/>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6">
                                            <p:txEl>
                                              <p:pRg st="9" end="9"/>
                                            </p:txEl>
                                          </p:spTgt>
                                        </p:tgtEl>
                                        <p:attrNameLst>
                                          <p:attrName>style.visibility</p:attrName>
                                        </p:attrNameLst>
                                      </p:cBhvr>
                                      <p:to>
                                        <p:strVal val="visible"/>
                                      </p:to>
                                    </p:set>
                                    <p:animEffect transition="in" filter="wipe(down)">
                                      <p:cBhvr>
                                        <p:cTn id="55" dur="580">
                                          <p:stCondLst>
                                            <p:cond delay="0"/>
                                          </p:stCondLst>
                                        </p:cTn>
                                        <p:tgtEl>
                                          <p:spTgt spid="6">
                                            <p:txEl>
                                              <p:pRg st="9" end="9"/>
                                            </p:txEl>
                                          </p:spTgt>
                                        </p:tgtEl>
                                      </p:cBhvr>
                                    </p:animEffect>
                                    <p:anim calcmode="lin" valueType="num">
                                      <p:cBhvr>
                                        <p:cTn id="56" dur="1822" tmFilter="0,0; 0.14,0.36; 0.43,0.73; 0.71,0.91; 1.0,1.0">
                                          <p:stCondLst>
                                            <p:cond delay="0"/>
                                          </p:stCondLst>
                                        </p:cTn>
                                        <p:tgtEl>
                                          <p:spTgt spid="6">
                                            <p:txEl>
                                              <p:pRg st="9" end="9"/>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6">
                                            <p:txEl>
                                              <p:pRg st="9" end="9"/>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6">
                                            <p:txEl>
                                              <p:pRg st="9" end="9"/>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6">
                                            <p:txEl>
                                              <p:pRg st="9" end="9"/>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6">
                                            <p:txEl>
                                              <p:pRg st="9" end="9"/>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6">
                                            <p:txEl>
                                              <p:pRg st="9" end="9"/>
                                            </p:txEl>
                                          </p:spTgt>
                                        </p:tgtEl>
                                      </p:cBhvr>
                                      <p:to x="100000" y="60000"/>
                                    </p:animScale>
                                    <p:animScale>
                                      <p:cBhvr>
                                        <p:cTn id="62" dur="166" decel="50000">
                                          <p:stCondLst>
                                            <p:cond delay="676"/>
                                          </p:stCondLst>
                                        </p:cTn>
                                        <p:tgtEl>
                                          <p:spTgt spid="6">
                                            <p:txEl>
                                              <p:pRg st="9" end="9"/>
                                            </p:txEl>
                                          </p:spTgt>
                                        </p:tgtEl>
                                      </p:cBhvr>
                                      <p:to x="100000" y="100000"/>
                                    </p:animScale>
                                    <p:animScale>
                                      <p:cBhvr>
                                        <p:cTn id="63" dur="26">
                                          <p:stCondLst>
                                            <p:cond delay="1312"/>
                                          </p:stCondLst>
                                        </p:cTn>
                                        <p:tgtEl>
                                          <p:spTgt spid="6">
                                            <p:txEl>
                                              <p:pRg st="9" end="9"/>
                                            </p:txEl>
                                          </p:spTgt>
                                        </p:tgtEl>
                                      </p:cBhvr>
                                      <p:to x="100000" y="80000"/>
                                    </p:animScale>
                                    <p:animScale>
                                      <p:cBhvr>
                                        <p:cTn id="64" dur="166" decel="50000">
                                          <p:stCondLst>
                                            <p:cond delay="1338"/>
                                          </p:stCondLst>
                                        </p:cTn>
                                        <p:tgtEl>
                                          <p:spTgt spid="6">
                                            <p:txEl>
                                              <p:pRg st="9" end="9"/>
                                            </p:txEl>
                                          </p:spTgt>
                                        </p:tgtEl>
                                      </p:cBhvr>
                                      <p:to x="100000" y="100000"/>
                                    </p:animScale>
                                    <p:animScale>
                                      <p:cBhvr>
                                        <p:cTn id="65" dur="26">
                                          <p:stCondLst>
                                            <p:cond delay="1642"/>
                                          </p:stCondLst>
                                        </p:cTn>
                                        <p:tgtEl>
                                          <p:spTgt spid="6">
                                            <p:txEl>
                                              <p:pRg st="9" end="9"/>
                                            </p:txEl>
                                          </p:spTgt>
                                        </p:tgtEl>
                                      </p:cBhvr>
                                      <p:to x="100000" y="90000"/>
                                    </p:animScale>
                                    <p:animScale>
                                      <p:cBhvr>
                                        <p:cTn id="66" dur="166" decel="50000">
                                          <p:stCondLst>
                                            <p:cond delay="1668"/>
                                          </p:stCondLst>
                                        </p:cTn>
                                        <p:tgtEl>
                                          <p:spTgt spid="6">
                                            <p:txEl>
                                              <p:pRg st="9" end="9"/>
                                            </p:txEl>
                                          </p:spTgt>
                                        </p:tgtEl>
                                      </p:cBhvr>
                                      <p:to x="100000" y="100000"/>
                                    </p:animScale>
                                    <p:animScale>
                                      <p:cBhvr>
                                        <p:cTn id="67" dur="26">
                                          <p:stCondLst>
                                            <p:cond delay="1808"/>
                                          </p:stCondLst>
                                        </p:cTn>
                                        <p:tgtEl>
                                          <p:spTgt spid="6">
                                            <p:txEl>
                                              <p:pRg st="9" end="9"/>
                                            </p:txEl>
                                          </p:spTgt>
                                        </p:tgtEl>
                                      </p:cBhvr>
                                      <p:to x="100000" y="95000"/>
                                    </p:animScale>
                                    <p:animScale>
                                      <p:cBhvr>
                                        <p:cTn id="68" dur="166" decel="50000">
                                          <p:stCondLst>
                                            <p:cond delay="1834"/>
                                          </p:stCondLst>
                                        </p:cTn>
                                        <p:tgtEl>
                                          <p:spTgt spid="6">
                                            <p:txEl>
                                              <p:pRg st="9" end="9"/>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404664"/>
            <a:ext cx="6876256" cy="6453336"/>
          </a:xfrm>
        </p:spPr>
        <p:txBody>
          <a:bodyPr>
            <a:normAutofit fontScale="92500" lnSpcReduction="10000"/>
          </a:bodyPr>
          <a:lstStyle/>
          <a:p>
            <a:pPr marL="0" indent="0" algn="ctr">
              <a:buNone/>
            </a:pPr>
            <a:endParaRPr lang="ar-IQ" sz="3300" b="1" dirty="0">
              <a:cs typeface="DecoType Thuluth" pitchFamily="2" charset="-78"/>
            </a:endParaRPr>
          </a:p>
          <a:p>
            <a:pPr marL="0" indent="0" algn="ctr">
              <a:buNone/>
            </a:pPr>
            <a:r>
              <a:rPr lang="ar-IQ" sz="3300" b="1" dirty="0">
                <a:solidFill>
                  <a:srgbClr val="FF0000"/>
                </a:solidFill>
                <a:cs typeface="DecoType Naskh Special" pitchFamily="2" charset="-78"/>
              </a:rPr>
              <a:t>المحاضرة السادسة </a:t>
            </a:r>
            <a:r>
              <a:rPr lang="ar-IQ" sz="3300" b="1" dirty="0" err="1">
                <a:solidFill>
                  <a:srgbClr val="FF0000"/>
                </a:solidFill>
                <a:cs typeface="DecoType Naskh Special" pitchFamily="2" charset="-78"/>
              </a:rPr>
              <a:t>عشر:الجماعات</a:t>
            </a:r>
            <a:r>
              <a:rPr lang="ar-IQ" sz="3300" b="1" dirty="0">
                <a:solidFill>
                  <a:srgbClr val="FF0000"/>
                </a:solidFill>
                <a:cs typeface="DecoType Naskh Special" pitchFamily="2" charset="-78"/>
              </a:rPr>
              <a:t> الضاغطة والرأي العام </a:t>
            </a:r>
            <a:endParaRPr lang="ar-IQ" sz="1200" b="1" dirty="0">
              <a:solidFill>
                <a:srgbClr val="FF0000"/>
              </a:solidFill>
              <a:cs typeface="DecoType Naskh Special" pitchFamily="2" charset="-78"/>
            </a:endParaRPr>
          </a:p>
          <a:p>
            <a:pPr marL="0" indent="0">
              <a:buNone/>
            </a:pPr>
            <a:r>
              <a:rPr lang="ar-IQ" sz="1800" dirty="0">
                <a:solidFill>
                  <a:srgbClr val="002060"/>
                </a:solidFill>
              </a:rPr>
              <a:t>مفهوم الجماعات الضاغطة :تتكون هذه الجماعات كجماعات مصالح  مشتركة , وتدافع عن هذه المصالح بكل الوسائل المتوفرة في نطاق القانون وتتمثل نشاطات القوى الضاغطة في مطالب ترفع الى القائمين على السلطة , وعلى شكل اضرابات واحتجاجات وقد تطغى مصالح القوى الضاغطة على العدالة والنظام القائم وقد يفقد التوازن بين السلطتين  التشريعية والتنفيذية  بتأثير هذه القوى مما يتطلب اجراء حاسم لمنع ذلك </a:t>
            </a:r>
            <a:endParaRPr lang="en-US" sz="1800" dirty="0">
              <a:solidFill>
                <a:srgbClr val="002060"/>
              </a:solidFill>
            </a:endParaRPr>
          </a:p>
          <a:p>
            <a:pPr marL="0" indent="0">
              <a:buNone/>
            </a:pPr>
            <a:r>
              <a:rPr lang="ar-IQ" sz="1900" b="1" u="sng" dirty="0">
                <a:solidFill>
                  <a:srgbClr val="002060"/>
                </a:solidFill>
              </a:rPr>
              <a:t>السمات الواجب توفرها في جماعة ما لكي نطلق عليها جماعة ضغط : </a:t>
            </a:r>
            <a:endParaRPr lang="en-US" sz="1900" dirty="0">
              <a:solidFill>
                <a:srgbClr val="002060"/>
              </a:solidFill>
            </a:endParaRPr>
          </a:p>
          <a:p>
            <a:pPr marL="0" indent="0">
              <a:buNone/>
            </a:pPr>
            <a:r>
              <a:rPr lang="ar-IQ" sz="1800" dirty="0">
                <a:solidFill>
                  <a:srgbClr val="002060"/>
                </a:solidFill>
              </a:rPr>
              <a:t>1_ حد ادنى من التنظيم وهو امر لا بد منه </a:t>
            </a:r>
            <a:endParaRPr lang="en-US" sz="1800" dirty="0">
              <a:solidFill>
                <a:srgbClr val="002060"/>
              </a:solidFill>
            </a:endParaRPr>
          </a:p>
          <a:p>
            <a:pPr marL="0" indent="0">
              <a:buNone/>
            </a:pPr>
            <a:r>
              <a:rPr lang="ar-IQ" sz="1800" dirty="0">
                <a:solidFill>
                  <a:srgbClr val="002060"/>
                </a:solidFill>
              </a:rPr>
              <a:t>2_ يجب على الافراد الذين يمارسون ضغطا سياسيا ان يفعلوا ذلك من اجل هدف خاص بهم </a:t>
            </a:r>
            <a:endParaRPr lang="en-US" sz="1800" dirty="0">
              <a:solidFill>
                <a:srgbClr val="002060"/>
              </a:solidFill>
            </a:endParaRPr>
          </a:p>
          <a:p>
            <a:pPr marL="0" indent="0">
              <a:buNone/>
            </a:pPr>
            <a:r>
              <a:rPr lang="ar-IQ" sz="1800" dirty="0">
                <a:solidFill>
                  <a:srgbClr val="002060"/>
                </a:solidFill>
              </a:rPr>
              <a:t>3_ يجب على مجموعة الضغط ان تشكل مركزا مستقلا للقرار , اي ان لا تكون مجرد اداة تدار من قبل منظمة اخرى </a:t>
            </a:r>
            <a:endParaRPr lang="en-US" sz="1800" dirty="0">
              <a:solidFill>
                <a:srgbClr val="002060"/>
              </a:solidFill>
            </a:endParaRPr>
          </a:p>
          <a:p>
            <a:pPr marL="0" indent="0">
              <a:buNone/>
            </a:pPr>
            <a:r>
              <a:rPr lang="ar-IQ" sz="1800" dirty="0">
                <a:solidFill>
                  <a:srgbClr val="002060"/>
                </a:solidFill>
              </a:rPr>
              <a:t>4_ يجب على المجموعة ان تمارس ضغطا فعليا </a:t>
            </a:r>
            <a:endParaRPr lang="en-US" sz="1800" dirty="0">
              <a:solidFill>
                <a:srgbClr val="002060"/>
              </a:solidFill>
            </a:endParaRPr>
          </a:p>
          <a:p>
            <a:pPr marL="0" indent="0">
              <a:buNone/>
            </a:pPr>
            <a:r>
              <a:rPr lang="ar-IQ" sz="1800" dirty="0">
                <a:solidFill>
                  <a:srgbClr val="002060"/>
                </a:solidFill>
              </a:rPr>
              <a:t>وباختصار شديد جماعة الضغط هي ( تنظيم مشكل للدفاع عن مصالح ولممارسة ضغط على السلطات العامة من اجل الحصول على قرارات متوافقة مع مصالحه ) .</a:t>
            </a:r>
            <a:endParaRPr lang="en-US" sz="1800" dirty="0">
              <a:solidFill>
                <a:srgbClr val="002060"/>
              </a:solidFill>
            </a:endParaRPr>
          </a:p>
          <a:p>
            <a:pPr marL="0" indent="0">
              <a:buNone/>
            </a:pPr>
            <a:r>
              <a:rPr lang="ar-IQ" sz="1900" b="1" u="sng" dirty="0">
                <a:solidFill>
                  <a:srgbClr val="002060"/>
                </a:solidFill>
              </a:rPr>
              <a:t>وتصنف الجماعات الضاغطة الى قسمين</a:t>
            </a:r>
            <a:r>
              <a:rPr lang="ar-IQ" sz="1900" dirty="0">
                <a:solidFill>
                  <a:srgbClr val="002060"/>
                </a:solidFill>
              </a:rPr>
              <a:t> :</a:t>
            </a:r>
            <a:endParaRPr lang="en-US" sz="1900" dirty="0">
              <a:solidFill>
                <a:srgbClr val="002060"/>
              </a:solidFill>
            </a:endParaRPr>
          </a:p>
          <a:p>
            <a:pPr marL="0" indent="0">
              <a:buNone/>
            </a:pPr>
            <a:r>
              <a:rPr lang="ar-IQ" sz="1800" dirty="0">
                <a:solidFill>
                  <a:srgbClr val="002060"/>
                </a:solidFill>
              </a:rPr>
              <a:t>أ_ المنظمات المهنية : تسعى الى تحقيق مكاسب مادية للمنتسبين اليها وتضم ثلاث قطاعات اساسية : العمال _ ارباب العمل _ الزراعة  وتخضع بنيتها الى عنصرين : عنصر التخصص وعنصر التجمع  وهذين العنصرين يعطيا التجانس ويزيدان من قدرات العمل </a:t>
            </a:r>
            <a:endParaRPr lang="en-US" sz="1800" dirty="0">
              <a:solidFill>
                <a:srgbClr val="002060"/>
              </a:solidFill>
            </a:endParaRPr>
          </a:p>
          <a:p>
            <a:pPr marL="0" indent="0">
              <a:buNone/>
            </a:pPr>
            <a:r>
              <a:rPr lang="ar-IQ" sz="1800" dirty="0">
                <a:solidFill>
                  <a:srgbClr val="002060"/>
                </a:solidFill>
              </a:rPr>
              <a:t>ب_ التجمعات الايديولوجية : وسبب وجود هذه الجمعات هو الدفاع عن الاوضاع الروحية والاخلاقية وقد تكون متضاربة بالمواقف والرأي احيانا بسبب اختلاف نشاطاتها الا انها يجمع بينها الدفاع عن موقف اخلاقي  او روحي وتستند في قوتها على القوة العددية والمالية </a:t>
            </a:r>
            <a:endParaRPr lang="en-US" sz="1800" dirty="0">
              <a:solidFill>
                <a:srgbClr val="002060"/>
              </a:solidFill>
            </a:endParaRPr>
          </a:p>
        </p:txBody>
      </p:sp>
    </p:spTree>
    <p:extLst>
      <p:ext uri="{BB962C8B-B14F-4D97-AF65-F5344CB8AC3E}">
        <p14:creationId xmlns:p14="http://schemas.microsoft.com/office/powerpoint/2010/main" val="128038831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224" y="404664"/>
            <a:ext cx="6906479" cy="6453336"/>
          </a:xfrm>
        </p:spPr>
        <p:txBody>
          <a:bodyPr>
            <a:noAutofit/>
          </a:bodyPr>
          <a:lstStyle/>
          <a:p>
            <a:pPr marL="0" indent="0">
              <a:buNone/>
            </a:pPr>
            <a:endParaRPr lang="ar-IQ" sz="600" b="1" u="sng" dirty="0"/>
          </a:p>
          <a:p>
            <a:pPr marL="0" indent="0">
              <a:buNone/>
            </a:pPr>
            <a:r>
              <a:rPr lang="ar-IQ" sz="2000" b="1" u="sng" dirty="0">
                <a:solidFill>
                  <a:srgbClr val="002060"/>
                </a:solidFill>
              </a:rPr>
              <a:t>وظائف جماعات الضغط :</a:t>
            </a:r>
            <a:endParaRPr lang="en-US" sz="2000" dirty="0">
              <a:solidFill>
                <a:srgbClr val="002060"/>
              </a:solidFill>
            </a:endParaRPr>
          </a:p>
          <a:p>
            <a:pPr marL="0" indent="0">
              <a:buNone/>
            </a:pPr>
            <a:r>
              <a:rPr lang="ar-IQ" sz="1800" dirty="0">
                <a:solidFill>
                  <a:srgbClr val="002060"/>
                </a:solidFill>
              </a:rPr>
              <a:t>1_ وظيفة صياغة المطالب : وتعني الطريقة التي تقوم بواسطتها الجماعات الضاغطة بتحديد طلباتها من القائمين على السلطة , الذين يملكون سلطة اصدار القرارات وهذه الطلبات قد تكون واضحة جدا كزيادة الضرائب على الاغنياء او تخفيف الضرائب على المواد الاولية </a:t>
            </a:r>
            <a:endParaRPr lang="en-US" sz="1800" dirty="0">
              <a:solidFill>
                <a:srgbClr val="002060"/>
              </a:solidFill>
            </a:endParaRPr>
          </a:p>
          <a:p>
            <a:pPr marL="0" indent="0">
              <a:buNone/>
            </a:pPr>
            <a:r>
              <a:rPr lang="ar-IQ" sz="1800" dirty="0">
                <a:solidFill>
                  <a:srgbClr val="002060"/>
                </a:solidFill>
              </a:rPr>
              <a:t>2_ وظيفة ضمنية للتكامل : وهي وظيفة تقوم بها الجماعات بشكل مباشر , فهي تخدم النظام القائم عبر تقنين المطالب بعد تنقيتها من حماسها الثوري </a:t>
            </a:r>
            <a:endParaRPr lang="en-US" sz="1800" dirty="0">
              <a:solidFill>
                <a:srgbClr val="002060"/>
              </a:solidFill>
            </a:endParaRPr>
          </a:p>
          <a:p>
            <a:pPr marL="0" indent="0">
              <a:buNone/>
            </a:pPr>
            <a:r>
              <a:rPr lang="ar-IQ" sz="1800" dirty="0">
                <a:solidFill>
                  <a:srgbClr val="002060"/>
                </a:solidFill>
              </a:rPr>
              <a:t>3_ تقوم الجماعات الضاغطة كبدائل للأحزاب السياسية عندما تقصر الاحزاب السياسية في مهمتها التوفيقية بين مختلف المطالب </a:t>
            </a:r>
            <a:endParaRPr lang="en-US" sz="1800" dirty="0">
              <a:solidFill>
                <a:srgbClr val="002060"/>
              </a:solidFill>
            </a:endParaRPr>
          </a:p>
          <a:p>
            <a:pPr marL="0" indent="0">
              <a:buNone/>
            </a:pPr>
            <a:r>
              <a:rPr lang="ar-IQ" sz="2000" b="1" u="sng" dirty="0">
                <a:solidFill>
                  <a:srgbClr val="002060"/>
                </a:solidFill>
              </a:rPr>
              <a:t>طرق عمل جماعات الضغط :</a:t>
            </a:r>
            <a:endParaRPr lang="en-US" sz="2000" dirty="0">
              <a:solidFill>
                <a:srgbClr val="002060"/>
              </a:solidFill>
            </a:endParaRPr>
          </a:p>
          <a:p>
            <a:pPr marL="0" indent="0">
              <a:buNone/>
            </a:pPr>
            <a:r>
              <a:rPr lang="ar-IQ" sz="1800" dirty="0">
                <a:solidFill>
                  <a:srgbClr val="002060"/>
                </a:solidFill>
              </a:rPr>
              <a:t>ويكون عملها بثلاث مستويات :</a:t>
            </a:r>
            <a:endParaRPr lang="en-US" sz="1800" dirty="0">
              <a:solidFill>
                <a:srgbClr val="002060"/>
              </a:solidFill>
            </a:endParaRPr>
          </a:p>
          <a:p>
            <a:pPr marL="0" indent="0">
              <a:buNone/>
            </a:pPr>
            <a:r>
              <a:rPr lang="ar-IQ" sz="1800" dirty="0">
                <a:solidFill>
                  <a:srgbClr val="002060"/>
                </a:solidFill>
              </a:rPr>
              <a:t>المستوى الاول : يشارك قادة الجماعات الضاغطة احيانا السلطة في العمل السياسي عبر اشراك ممثليهم في الحياة السياسية أو انهم يحاولون اقامة اتصال مباشر مع السلطة , كما ان الدولة ذاتها تسهل عمل هذه الجماعات وتتشاور معها ايضا عبر الندوات واستقبالات الوزراء للكتل النيابية وعبر مجالس اقتصادية اجتماعية او من خلال لجان مختلفة مشتركة </a:t>
            </a:r>
            <a:endParaRPr lang="en-US" sz="1800" dirty="0">
              <a:solidFill>
                <a:srgbClr val="002060"/>
              </a:solidFill>
            </a:endParaRPr>
          </a:p>
          <a:p>
            <a:pPr marL="0" indent="0">
              <a:buNone/>
            </a:pPr>
            <a:r>
              <a:rPr lang="ar-IQ" sz="1800" dirty="0">
                <a:solidFill>
                  <a:srgbClr val="002060"/>
                </a:solidFill>
              </a:rPr>
              <a:t>المستوى الثاني : يكون بالتأثير على الرأي العام حيث  تحاول الجماعات الضاغطة ادخال الرأي العام في نشاطها معرفة منها بالثقل المعنوي الذي يمثله الرأي العام في كثير من البلدان , وتلعب ايضا دورا كبيرا في علاقتها مع القطاع الاعلامي عبر الدعايات في محطات التلفزة والراديو فالإعلام هو الوسيلة الاولى للضغط على المقررين السياسيين </a:t>
            </a:r>
            <a:endParaRPr lang="en-US" sz="1800" dirty="0">
              <a:solidFill>
                <a:srgbClr val="002060"/>
              </a:solidFill>
            </a:endParaRPr>
          </a:p>
        </p:txBody>
      </p:sp>
    </p:spTree>
    <p:extLst>
      <p:ext uri="{BB962C8B-B14F-4D97-AF65-F5344CB8AC3E}">
        <p14:creationId xmlns:p14="http://schemas.microsoft.com/office/powerpoint/2010/main" val="816772341"/>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692696"/>
            <a:ext cx="7020272" cy="6165304"/>
          </a:xfrm>
        </p:spPr>
        <p:txBody>
          <a:bodyPr>
            <a:normAutofit lnSpcReduction="10000"/>
          </a:bodyPr>
          <a:lstStyle/>
          <a:p>
            <a:pPr marL="0" indent="0">
              <a:buNone/>
            </a:pPr>
            <a:endParaRPr lang="ar-IQ" sz="200" b="1" dirty="0">
              <a:solidFill>
                <a:srgbClr val="002060"/>
              </a:solidFill>
            </a:endParaRPr>
          </a:p>
          <a:p>
            <a:pPr marL="0" indent="0">
              <a:buNone/>
            </a:pPr>
            <a:r>
              <a:rPr lang="ar-IQ" sz="2000" b="1" u="sng" dirty="0">
                <a:solidFill>
                  <a:srgbClr val="002060"/>
                </a:solidFill>
              </a:rPr>
              <a:t>اشكال الضغط :</a:t>
            </a:r>
            <a:endParaRPr lang="en-US" sz="2000" b="1" dirty="0">
              <a:solidFill>
                <a:srgbClr val="002060"/>
              </a:solidFill>
            </a:endParaRPr>
          </a:p>
          <a:p>
            <a:pPr marL="0" indent="0">
              <a:buNone/>
            </a:pPr>
            <a:r>
              <a:rPr lang="ar-IQ" sz="2000" dirty="0">
                <a:solidFill>
                  <a:srgbClr val="002060"/>
                </a:solidFill>
              </a:rPr>
              <a:t>1_ الاقناع : وهو ابسط الاساليب واسهلها , اي العمل لأقناع السلطة السياسية بأحقية مطالبها التي ترفقها بوثائق لازمة عبر الاتصالات المباشرة </a:t>
            </a:r>
            <a:endParaRPr lang="en-US" sz="2000" dirty="0">
              <a:solidFill>
                <a:srgbClr val="002060"/>
              </a:solidFill>
            </a:endParaRPr>
          </a:p>
          <a:p>
            <a:pPr marL="0" indent="0">
              <a:buNone/>
            </a:pPr>
            <a:r>
              <a:rPr lang="ar-IQ" sz="2000" dirty="0">
                <a:solidFill>
                  <a:srgbClr val="002060"/>
                </a:solidFill>
              </a:rPr>
              <a:t>2_ التهديد : وهذا الاسلوب تلجأ اليه جماعات الضغط  في حال فشل اسلوب الاقناع بأحقية مطالبها , ويتمثل بتهديد البرلمانيين بعدم انتخابهم في الدورات القادمة وبالنسبة للوزراء تهددهم بسحب الثقة او اسقاط الحكومة وبالنسبة للموظفين تقوم الجماعات بالتركيز على اخطائهم واستغلال بعض جوانب حياتهم الشخصية ,للتشهير بهم اذا لزم الامر .</a:t>
            </a:r>
            <a:endParaRPr lang="en-US" sz="2000" dirty="0">
              <a:solidFill>
                <a:srgbClr val="002060"/>
              </a:solidFill>
            </a:endParaRPr>
          </a:p>
          <a:p>
            <a:pPr marL="0" indent="0">
              <a:buNone/>
            </a:pPr>
            <a:r>
              <a:rPr lang="ar-IQ" sz="2000" dirty="0">
                <a:solidFill>
                  <a:srgbClr val="002060"/>
                </a:solidFill>
              </a:rPr>
              <a:t>ج_ المال : لهذا السلاح دور كبير وتأثير فعال على الحياة السياسية  في معظم الدول ويبرز دور المال على مستويين الاول فردي  اي عن طريق رشوة بعض المسؤولين لضمان موافقتهم على المطالب والثاني جماعي  اي تستخدم عنصر المال لدعم الاحزاب السياسية وتمويلها الدعائي في حملاتها الانتخابية </a:t>
            </a:r>
            <a:endParaRPr lang="en-US" sz="2000" dirty="0">
              <a:solidFill>
                <a:srgbClr val="002060"/>
              </a:solidFill>
            </a:endParaRPr>
          </a:p>
          <a:p>
            <a:pPr marL="0" indent="0">
              <a:buNone/>
            </a:pPr>
            <a:r>
              <a:rPr lang="ar-IQ" sz="2000" dirty="0">
                <a:solidFill>
                  <a:srgbClr val="002060"/>
                </a:solidFill>
              </a:rPr>
              <a:t>د_ عرقلة العمل الحكومي : وذلك يتم عبر رفض التعاون مع السلطات العامة والضغط على خزينة الدولة عن طريق تصعيد الازمات المالية وفرض دفع الضرائب وشل حركة الدولة بالإضرابات في المؤسسات الكبرى كالنقل والصحة والكهرباء والتعليم وغيرها</a:t>
            </a:r>
            <a:endParaRPr lang="en-US" sz="2000" dirty="0">
              <a:solidFill>
                <a:srgbClr val="002060"/>
              </a:solidFill>
            </a:endParaRPr>
          </a:p>
          <a:p>
            <a:pPr marL="0" indent="0">
              <a:buNone/>
            </a:pPr>
            <a:r>
              <a:rPr lang="ar-IQ" sz="2000" b="1" dirty="0">
                <a:solidFill>
                  <a:srgbClr val="002060"/>
                </a:solidFill>
              </a:rPr>
              <a:t>الرأي العام:</a:t>
            </a:r>
            <a:endParaRPr lang="en-US" sz="2000" dirty="0">
              <a:solidFill>
                <a:srgbClr val="002060"/>
              </a:solidFill>
            </a:endParaRPr>
          </a:p>
          <a:p>
            <a:pPr marL="0" indent="0">
              <a:buNone/>
            </a:pPr>
            <a:r>
              <a:rPr lang="ar-IQ" sz="2000" dirty="0">
                <a:solidFill>
                  <a:srgbClr val="002060"/>
                </a:solidFill>
              </a:rPr>
              <a:t>يعد الرأي العام من القوى الفاعلة في المجتمع لأنه يشغل بال واهتمام المختصين والسلطة على حد سواء ويعكس تصورات الجماعة ويظهر الاتجاهات الكبرى التي تتبعها حيال مسألة معينة  وقد اشار الى اهميته كل من ارسطو </a:t>
            </a:r>
            <a:r>
              <a:rPr lang="ar-IQ" sz="2000" dirty="0" err="1">
                <a:solidFill>
                  <a:srgbClr val="002060"/>
                </a:solidFill>
              </a:rPr>
              <a:t>ومكيافلي</a:t>
            </a:r>
            <a:r>
              <a:rPr lang="ar-IQ" sz="2000" dirty="0">
                <a:solidFill>
                  <a:srgbClr val="002060"/>
                </a:solidFill>
              </a:rPr>
              <a:t> </a:t>
            </a:r>
            <a:endParaRPr lang="en-US" sz="2000" dirty="0">
              <a:solidFill>
                <a:srgbClr val="002060"/>
              </a:solidFill>
            </a:endParaRPr>
          </a:p>
        </p:txBody>
      </p:sp>
    </p:spTree>
    <p:extLst>
      <p:ext uri="{BB962C8B-B14F-4D97-AF65-F5344CB8AC3E}">
        <p14:creationId xmlns:p14="http://schemas.microsoft.com/office/powerpoint/2010/main" val="4022008599"/>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404664"/>
            <a:ext cx="6876256" cy="6597352"/>
          </a:xfrm>
        </p:spPr>
        <p:txBody>
          <a:bodyPr>
            <a:normAutofit/>
          </a:bodyPr>
          <a:lstStyle/>
          <a:p>
            <a:pPr marL="0" indent="0">
              <a:buNone/>
            </a:pPr>
            <a:r>
              <a:rPr lang="ar-IQ" sz="1800" b="1">
                <a:solidFill>
                  <a:srgbClr val="002060"/>
                </a:solidFill>
              </a:rPr>
              <a:t>مفهوم </a:t>
            </a:r>
            <a:r>
              <a:rPr lang="ar-IQ" sz="1800" b="1" dirty="0">
                <a:solidFill>
                  <a:srgbClr val="002060"/>
                </a:solidFill>
              </a:rPr>
              <a:t>الرأي العام </a:t>
            </a:r>
            <a:endParaRPr lang="en-US" sz="1800" b="1" dirty="0">
              <a:solidFill>
                <a:srgbClr val="002060"/>
              </a:solidFill>
            </a:endParaRPr>
          </a:p>
          <a:p>
            <a:pPr marL="0" indent="0">
              <a:buNone/>
            </a:pPr>
            <a:r>
              <a:rPr lang="ar-IQ" sz="1600" dirty="0">
                <a:solidFill>
                  <a:srgbClr val="002060"/>
                </a:solidFill>
              </a:rPr>
              <a:t>هو مجموعة من الاحكام الرائجة لدى الناس التي تخص المشكلات الحالية اي بمعنى الحكم الجماعي حول واقعة او امر معين .</a:t>
            </a:r>
            <a:endParaRPr lang="en-US" sz="1600" dirty="0">
              <a:solidFill>
                <a:srgbClr val="002060"/>
              </a:solidFill>
            </a:endParaRPr>
          </a:p>
          <a:p>
            <a:pPr marL="0" indent="0">
              <a:buNone/>
            </a:pPr>
            <a:r>
              <a:rPr lang="ar-IQ" sz="1600" dirty="0">
                <a:solidFill>
                  <a:srgbClr val="002060"/>
                </a:solidFill>
              </a:rPr>
              <a:t>ويعرفه ليونارد </a:t>
            </a:r>
            <a:r>
              <a:rPr lang="ar-IQ" sz="1600" dirty="0" err="1">
                <a:solidFill>
                  <a:srgbClr val="002060"/>
                </a:solidFill>
              </a:rPr>
              <a:t>دوب</a:t>
            </a:r>
            <a:r>
              <a:rPr lang="ar-IQ" sz="1600" dirty="0">
                <a:solidFill>
                  <a:srgbClr val="002060"/>
                </a:solidFill>
              </a:rPr>
              <a:t> بأنه " موقف جماعة ازاء مشكلة معينة او حدث ما "</a:t>
            </a:r>
            <a:endParaRPr lang="en-US" sz="1600" dirty="0">
              <a:solidFill>
                <a:srgbClr val="002060"/>
              </a:solidFill>
            </a:endParaRPr>
          </a:p>
          <a:p>
            <a:pPr marL="0" indent="0">
              <a:buNone/>
            </a:pPr>
            <a:r>
              <a:rPr lang="ar-IQ" sz="1600" dirty="0">
                <a:solidFill>
                  <a:srgbClr val="002060"/>
                </a:solidFill>
              </a:rPr>
              <a:t>وهناك تعريف اخر ل (جيمس برايس ) بأنه التعبير عن اراء الناس تجاه القضايا التي تؤثر في مصالحهم الهامة والخاصة </a:t>
            </a:r>
            <a:endParaRPr lang="en-US" sz="1600" dirty="0">
              <a:solidFill>
                <a:srgbClr val="002060"/>
              </a:solidFill>
            </a:endParaRPr>
          </a:p>
          <a:p>
            <a:pPr marL="0" indent="0">
              <a:buNone/>
            </a:pPr>
            <a:r>
              <a:rPr lang="ar-IQ" sz="1600" dirty="0">
                <a:solidFill>
                  <a:srgbClr val="002060"/>
                </a:solidFill>
              </a:rPr>
              <a:t>في حين يعرفه الدكتور مختار التهامي بأنه " الرأي السائد بين اغلبية الشعب الواعية بالنسبة لموضوع ما  او يمس مصالح هذه الاغلبية مسا مباشرا او يشغل بالها ويحتدم فيه الجدال والنقاش في فترة معينة "  فالري العام وفقا لهذا التعريف يجب ان تتوفر فيه الشروط التالية :</a:t>
            </a:r>
            <a:endParaRPr lang="en-US" sz="1600" dirty="0">
              <a:solidFill>
                <a:srgbClr val="002060"/>
              </a:solidFill>
            </a:endParaRPr>
          </a:p>
          <a:p>
            <a:pPr marL="0" indent="0">
              <a:buNone/>
            </a:pPr>
            <a:r>
              <a:rPr lang="ar-IQ" sz="1600" b="1" dirty="0">
                <a:solidFill>
                  <a:srgbClr val="002060"/>
                </a:solidFill>
              </a:rPr>
              <a:t>أ _ </a:t>
            </a:r>
            <a:r>
              <a:rPr lang="ar-IQ" sz="1600" dirty="0">
                <a:solidFill>
                  <a:srgbClr val="002060"/>
                </a:solidFill>
              </a:rPr>
              <a:t>يجب ان يكون رأي الغالبية العظمى من ابناء المجتمع </a:t>
            </a:r>
            <a:endParaRPr lang="en-US" sz="1600" dirty="0">
              <a:solidFill>
                <a:srgbClr val="002060"/>
              </a:solidFill>
            </a:endParaRPr>
          </a:p>
          <a:p>
            <a:pPr marL="0" indent="0">
              <a:buNone/>
            </a:pPr>
            <a:r>
              <a:rPr lang="ar-IQ" sz="1600" b="1" dirty="0">
                <a:solidFill>
                  <a:srgbClr val="002060"/>
                </a:solidFill>
              </a:rPr>
              <a:t>ب_ </a:t>
            </a:r>
            <a:r>
              <a:rPr lang="ar-IQ" sz="1600" dirty="0">
                <a:solidFill>
                  <a:srgbClr val="002060"/>
                </a:solidFill>
              </a:rPr>
              <a:t>يجب ان يكون محددا ونوعيا اي رأي الغالبية المثقفة والواعية التي تستطيع ان تحكم على القضايا من خلال المعرفة والفهم باعتبار ان الرأي العام الصادر عن اغلبية جاهلة لا يمكن اعتباره رأيا عاما </a:t>
            </a:r>
            <a:endParaRPr lang="en-US" sz="1600" dirty="0">
              <a:solidFill>
                <a:srgbClr val="002060"/>
              </a:solidFill>
            </a:endParaRPr>
          </a:p>
          <a:p>
            <a:pPr marL="0" indent="0">
              <a:buNone/>
            </a:pPr>
            <a:r>
              <a:rPr lang="ar-IQ" sz="1600" b="1" dirty="0">
                <a:solidFill>
                  <a:srgbClr val="002060"/>
                </a:solidFill>
              </a:rPr>
              <a:t>ج_ </a:t>
            </a:r>
            <a:r>
              <a:rPr lang="ar-IQ" sz="1600" dirty="0">
                <a:solidFill>
                  <a:srgbClr val="002060"/>
                </a:solidFill>
              </a:rPr>
              <a:t>الرأي العام يفترض وجود مشكلة تهم الاكثرية من ابناء المجتمع وتفرض عليهم موقف بشأنها </a:t>
            </a:r>
            <a:endParaRPr lang="en-US" sz="1600" dirty="0">
              <a:solidFill>
                <a:srgbClr val="002060"/>
              </a:solidFill>
            </a:endParaRPr>
          </a:p>
          <a:p>
            <a:pPr marL="0" indent="0">
              <a:buNone/>
            </a:pPr>
            <a:r>
              <a:rPr lang="ar-IQ" sz="1600" b="1" dirty="0">
                <a:solidFill>
                  <a:srgbClr val="002060"/>
                </a:solidFill>
              </a:rPr>
              <a:t>د_ </a:t>
            </a:r>
            <a:r>
              <a:rPr lang="ar-IQ" sz="1600" dirty="0">
                <a:solidFill>
                  <a:srgbClr val="002060"/>
                </a:solidFill>
              </a:rPr>
              <a:t>الرأي العام كموقف يتطلب توافر مناخ من الحرية والديمقراطية اذ ليس هناك من رأي عام في ظل اساليب القمع والاكراه الذي تمارسه الحكومات المستبدة </a:t>
            </a:r>
            <a:endParaRPr lang="en-US" sz="1600" dirty="0">
              <a:solidFill>
                <a:srgbClr val="002060"/>
              </a:solidFill>
            </a:endParaRPr>
          </a:p>
          <a:p>
            <a:pPr marL="0" indent="0">
              <a:buNone/>
            </a:pPr>
            <a:r>
              <a:rPr lang="ar-IQ" sz="1600" dirty="0">
                <a:solidFill>
                  <a:srgbClr val="002060"/>
                </a:solidFill>
              </a:rPr>
              <a:t>فلرأي العام هو مجموعة من الآراء الفردية المعبر عنها ازاء موضوع مرتبط بالمصلحة العامة لان الناس بشكل عام يعبرون عن آرائهم حول المسائل التي تهمهم وتهم مجتمعهم والتي تنعكس على الحياة الشخصية </a:t>
            </a:r>
            <a:endParaRPr lang="en-US" sz="1600" dirty="0">
              <a:solidFill>
                <a:srgbClr val="002060"/>
              </a:solidFill>
            </a:endParaRPr>
          </a:p>
          <a:p>
            <a:pPr marL="0" indent="0">
              <a:buNone/>
            </a:pPr>
            <a:r>
              <a:rPr lang="ar-IQ" sz="1800" b="1" u="sng" dirty="0">
                <a:solidFill>
                  <a:srgbClr val="002060"/>
                </a:solidFill>
              </a:rPr>
              <a:t>ويتميز الرأي العام بخصائص منها : </a:t>
            </a:r>
            <a:endParaRPr lang="en-US" sz="1800" dirty="0">
              <a:solidFill>
                <a:srgbClr val="002060"/>
              </a:solidFill>
            </a:endParaRPr>
          </a:p>
          <a:p>
            <a:pPr marL="0" indent="0">
              <a:buNone/>
            </a:pPr>
            <a:r>
              <a:rPr lang="ar-IQ" sz="1600" dirty="0">
                <a:solidFill>
                  <a:srgbClr val="002060"/>
                </a:solidFill>
              </a:rPr>
              <a:t>1_ انه لا يظهر الا ازاء مسألة محددة اي ان الانسان لا يعبر عن رأيه الا في قضايا معينة </a:t>
            </a:r>
            <a:endParaRPr lang="en-US" sz="1600" dirty="0">
              <a:solidFill>
                <a:srgbClr val="002060"/>
              </a:solidFill>
            </a:endParaRPr>
          </a:p>
          <a:p>
            <a:pPr marL="0" indent="0">
              <a:buNone/>
            </a:pPr>
            <a:r>
              <a:rPr lang="ar-IQ" sz="1600" dirty="0">
                <a:solidFill>
                  <a:srgbClr val="002060"/>
                </a:solidFill>
              </a:rPr>
              <a:t>2_ انه موقف شفهي يبرز العقلية التي تجنح  بالفرد للسلوك على نحو معين ازاء مشكلة تتعلق بالمصلحة الجماعية </a:t>
            </a:r>
            <a:endParaRPr lang="en-US" sz="1600" dirty="0">
              <a:solidFill>
                <a:srgbClr val="002060"/>
              </a:solidFill>
            </a:endParaRPr>
          </a:p>
          <a:p>
            <a:pPr marL="0" indent="0">
              <a:buNone/>
            </a:pPr>
            <a:r>
              <a:rPr lang="ar-IQ" sz="1600" dirty="0">
                <a:solidFill>
                  <a:srgbClr val="002060"/>
                </a:solidFill>
              </a:rPr>
              <a:t>3_ ان  الرأي العام هو ظاهرة اجتماعية لها تأثيرها المباشر على سلوك الافراد والجماعات وعلى السلطة الحاكمة وله دور رقابي كبير في الدول الديمقراطية  </a:t>
            </a:r>
            <a:endParaRPr lang="en-US" sz="1600" dirty="0">
              <a:solidFill>
                <a:srgbClr val="002060"/>
              </a:solidFill>
            </a:endParaRPr>
          </a:p>
          <a:p>
            <a:pPr marL="0" indent="0">
              <a:buNone/>
            </a:pPr>
            <a:endParaRPr lang="ar-KW" dirty="0"/>
          </a:p>
        </p:txBody>
      </p:sp>
    </p:spTree>
    <p:extLst>
      <p:ext uri="{BB962C8B-B14F-4D97-AF65-F5344CB8AC3E}">
        <p14:creationId xmlns:p14="http://schemas.microsoft.com/office/powerpoint/2010/main" val="3984804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عنصر نائب للمحتوى 4"/>
          <p:cNvPicPr>
            <a:picLocks noGrp="1" noChangeAspect="1"/>
          </p:cNvPicPr>
          <p:nvPr>
            <p:ph idx="1"/>
          </p:nvPr>
        </p:nvPicPr>
        <p:blipFill rotWithShape="1">
          <a:blip r:embed="rId2">
            <a:extLst>
              <a:ext uri="{28A0092B-C50C-407E-A947-70E740481C1C}">
                <a14:useLocalDpi xmlns:a14="http://schemas.microsoft.com/office/drawing/2010/main" val="0"/>
              </a:ext>
            </a:extLst>
          </a:blip>
          <a:srcRect t="11946" b="12352"/>
          <a:stretch/>
        </p:blipFill>
        <p:spPr>
          <a:xfrm>
            <a:off x="0" y="0"/>
            <a:ext cx="9144000" cy="6858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مربع نص 5"/>
          <p:cNvSpPr txBox="1"/>
          <p:nvPr/>
        </p:nvSpPr>
        <p:spPr>
          <a:xfrm>
            <a:off x="2339752" y="1916832"/>
            <a:ext cx="3888432" cy="1569660"/>
          </a:xfrm>
          <a:prstGeom prst="rect">
            <a:avLst/>
          </a:prstGeom>
          <a:noFill/>
        </p:spPr>
        <p:txBody>
          <a:bodyPr wrap="square" rtlCol="1">
            <a:spAutoFit/>
          </a:bodyPr>
          <a:lstStyle/>
          <a:p>
            <a:pPr algn="ctr"/>
            <a:r>
              <a:rPr lang="ar-IQ" sz="4800" dirty="0">
                <a:solidFill>
                  <a:srgbClr val="FF0000"/>
                </a:solidFill>
                <a:cs typeface="DecoType Thuluth" pitchFamily="2" charset="-78"/>
              </a:rPr>
              <a:t>نهاية المحاضرة </a:t>
            </a:r>
          </a:p>
          <a:p>
            <a:pPr algn="ctr"/>
            <a:r>
              <a:rPr lang="ar-IQ" sz="4800" dirty="0">
                <a:solidFill>
                  <a:srgbClr val="FF0000"/>
                </a:solidFill>
                <a:cs typeface="DecoType Thuluth" pitchFamily="2" charset="-78"/>
              </a:rPr>
              <a:t>شكرا لكم </a:t>
            </a:r>
            <a:endParaRPr lang="ar-KW" sz="4800" dirty="0">
              <a:solidFill>
                <a:srgbClr val="FF0000"/>
              </a:solidFill>
              <a:cs typeface="DecoType Thuluth" pitchFamily="2" charset="-78"/>
            </a:endParaRPr>
          </a:p>
        </p:txBody>
      </p:sp>
    </p:spTree>
    <p:extLst>
      <p:ext uri="{BB962C8B-B14F-4D97-AF65-F5344CB8AC3E}">
        <p14:creationId xmlns:p14="http://schemas.microsoft.com/office/powerpoint/2010/main" val="2140640795"/>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anim calcmode="lin" valueType="num">
                                      <p:cBhvr>
                                        <p:cTn id="8" dur="2000" fill="hold"/>
                                        <p:tgtEl>
                                          <p:spTgt spid="6">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6">
                                            <p:txEl>
                                              <p:pRg st="0" end="0"/>
                                            </p:txEl>
                                          </p:spTgt>
                                        </p:tgtEl>
                                        <p:attrNameLst>
                                          <p:attrName>ppt_h</p:attrName>
                                        </p:attrNameLst>
                                      </p:cBhvr>
                                      <p:tavLst>
                                        <p:tav tm="0">
                                          <p:val>
                                            <p:strVal val="#ppt_h"/>
                                          </p:val>
                                        </p:tav>
                                        <p:tav tm="100000">
                                          <p:val>
                                            <p:strVal val="#ppt_h"/>
                                          </p:val>
                                        </p:tav>
                                      </p:tavLst>
                                    </p:anim>
                                  </p:childTnLst>
                                </p:cTn>
                              </p:par>
                              <p:par>
                                <p:cTn id="10" presetID="45" presetClass="entr" presetSubtype="0" fill="hold" nodeType="with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2000"/>
                                        <p:tgtEl>
                                          <p:spTgt spid="6">
                                            <p:txEl>
                                              <p:pRg st="1" end="1"/>
                                            </p:txEl>
                                          </p:spTgt>
                                        </p:tgtEl>
                                      </p:cBhvr>
                                    </p:animEffect>
                                    <p:anim calcmode="lin" valueType="num">
                                      <p:cBhvr>
                                        <p:cTn id="13" dur="2000" fill="hold"/>
                                        <p:tgtEl>
                                          <p:spTgt spid="6">
                                            <p:txEl>
                                              <p:pRg st="1" end="1"/>
                                            </p:txEl>
                                          </p:spTgt>
                                        </p:tgtEl>
                                        <p:attrNameLst>
                                          <p:attrName>ppt_w</p:attrName>
                                        </p:attrNameLst>
                                      </p:cBhvr>
                                      <p:tavLst>
                                        <p:tav tm="0" fmla="#ppt_w*sin(2.5*pi*$)">
                                          <p:val>
                                            <p:fltVal val="0"/>
                                          </p:val>
                                        </p:tav>
                                        <p:tav tm="100000">
                                          <p:val>
                                            <p:fltVal val="1"/>
                                          </p:val>
                                        </p:tav>
                                      </p:tavLst>
                                    </p:anim>
                                    <p:anim calcmode="lin" valueType="num">
                                      <p:cBhvr>
                                        <p:cTn id="14" dur="2000" fill="hold"/>
                                        <p:tgtEl>
                                          <p:spTgt spid="6">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TotalTime>
  <Words>990</Words>
  <Application>Microsoft Office PowerPoint</Application>
  <PresentationFormat>عرض على الشاشة (4:3)</PresentationFormat>
  <Paragraphs>58</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nareman ali</dc:creator>
  <cp:lastModifiedBy>fatenihsan2022@gmail.com</cp:lastModifiedBy>
  <cp:revision>153</cp:revision>
  <dcterms:created xsi:type="dcterms:W3CDTF">2022-10-14T19:01:19Z</dcterms:created>
  <dcterms:modified xsi:type="dcterms:W3CDTF">2022-10-18T22:11:23Z</dcterms:modified>
</cp:coreProperties>
</file>