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2" r:id="rId6"/>
    <p:sldId id="263" r:id="rId7"/>
    <p:sldId id="264" r:id="rId8"/>
    <p:sldId id="265" r:id="rId9"/>
    <p:sldId id="261" r:id="rId1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58" d="100"/>
          <a:sy n="58" d="100"/>
        </p:scale>
        <p:origin x="-162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viewProps" Target="view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presProps" Target="presProps.xml" /><Relationship Id="rId5" Type="http://schemas.openxmlformats.org/officeDocument/2006/relationships/slide" Target="slides/slide4.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24/03/1444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24/03/1444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24/03/1444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24/03/1444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24/03/1444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24/03/1444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24/03/1444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24/03/1444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24/03/1444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24/03/1444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24/03/1444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24/03/1444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image" Target="../media/image1.jpeg"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51520" y="116632"/>
            <a:ext cx="8712968" cy="6480719"/>
          </a:xfrm>
        </p:spPr>
        <p:txBody>
          <a:bodyPr/>
          <a:lstStyle/>
          <a:p>
            <a:endParaRPr lang="ar-KW" dirty="0"/>
          </a:p>
        </p:txBody>
      </p:sp>
      <p:pic>
        <p:nvPicPr>
          <p:cNvPr id="1026" name="Picture 2" descr="C:\Users\1\Desktop\New folder\images (1).jpeg"/>
          <p:cNvPicPr>
            <a:picLocks noChangeAspect="1" noChangeArrowheads="1"/>
          </p:cNvPicPr>
          <p:nvPr/>
        </p:nvPicPr>
        <p:blipFill rotWithShape="1">
          <a:blip r:embed="rId2">
            <a:extLst>
              <a:ext uri="{28A0092B-C50C-407E-A947-70E740481C1C}">
                <a14:useLocalDpi xmlns:a14="http://schemas.microsoft.com/office/drawing/2010/main" val="0"/>
              </a:ext>
            </a:extLst>
          </a:blip>
          <a:srcRect t="12062" b="11697"/>
          <a:stretch/>
        </p:blipFill>
        <p:spPr bwMode="auto">
          <a:xfrm>
            <a:off x="0" y="0"/>
            <a:ext cx="9143999" cy="6858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5"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KW"/>
          </a:p>
        </p:txBody>
      </p:sp>
      <p:pic>
        <p:nvPicPr>
          <p:cNvPr id="1027" name="صورة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168" y="1124744"/>
            <a:ext cx="1501682" cy="1224136"/>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a:spLocks noChangeArrowheads="1"/>
          </p:cNvSpPr>
          <p:nvPr/>
        </p:nvSpPr>
        <p:spPr bwMode="auto">
          <a:xfrm>
            <a:off x="1424988" y="-94353"/>
            <a:ext cx="5193997" cy="5940088"/>
          </a:xfrm>
          <a:prstGeom prst="rect">
            <a:avLst/>
          </a:prstGeom>
          <a:noFill/>
          <a:ln>
            <a:noFill/>
          </a:ln>
          <a:effectLst>
            <a:softEdge rad="12700"/>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ar-IQ" sz="2800" b="1" i="0" u="none" strike="noStrike" cap="none" normalizeH="0" baseline="0" dirty="0">
              <a:ln>
                <a:noFill/>
              </a:ln>
              <a:solidFill>
                <a:schemeClr val="tx1"/>
              </a:solidFill>
              <a:effectLst/>
              <a:latin typeface="Simplified Arabic" pitchFamily="18" charset="-78"/>
              <a:ea typeface="Calibri" pitchFamily="34" charset="0"/>
              <a:cs typeface="DecoType Thuluth"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endParaRPr lang="ar-IQ" sz="2800" b="1" dirty="0">
              <a:latin typeface="Simplified Arabic" pitchFamily="18" charset="-78"/>
              <a:ea typeface="Calibri" pitchFamily="34" charset="0"/>
              <a:cs typeface="DecoType Thuluth"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IQ" sz="2800" b="1" i="0" u="none" strike="noStrike" cap="none" normalizeH="0" baseline="0" dirty="0">
                <a:ln>
                  <a:noFill/>
                </a:ln>
                <a:solidFill>
                  <a:schemeClr val="tx1"/>
                </a:solidFill>
                <a:effectLst/>
                <a:latin typeface="Simplified Arabic" pitchFamily="18" charset="-78"/>
                <a:ea typeface="Calibri" pitchFamily="34" charset="0"/>
                <a:cs typeface="DecoType Thuluth" pitchFamily="2" charset="-78"/>
              </a:rPr>
              <a:t>وزارة التعليم العالي والبحث العلمي                                                                                   </a:t>
            </a:r>
            <a:endParaRPr kumimoji="0" lang="en-US" sz="1200" b="0" i="0" u="none" strike="noStrike" cap="none" normalizeH="0" baseline="0" dirty="0">
              <a:ln>
                <a:noFill/>
              </a:ln>
              <a:solidFill>
                <a:schemeClr val="tx1"/>
              </a:solidFill>
              <a:effectLst/>
              <a:latin typeface="Arial" pitchFamily="34" charset="0"/>
              <a:cs typeface="DecoType Thuluth"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2800" b="1" i="0" u="none" strike="noStrike" cap="none" normalizeH="0" baseline="0" dirty="0">
                <a:ln>
                  <a:noFill/>
                </a:ln>
                <a:solidFill>
                  <a:schemeClr val="tx1"/>
                </a:solidFill>
                <a:effectLst/>
                <a:latin typeface="Simplified Arabic" pitchFamily="18" charset="-78"/>
                <a:ea typeface="Calibri" pitchFamily="34" charset="0"/>
                <a:cs typeface="DecoType Thuluth" pitchFamily="2" charset="-78"/>
              </a:rPr>
              <a:t>الجامعة المستنصرية  </a:t>
            </a:r>
            <a:endParaRPr kumimoji="0" lang="en-US" sz="1200" b="0" i="0" u="none" strike="noStrike" cap="none" normalizeH="0" baseline="0" dirty="0">
              <a:ln>
                <a:noFill/>
              </a:ln>
              <a:solidFill>
                <a:schemeClr val="tx1"/>
              </a:solidFill>
              <a:effectLst/>
              <a:latin typeface="Arial" pitchFamily="34" charset="0"/>
              <a:cs typeface="DecoType Thuluth"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2800" b="1" i="0" u="none" strike="noStrike" cap="none" normalizeH="0" baseline="0" dirty="0">
                <a:ln>
                  <a:noFill/>
                </a:ln>
                <a:solidFill>
                  <a:schemeClr val="tx1"/>
                </a:solidFill>
                <a:effectLst/>
                <a:latin typeface="Simplified Arabic" pitchFamily="18" charset="-78"/>
                <a:ea typeface="Calibri" pitchFamily="34" charset="0"/>
                <a:cs typeface="DecoType Thuluth" pitchFamily="2" charset="-78"/>
              </a:rPr>
              <a:t>كلية العلوم السياسية </a:t>
            </a:r>
            <a:endParaRPr kumimoji="0" lang="en-US" sz="1200" b="0" i="0" u="none" strike="noStrike" cap="none" normalizeH="0" baseline="0" dirty="0">
              <a:ln>
                <a:noFill/>
              </a:ln>
              <a:solidFill>
                <a:schemeClr val="tx1"/>
              </a:solidFill>
              <a:effectLst/>
              <a:latin typeface="Arial" pitchFamily="34" charset="0"/>
              <a:cs typeface="DecoType Thuluth"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  </a:t>
            </a: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a:ln>
                  <a:noFill/>
                </a:ln>
                <a:solidFill>
                  <a:schemeClr val="accent4">
                    <a:lumMod val="50000"/>
                  </a:schemeClr>
                </a:solidFill>
                <a:effectLst/>
                <a:latin typeface="Simplified Arabic" pitchFamily="18" charset="-78"/>
                <a:ea typeface="Calibri" pitchFamily="34" charset="0"/>
                <a:cs typeface="Simplified Arabic" pitchFamily="18" charset="-78"/>
              </a:rPr>
              <a:t>مبادئ علم السياسة</a:t>
            </a:r>
            <a:endParaRPr kumimoji="0" lang="en-US" sz="800" b="0" i="0" u="none" strike="noStrike" cap="none" normalizeH="0" baseline="0" dirty="0">
              <a:ln>
                <a:noFill/>
              </a:ln>
              <a:solidFill>
                <a:schemeClr val="accent4">
                  <a:lumMod val="50000"/>
                </a:schemeClr>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a:ln>
                  <a:noFill/>
                </a:ln>
                <a:solidFill>
                  <a:schemeClr val="accent4">
                    <a:lumMod val="50000"/>
                  </a:schemeClr>
                </a:solidFill>
                <a:effectLst/>
                <a:latin typeface="Simplified Arabic" pitchFamily="18" charset="-78"/>
                <a:ea typeface="Calibri" pitchFamily="34" charset="0"/>
                <a:cs typeface="Simplified Arabic" pitchFamily="18" charset="-78"/>
              </a:rPr>
              <a:t> «المرحلة الأولى»</a:t>
            </a:r>
            <a:endParaRPr kumimoji="0" lang="en-US" sz="800" b="0" i="0" u="none" strike="noStrike" cap="none" normalizeH="0" baseline="0" dirty="0">
              <a:ln>
                <a:noFill/>
              </a:ln>
              <a:solidFill>
                <a:schemeClr val="accent4">
                  <a:lumMod val="50000"/>
                </a:schemeClr>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a:ln>
                  <a:noFill/>
                </a:ln>
                <a:solidFill>
                  <a:schemeClr val="accent4">
                    <a:lumMod val="50000"/>
                  </a:schemeClr>
                </a:solidFill>
                <a:effectLst/>
                <a:latin typeface="Simplified Arabic" pitchFamily="18" charset="-78"/>
                <a:ea typeface="Calibri" pitchFamily="34" charset="0"/>
                <a:cs typeface="Simplified Arabic" pitchFamily="18" charset="-78"/>
              </a:rPr>
              <a:t>اعداد</a:t>
            </a:r>
            <a:endParaRPr kumimoji="0" lang="en-US" sz="800" b="0" i="0" u="none" strike="noStrike" cap="none" normalizeH="0" baseline="0" dirty="0">
              <a:ln>
                <a:noFill/>
              </a:ln>
              <a:solidFill>
                <a:schemeClr val="accent4">
                  <a:lumMod val="50000"/>
                </a:schemeClr>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err="1">
                <a:ln>
                  <a:noFill/>
                </a:ln>
                <a:solidFill>
                  <a:schemeClr val="accent4">
                    <a:lumMod val="50000"/>
                  </a:schemeClr>
                </a:solidFill>
                <a:effectLst/>
                <a:latin typeface="Simplified Arabic" pitchFamily="18" charset="-78"/>
                <a:ea typeface="Calibri" pitchFamily="34" charset="0"/>
                <a:cs typeface="Simplified Arabic" pitchFamily="18" charset="-78"/>
              </a:rPr>
              <a:t>أ.م.د</a:t>
            </a:r>
            <a:r>
              <a:rPr kumimoji="0" lang="ar-IQ" sz="3600" b="1" i="0" u="none" strike="noStrike" cap="none" normalizeH="0" baseline="0" dirty="0">
                <a:ln>
                  <a:noFill/>
                </a:ln>
                <a:solidFill>
                  <a:schemeClr val="accent4">
                    <a:lumMod val="50000"/>
                  </a:schemeClr>
                </a:solidFill>
                <a:effectLst/>
                <a:latin typeface="Simplified Arabic" pitchFamily="18" charset="-78"/>
                <a:ea typeface="Calibri" pitchFamily="34" charset="0"/>
                <a:cs typeface="Simplified Arabic" pitchFamily="18" charset="-78"/>
              </a:rPr>
              <a:t>. فاتن محمد رزاق</a:t>
            </a:r>
            <a:endParaRPr kumimoji="0" lang="en-US" sz="800" b="0" i="0" u="none" strike="noStrike" cap="none" normalizeH="0" baseline="0" dirty="0">
              <a:ln>
                <a:noFill/>
              </a:ln>
              <a:solidFill>
                <a:schemeClr val="accent4">
                  <a:lumMod val="50000"/>
                </a:schemeClr>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endParaRPr kumimoji="0" lang="ar-IQ" sz="14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endParaRPr>
          </a:p>
          <a:p>
            <a:pPr marL="0" marR="0" lvl="0" indent="0" algn="ctr" defTabSz="914400" rtl="1" eaLnBrk="0" fontAlgn="base" latinLnBrk="0" hangingPunct="0">
              <a:lnSpc>
                <a:spcPct val="100000"/>
              </a:lnSpc>
              <a:spcBef>
                <a:spcPct val="0"/>
              </a:spcBef>
              <a:spcAft>
                <a:spcPct val="0"/>
              </a:spcAft>
              <a:buClrTx/>
              <a:buSzTx/>
              <a:buFontTx/>
              <a:buNone/>
              <a:tabLst/>
            </a:pPr>
            <a:endParaRPr lang="ar-IQ" sz="1400" b="1" dirty="0">
              <a:latin typeface="Simplified Arabic" pitchFamily="18" charset="-78"/>
              <a:ea typeface="Calibri" pitchFamily="34" charset="0"/>
              <a:cs typeface="Simplified Arabic" pitchFamily="18"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14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2020 – 2021</a:t>
            </a:r>
          </a:p>
          <a:p>
            <a:pPr marL="0" marR="0" lvl="0" indent="0" algn="ctr" defTabSz="914400" rtl="1" eaLnBrk="0" fontAlgn="base" latinLnBrk="0" hangingPunct="0">
              <a:lnSpc>
                <a:spcPct val="100000"/>
              </a:lnSpc>
              <a:spcBef>
                <a:spcPct val="0"/>
              </a:spcBef>
              <a:spcAft>
                <a:spcPct val="0"/>
              </a:spcAft>
              <a:buClrTx/>
              <a:buSzTx/>
              <a:buFontTx/>
              <a:buNone/>
              <a:tabLst/>
            </a:pPr>
            <a:endParaRPr kumimoji="0" lang="ar-IQ"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46321298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6">
                                            <p:txEl>
                                              <p:pRg st="6" end="6"/>
                                            </p:txEl>
                                          </p:spTgt>
                                        </p:tgtEl>
                                        <p:attrNameLst>
                                          <p:attrName>style.visibility</p:attrName>
                                        </p:attrNameLst>
                                      </p:cBhvr>
                                      <p:to>
                                        <p:strVal val="visible"/>
                                      </p:to>
                                    </p:set>
                                    <p:animEffect transition="in" filter="wipe(down)">
                                      <p:cBhvr>
                                        <p:cTn id="7" dur="580">
                                          <p:stCondLst>
                                            <p:cond delay="0"/>
                                          </p:stCondLst>
                                        </p:cTn>
                                        <p:tgtEl>
                                          <p:spTgt spid="6">
                                            <p:txEl>
                                              <p:pRg st="6" end="6"/>
                                            </p:txEl>
                                          </p:spTgt>
                                        </p:tgtEl>
                                      </p:cBhvr>
                                    </p:animEffect>
                                    <p:anim calcmode="lin" valueType="num">
                                      <p:cBhvr>
                                        <p:cTn id="8" dur="1822" tmFilter="0,0; 0.14,0.36; 0.43,0.73; 0.71,0.91; 1.0,1.0">
                                          <p:stCondLst>
                                            <p:cond delay="0"/>
                                          </p:stCondLst>
                                        </p:cTn>
                                        <p:tgtEl>
                                          <p:spTgt spid="6">
                                            <p:txEl>
                                              <p:pRg st="6" end="6"/>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xEl>
                                              <p:pRg st="6" end="6"/>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xEl>
                                              <p:pRg st="6" end="6"/>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xEl>
                                              <p:pRg st="6" end="6"/>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xEl>
                                              <p:pRg st="6" end="6"/>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xEl>
                                              <p:pRg st="6" end="6"/>
                                            </p:txEl>
                                          </p:spTgt>
                                        </p:tgtEl>
                                      </p:cBhvr>
                                      <p:to x="100000" y="60000"/>
                                    </p:animScale>
                                    <p:animScale>
                                      <p:cBhvr>
                                        <p:cTn id="14" dur="166" decel="50000">
                                          <p:stCondLst>
                                            <p:cond delay="676"/>
                                          </p:stCondLst>
                                        </p:cTn>
                                        <p:tgtEl>
                                          <p:spTgt spid="6">
                                            <p:txEl>
                                              <p:pRg st="6" end="6"/>
                                            </p:txEl>
                                          </p:spTgt>
                                        </p:tgtEl>
                                      </p:cBhvr>
                                      <p:to x="100000" y="100000"/>
                                    </p:animScale>
                                    <p:animScale>
                                      <p:cBhvr>
                                        <p:cTn id="15" dur="26">
                                          <p:stCondLst>
                                            <p:cond delay="1312"/>
                                          </p:stCondLst>
                                        </p:cTn>
                                        <p:tgtEl>
                                          <p:spTgt spid="6">
                                            <p:txEl>
                                              <p:pRg st="6" end="6"/>
                                            </p:txEl>
                                          </p:spTgt>
                                        </p:tgtEl>
                                      </p:cBhvr>
                                      <p:to x="100000" y="80000"/>
                                    </p:animScale>
                                    <p:animScale>
                                      <p:cBhvr>
                                        <p:cTn id="16" dur="166" decel="50000">
                                          <p:stCondLst>
                                            <p:cond delay="1338"/>
                                          </p:stCondLst>
                                        </p:cTn>
                                        <p:tgtEl>
                                          <p:spTgt spid="6">
                                            <p:txEl>
                                              <p:pRg st="6" end="6"/>
                                            </p:txEl>
                                          </p:spTgt>
                                        </p:tgtEl>
                                      </p:cBhvr>
                                      <p:to x="100000" y="100000"/>
                                    </p:animScale>
                                    <p:animScale>
                                      <p:cBhvr>
                                        <p:cTn id="17" dur="26">
                                          <p:stCondLst>
                                            <p:cond delay="1642"/>
                                          </p:stCondLst>
                                        </p:cTn>
                                        <p:tgtEl>
                                          <p:spTgt spid="6">
                                            <p:txEl>
                                              <p:pRg st="6" end="6"/>
                                            </p:txEl>
                                          </p:spTgt>
                                        </p:tgtEl>
                                      </p:cBhvr>
                                      <p:to x="100000" y="90000"/>
                                    </p:animScale>
                                    <p:animScale>
                                      <p:cBhvr>
                                        <p:cTn id="18" dur="166" decel="50000">
                                          <p:stCondLst>
                                            <p:cond delay="1668"/>
                                          </p:stCondLst>
                                        </p:cTn>
                                        <p:tgtEl>
                                          <p:spTgt spid="6">
                                            <p:txEl>
                                              <p:pRg st="6" end="6"/>
                                            </p:txEl>
                                          </p:spTgt>
                                        </p:tgtEl>
                                      </p:cBhvr>
                                      <p:to x="100000" y="100000"/>
                                    </p:animScale>
                                    <p:animScale>
                                      <p:cBhvr>
                                        <p:cTn id="19" dur="26">
                                          <p:stCondLst>
                                            <p:cond delay="1808"/>
                                          </p:stCondLst>
                                        </p:cTn>
                                        <p:tgtEl>
                                          <p:spTgt spid="6">
                                            <p:txEl>
                                              <p:pRg st="6" end="6"/>
                                            </p:txEl>
                                          </p:spTgt>
                                        </p:tgtEl>
                                      </p:cBhvr>
                                      <p:to x="100000" y="95000"/>
                                    </p:animScale>
                                    <p:animScale>
                                      <p:cBhvr>
                                        <p:cTn id="20" dur="166" decel="50000">
                                          <p:stCondLst>
                                            <p:cond delay="1834"/>
                                          </p:stCondLst>
                                        </p:cTn>
                                        <p:tgtEl>
                                          <p:spTgt spid="6">
                                            <p:txEl>
                                              <p:pRg st="6" end="6"/>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6">
                                            <p:txEl>
                                              <p:pRg st="7" end="7"/>
                                            </p:txEl>
                                          </p:spTgt>
                                        </p:tgtEl>
                                        <p:attrNameLst>
                                          <p:attrName>style.visibility</p:attrName>
                                        </p:attrNameLst>
                                      </p:cBhvr>
                                      <p:to>
                                        <p:strVal val="visible"/>
                                      </p:to>
                                    </p:set>
                                    <p:animEffect transition="in" filter="wipe(down)">
                                      <p:cBhvr>
                                        <p:cTn id="23" dur="580">
                                          <p:stCondLst>
                                            <p:cond delay="0"/>
                                          </p:stCondLst>
                                        </p:cTn>
                                        <p:tgtEl>
                                          <p:spTgt spid="6">
                                            <p:txEl>
                                              <p:pRg st="7" end="7"/>
                                            </p:txEl>
                                          </p:spTgt>
                                        </p:tgtEl>
                                      </p:cBhvr>
                                    </p:animEffect>
                                    <p:anim calcmode="lin" valueType="num">
                                      <p:cBhvr>
                                        <p:cTn id="24" dur="1822" tmFilter="0,0; 0.14,0.36; 0.43,0.73; 0.71,0.91; 1.0,1.0">
                                          <p:stCondLst>
                                            <p:cond delay="0"/>
                                          </p:stCondLst>
                                        </p:cTn>
                                        <p:tgtEl>
                                          <p:spTgt spid="6">
                                            <p:txEl>
                                              <p:pRg st="7" end="7"/>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6">
                                            <p:txEl>
                                              <p:pRg st="7" end="7"/>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6">
                                            <p:txEl>
                                              <p:pRg st="7" end="7"/>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6">
                                            <p:txEl>
                                              <p:pRg st="7" end="7"/>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6">
                                            <p:txEl>
                                              <p:pRg st="7" end="7"/>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6">
                                            <p:txEl>
                                              <p:pRg st="7" end="7"/>
                                            </p:txEl>
                                          </p:spTgt>
                                        </p:tgtEl>
                                      </p:cBhvr>
                                      <p:to x="100000" y="60000"/>
                                    </p:animScale>
                                    <p:animScale>
                                      <p:cBhvr>
                                        <p:cTn id="30" dur="166" decel="50000">
                                          <p:stCondLst>
                                            <p:cond delay="676"/>
                                          </p:stCondLst>
                                        </p:cTn>
                                        <p:tgtEl>
                                          <p:spTgt spid="6">
                                            <p:txEl>
                                              <p:pRg st="7" end="7"/>
                                            </p:txEl>
                                          </p:spTgt>
                                        </p:tgtEl>
                                      </p:cBhvr>
                                      <p:to x="100000" y="100000"/>
                                    </p:animScale>
                                    <p:animScale>
                                      <p:cBhvr>
                                        <p:cTn id="31" dur="26">
                                          <p:stCondLst>
                                            <p:cond delay="1312"/>
                                          </p:stCondLst>
                                        </p:cTn>
                                        <p:tgtEl>
                                          <p:spTgt spid="6">
                                            <p:txEl>
                                              <p:pRg st="7" end="7"/>
                                            </p:txEl>
                                          </p:spTgt>
                                        </p:tgtEl>
                                      </p:cBhvr>
                                      <p:to x="100000" y="80000"/>
                                    </p:animScale>
                                    <p:animScale>
                                      <p:cBhvr>
                                        <p:cTn id="32" dur="166" decel="50000">
                                          <p:stCondLst>
                                            <p:cond delay="1338"/>
                                          </p:stCondLst>
                                        </p:cTn>
                                        <p:tgtEl>
                                          <p:spTgt spid="6">
                                            <p:txEl>
                                              <p:pRg st="7" end="7"/>
                                            </p:txEl>
                                          </p:spTgt>
                                        </p:tgtEl>
                                      </p:cBhvr>
                                      <p:to x="100000" y="100000"/>
                                    </p:animScale>
                                    <p:animScale>
                                      <p:cBhvr>
                                        <p:cTn id="33" dur="26">
                                          <p:stCondLst>
                                            <p:cond delay="1642"/>
                                          </p:stCondLst>
                                        </p:cTn>
                                        <p:tgtEl>
                                          <p:spTgt spid="6">
                                            <p:txEl>
                                              <p:pRg st="7" end="7"/>
                                            </p:txEl>
                                          </p:spTgt>
                                        </p:tgtEl>
                                      </p:cBhvr>
                                      <p:to x="100000" y="90000"/>
                                    </p:animScale>
                                    <p:animScale>
                                      <p:cBhvr>
                                        <p:cTn id="34" dur="166" decel="50000">
                                          <p:stCondLst>
                                            <p:cond delay="1668"/>
                                          </p:stCondLst>
                                        </p:cTn>
                                        <p:tgtEl>
                                          <p:spTgt spid="6">
                                            <p:txEl>
                                              <p:pRg st="7" end="7"/>
                                            </p:txEl>
                                          </p:spTgt>
                                        </p:tgtEl>
                                      </p:cBhvr>
                                      <p:to x="100000" y="100000"/>
                                    </p:animScale>
                                    <p:animScale>
                                      <p:cBhvr>
                                        <p:cTn id="35" dur="26">
                                          <p:stCondLst>
                                            <p:cond delay="1808"/>
                                          </p:stCondLst>
                                        </p:cTn>
                                        <p:tgtEl>
                                          <p:spTgt spid="6">
                                            <p:txEl>
                                              <p:pRg st="7" end="7"/>
                                            </p:txEl>
                                          </p:spTgt>
                                        </p:tgtEl>
                                      </p:cBhvr>
                                      <p:to x="100000" y="95000"/>
                                    </p:animScale>
                                    <p:animScale>
                                      <p:cBhvr>
                                        <p:cTn id="36" dur="166" decel="50000">
                                          <p:stCondLst>
                                            <p:cond delay="1834"/>
                                          </p:stCondLst>
                                        </p:cTn>
                                        <p:tgtEl>
                                          <p:spTgt spid="6">
                                            <p:txEl>
                                              <p:pRg st="7" end="7"/>
                                            </p:txEl>
                                          </p:spTgt>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animEffect transition="in" filter="wipe(down)">
                                      <p:cBhvr>
                                        <p:cTn id="39" dur="580">
                                          <p:stCondLst>
                                            <p:cond delay="0"/>
                                          </p:stCondLst>
                                        </p:cTn>
                                        <p:tgtEl>
                                          <p:spTgt spid="6">
                                            <p:txEl>
                                              <p:pRg st="8" end="8"/>
                                            </p:txEl>
                                          </p:spTgt>
                                        </p:tgtEl>
                                      </p:cBhvr>
                                    </p:animEffect>
                                    <p:anim calcmode="lin" valueType="num">
                                      <p:cBhvr>
                                        <p:cTn id="40" dur="1822" tmFilter="0,0; 0.14,0.36; 0.43,0.73; 0.71,0.91; 1.0,1.0">
                                          <p:stCondLst>
                                            <p:cond delay="0"/>
                                          </p:stCondLst>
                                        </p:cTn>
                                        <p:tgtEl>
                                          <p:spTgt spid="6">
                                            <p:txEl>
                                              <p:pRg st="8" end="8"/>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6">
                                            <p:txEl>
                                              <p:pRg st="8" end="8"/>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6">
                                            <p:txEl>
                                              <p:pRg st="8" end="8"/>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6">
                                            <p:txEl>
                                              <p:pRg st="8" end="8"/>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6">
                                            <p:txEl>
                                              <p:pRg st="8" end="8"/>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6">
                                            <p:txEl>
                                              <p:pRg st="8" end="8"/>
                                            </p:txEl>
                                          </p:spTgt>
                                        </p:tgtEl>
                                      </p:cBhvr>
                                      <p:to x="100000" y="60000"/>
                                    </p:animScale>
                                    <p:animScale>
                                      <p:cBhvr>
                                        <p:cTn id="46" dur="166" decel="50000">
                                          <p:stCondLst>
                                            <p:cond delay="676"/>
                                          </p:stCondLst>
                                        </p:cTn>
                                        <p:tgtEl>
                                          <p:spTgt spid="6">
                                            <p:txEl>
                                              <p:pRg st="8" end="8"/>
                                            </p:txEl>
                                          </p:spTgt>
                                        </p:tgtEl>
                                      </p:cBhvr>
                                      <p:to x="100000" y="100000"/>
                                    </p:animScale>
                                    <p:animScale>
                                      <p:cBhvr>
                                        <p:cTn id="47" dur="26">
                                          <p:stCondLst>
                                            <p:cond delay="1312"/>
                                          </p:stCondLst>
                                        </p:cTn>
                                        <p:tgtEl>
                                          <p:spTgt spid="6">
                                            <p:txEl>
                                              <p:pRg st="8" end="8"/>
                                            </p:txEl>
                                          </p:spTgt>
                                        </p:tgtEl>
                                      </p:cBhvr>
                                      <p:to x="100000" y="80000"/>
                                    </p:animScale>
                                    <p:animScale>
                                      <p:cBhvr>
                                        <p:cTn id="48" dur="166" decel="50000">
                                          <p:stCondLst>
                                            <p:cond delay="1338"/>
                                          </p:stCondLst>
                                        </p:cTn>
                                        <p:tgtEl>
                                          <p:spTgt spid="6">
                                            <p:txEl>
                                              <p:pRg st="8" end="8"/>
                                            </p:txEl>
                                          </p:spTgt>
                                        </p:tgtEl>
                                      </p:cBhvr>
                                      <p:to x="100000" y="100000"/>
                                    </p:animScale>
                                    <p:animScale>
                                      <p:cBhvr>
                                        <p:cTn id="49" dur="26">
                                          <p:stCondLst>
                                            <p:cond delay="1642"/>
                                          </p:stCondLst>
                                        </p:cTn>
                                        <p:tgtEl>
                                          <p:spTgt spid="6">
                                            <p:txEl>
                                              <p:pRg st="8" end="8"/>
                                            </p:txEl>
                                          </p:spTgt>
                                        </p:tgtEl>
                                      </p:cBhvr>
                                      <p:to x="100000" y="90000"/>
                                    </p:animScale>
                                    <p:animScale>
                                      <p:cBhvr>
                                        <p:cTn id="50" dur="166" decel="50000">
                                          <p:stCondLst>
                                            <p:cond delay="1668"/>
                                          </p:stCondLst>
                                        </p:cTn>
                                        <p:tgtEl>
                                          <p:spTgt spid="6">
                                            <p:txEl>
                                              <p:pRg st="8" end="8"/>
                                            </p:txEl>
                                          </p:spTgt>
                                        </p:tgtEl>
                                      </p:cBhvr>
                                      <p:to x="100000" y="100000"/>
                                    </p:animScale>
                                    <p:animScale>
                                      <p:cBhvr>
                                        <p:cTn id="51" dur="26">
                                          <p:stCondLst>
                                            <p:cond delay="1808"/>
                                          </p:stCondLst>
                                        </p:cTn>
                                        <p:tgtEl>
                                          <p:spTgt spid="6">
                                            <p:txEl>
                                              <p:pRg st="8" end="8"/>
                                            </p:txEl>
                                          </p:spTgt>
                                        </p:tgtEl>
                                      </p:cBhvr>
                                      <p:to x="100000" y="95000"/>
                                    </p:animScale>
                                    <p:animScale>
                                      <p:cBhvr>
                                        <p:cTn id="52" dur="166" decel="50000">
                                          <p:stCondLst>
                                            <p:cond delay="1834"/>
                                          </p:stCondLst>
                                        </p:cTn>
                                        <p:tgtEl>
                                          <p:spTgt spid="6">
                                            <p:txEl>
                                              <p:pRg st="8" end="8"/>
                                            </p:txEl>
                                          </p:spTgt>
                                        </p:tgtEl>
                                      </p:cBhvr>
                                      <p:to x="100000" y="100000"/>
                                    </p:animScale>
                                  </p:childTnLst>
                                </p:cTn>
                              </p:par>
                              <p:par>
                                <p:cTn id="53" presetID="26" presetClass="entr" presetSubtype="0" fill="hold" nodeType="withEffect">
                                  <p:stCondLst>
                                    <p:cond delay="0"/>
                                  </p:stCondLst>
                                  <p:childTnLst>
                                    <p:set>
                                      <p:cBhvr>
                                        <p:cTn id="54" dur="1" fill="hold">
                                          <p:stCondLst>
                                            <p:cond delay="0"/>
                                          </p:stCondLst>
                                        </p:cTn>
                                        <p:tgtEl>
                                          <p:spTgt spid="6">
                                            <p:txEl>
                                              <p:pRg st="9" end="9"/>
                                            </p:txEl>
                                          </p:spTgt>
                                        </p:tgtEl>
                                        <p:attrNameLst>
                                          <p:attrName>style.visibility</p:attrName>
                                        </p:attrNameLst>
                                      </p:cBhvr>
                                      <p:to>
                                        <p:strVal val="visible"/>
                                      </p:to>
                                    </p:set>
                                    <p:animEffect transition="in" filter="wipe(down)">
                                      <p:cBhvr>
                                        <p:cTn id="55" dur="580">
                                          <p:stCondLst>
                                            <p:cond delay="0"/>
                                          </p:stCondLst>
                                        </p:cTn>
                                        <p:tgtEl>
                                          <p:spTgt spid="6">
                                            <p:txEl>
                                              <p:pRg st="9" end="9"/>
                                            </p:txEl>
                                          </p:spTgt>
                                        </p:tgtEl>
                                      </p:cBhvr>
                                    </p:animEffect>
                                    <p:anim calcmode="lin" valueType="num">
                                      <p:cBhvr>
                                        <p:cTn id="56" dur="1822" tmFilter="0,0; 0.14,0.36; 0.43,0.73; 0.71,0.91; 1.0,1.0">
                                          <p:stCondLst>
                                            <p:cond delay="0"/>
                                          </p:stCondLst>
                                        </p:cTn>
                                        <p:tgtEl>
                                          <p:spTgt spid="6">
                                            <p:txEl>
                                              <p:pRg st="9" end="9"/>
                                            </p:tx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6">
                                            <p:txEl>
                                              <p:pRg st="9" end="9"/>
                                            </p:tx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6">
                                            <p:txEl>
                                              <p:pRg st="9" end="9"/>
                                            </p:tx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6">
                                            <p:txEl>
                                              <p:pRg st="9" end="9"/>
                                            </p:tx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6">
                                            <p:txEl>
                                              <p:pRg st="9" end="9"/>
                                            </p:tx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6">
                                            <p:txEl>
                                              <p:pRg st="9" end="9"/>
                                            </p:txEl>
                                          </p:spTgt>
                                        </p:tgtEl>
                                      </p:cBhvr>
                                      <p:to x="100000" y="60000"/>
                                    </p:animScale>
                                    <p:animScale>
                                      <p:cBhvr>
                                        <p:cTn id="62" dur="166" decel="50000">
                                          <p:stCondLst>
                                            <p:cond delay="676"/>
                                          </p:stCondLst>
                                        </p:cTn>
                                        <p:tgtEl>
                                          <p:spTgt spid="6">
                                            <p:txEl>
                                              <p:pRg st="9" end="9"/>
                                            </p:txEl>
                                          </p:spTgt>
                                        </p:tgtEl>
                                      </p:cBhvr>
                                      <p:to x="100000" y="100000"/>
                                    </p:animScale>
                                    <p:animScale>
                                      <p:cBhvr>
                                        <p:cTn id="63" dur="26">
                                          <p:stCondLst>
                                            <p:cond delay="1312"/>
                                          </p:stCondLst>
                                        </p:cTn>
                                        <p:tgtEl>
                                          <p:spTgt spid="6">
                                            <p:txEl>
                                              <p:pRg st="9" end="9"/>
                                            </p:txEl>
                                          </p:spTgt>
                                        </p:tgtEl>
                                      </p:cBhvr>
                                      <p:to x="100000" y="80000"/>
                                    </p:animScale>
                                    <p:animScale>
                                      <p:cBhvr>
                                        <p:cTn id="64" dur="166" decel="50000">
                                          <p:stCondLst>
                                            <p:cond delay="1338"/>
                                          </p:stCondLst>
                                        </p:cTn>
                                        <p:tgtEl>
                                          <p:spTgt spid="6">
                                            <p:txEl>
                                              <p:pRg st="9" end="9"/>
                                            </p:txEl>
                                          </p:spTgt>
                                        </p:tgtEl>
                                      </p:cBhvr>
                                      <p:to x="100000" y="100000"/>
                                    </p:animScale>
                                    <p:animScale>
                                      <p:cBhvr>
                                        <p:cTn id="65" dur="26">
                                          <p:stCondLst>
                                            <p:cond delay="1642"/>
                                          </p:stCondLst>
                                        </p:cTn>
                                        <p:tgtEl>
                                          <p:spTgt spid="6">
                                            <p:txEl>
                                              <p:pRg st="9" end="9"/>
                                            </p:txEl>
                                          </p:spTgt>
                                        </p:tgtEl>
                                      </p:cBhvr>
                                      <p:to x="100000" y="90000"/>
                                    </p:animScale>
                                    <p:animScale>
                                      <p:cBhvr>
                                        <p:cTn id="66" dur="166" decel="50000">
                                          <p:stCondLst>
                                            <p:cond delay="1668"/>
                                          </p:stCondLst>
                                        </p:cTn>
                                        <p:tgtEl>
                                          <p:spTgt spid="6">
                                            <p:txEl>
                                              <p:pRg st="9" end="9"/>
                                            </p:txEl>
                                          </p:spTgt>
                                        </p:tgtEl>
                                      </p:cBhvr>
                                      <p:to x="100000" y="100000"/>
                                    </p:animScale>
                                    <p:animScale>
                                      <p:cBhvr>
                                        <p:cTn id="67" dur="26">
                                          <p:stCondLst>
                                            <p:cond delay="1808"/>
                                          </p:stCondLst>
                                        </p:cTn>
                                        <p:tgtEl>
                                          <p:spTgt spid="6">
                                            <p:txEl>
                                              <p:pRg st="9" end="9"/>
                                            </p:txEl>
                                          </p:spTgt>
                                        </p:tgtEl>
                                      </p:cBhvr>
                                      <p:to x="100000" y="95000"/>
                                    </p:animScale>
                                    <p:animScale>
                                      <p:cBhvr>
                                        <p:cTn id="68" dur="166" decel="50000">
                                          <p:stCondLst>
                                            <p:cond delay="1834"/>
                                          </p:stCondLst>
                                        </p:cTn>
                                        <p:tgtEl>
                                          <p:spTgt spid="6">
                                            <p:txEl>
                                              <p:pRg st="9" end="9"/>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404664"/>
            <a:ext cx="6876256" cy="6453336"/>
          </a:xfrm>
        </p:spPr>
        <p:txBody>
          <a:bodyPr>
            <a:normAutofit fontScale="85000" lnSpcReduction="20000"/>
          </a:bodyPr>
          <a:lstStyle/>
          <a:p>
            <a:pPr marL="0" indent="0" algn="ctr">
              <a:buNone/>
            </a:pPr>
            <a:endParaRPr lang="ar-IQ" sz="3300" b="1" dirty="0">
              <a:cs typeface="DecoType Thuluth" pitchFamily="2" charset="-78"/>
            </a:endParaRPr>
          </a:p>
          <a:p>
            <a:pPr marL="0" indent="0" algn="ctr">
              <a:buNone/>
            </a:pPr>
            <a:r>
              <a:rPr lang="ar-IQ" sz="2800" b="1" dirty="0">
                <a:solidFill>
                  <a:srgbClr val="FF0000"/>
                </a:solidFill>
                <a:cs typeface="DecoType Naskh" pitchFamily="2" charset="-78"/>
              </a:rPr>
              <a:t>المحاضرة الخامسة عشر : </a:t>
            </a:r>
            <a:r>
              <a:rPr lang="ar-IQ" sz="2800" b="1" dirty="0">
                <a:solidFill>
                  <a:srgbClr val="FF0000"/>
                </a:solidFill>
                <a:cs typeface="DecoType Naskh Special" pitchFamily="2" charset="-78"/>
              </a:rPr>
              <a:t>الاحزاب السياسية  والرأي العام ومسألة الديمقراطية</a:t>
            </a:r>
            <a:endParaRPr lang="en-US" sz="2800" b="1" dirty="0">
              <a:solidFill>
                <a:srgbClr val="FF0000"/>
              </a:solidFill>
              <a:cs typeface="DecoType Naskh Special" pitchFamily="2" charset="-78"/>
            </a:endParaRPr>
          </a:p>
          <a:p>
            <a:pPr marL="0" indent="0" algn="ctr">
              <a:buNone/>
            </a:pPr>
            <a:endParaRPr lang="ar-IQ" sz="900" b="1" dirty="0">
              <a:solidFill>
                <a:srgbClr val="FF0000"/>
              </a:solidFill>
              <a:cs typeface="DecoType Naskh" pitchFamily="2" charset="-78"/>
            </a:endParaRPr>
          </a:p>
          <a:p>
            <a:pPr marL="0" indent="0">
              <a:buNone/>
            </a:pPr>
            <a:r>
              <a:rPr lang="ar-IQ" sz="1900" b="1" u="sng" dirty="0">
                <a:solidFill>
                  <a:srgbClr val="002060"/>
                </a:solidFill>
              </a:rPr>
              <a:t>اولا : الاحزاب السياسية </a:t>
            </a:r>
            <a:endParaRPr lang="en-US" sz="1900" b="1" dirty="0">
              <a:solidFill>
                <a:srgbClr val="002060"/>
              </a:solidFill>
            </a:endParaRPr>
          </a:p>
          <a:p>
            <a:pPr marL="0" indent="0">
              <a:buNone/>
            </a:pPr>
            <a:r>
              <a:rPr lang="ar-IQ" sz="1900" dirty="0">
                <a:solidFill>
                  <a:srgbClr val="002060"/>
                </a:solidFill>
              </a:rPr>
              <a:t>تعتبر الاحزاب السياسية ظاهرة حديثة  من الناحية التاريخية تعود للقرن التاسع عشر حيث كانت كلمة حزب تعبيرا  عن اتجاه  او تيار سياسي ولم تكن تعني ذلك التنظيم السياسي </a:t>
            </a:r>
            <a:r>
              <a:rPr lang="ar-IQ" sz="1900" dirty="0" err="1">
                <a:solidFill>
                  <a:srgbClr val="002060"/>
                </a:solidFill>
              </a:rPr>
              <a:t>المتأسس</a:t>
            </a:r>
            <a:r>
              <a:rPr lang="ar-IQ" sz="1900" dirty="0">
                <a:solidFill>
                  <a:srgbClr val="002060"/>
                </a:solidFill>
              </a:rPr>
              <a:t> في هيئات محددة وهذا ما يؤكد حداثتها التاريخية كما ان نمو المؤسسات الانتخابية هو الذي مهد وساعد على نشوء الاحزاب وخصوصا في بريطانيا وفرنسا والولايات المتحدة اي ان الاحزاب قامت في البلدان التي كانت فيها المؤسسات البرلمانية والحياة السياسية اكثر تقدما , ويعتبر الكسي دو </a:t>
            </a:r>
            <a:r>
              <a:rPr lang="ar-IQ" sz="1900" dirty="0" err="1">
                <a:solidFill>
                  <a:srgbClr val="002060"/>
                </a:solidFill>
              </a:rPr>
              <a:t>توكفيل</a:t>
            </a:r>
            <a:r>
              <a:rPr lang="ar-IQ" sz="1900" dirty="0">
                <a:solidFill>
                  <a:srgbClr val="002060"/>
                </a:solidFill>
              </a:rPr>
              <a:t> اول من تحدث عن الاحزاب السياسية في كتابه ( الديمقراطية في امريكا )  وحاول ان يصنف تلك الاحزاب تبعل لمذهبها وعملها .</a:t>
            </a:r>
            <a:endParaRPr lang="en-US" sz="1900" dirty="0">
              <a:solidFill>
                <a:srgbClr val="002060"/>
              </a:solidFill>
            </a:endParaRPr>
          </a:p>
          <a:p>
            <a:pPr marL="0" indent="0">
              <a:buNone/>
            </a:pPr>
            <a:r>
              <a:rPr lang="ar-IQ" sz="1900" dirty="0">
                <a:solidFill>
                  <a:srgbClr val="002060"/>
                </a:solidFill>
              </a:rPr>
              <a:t>ويعرف الحزب السياسي : بأنه تجمع افراد منظم الى حد ما , هدفه التعبير عن اراء ومواقف ومصالح وتطلعات اعضائه ومؤيديه , وعن خياراتهم السياسية , وافساح المجال امامهم لممارسة السلطة فالحزب  يطمح اساسا الى تحمل مسؤولية ممارسة الحكم </a:t>
            </a:r>
            <a:endParaRPr lang="en-US" sz="1900" dirty="0">
              <a:solidFill>
                <a:srgbClr val="002060"/>
              </a:solidFill>
            </a:endParaRPr>
          </a:p>
          <a:p>
            <a:pPr marL="0" indent="0">
              <a:buNone/>
            </a:pPr>
            <a:r>
              <a:rPr lang="ar-IQ" sz="1900" dirty="0">
                <a:solidFill>
                  <a:srgbClr val="002060"/>
                </a:solidFill>
              </a:rPr>
              <a:t>هناك تعريف اخر انطلاقا من الغرض الذي يسعى اليه الحزب السياسي :  مجموعة من الناس توحدهم أفكار مشتركة حول الفرد والدولة ويعملون للوصول الى السلطة أو المحافظة عليها عبر تنظيم الناخبين والدولة .</a:t>
            </a:r>
            <a:endParaRPr lang="en-US" sz="1900" dirty="0">
              <a:solidFill>
                <a:srgbClr val="002060"/>
              </a:solidFill>
            </a:endParaRPr>
          </a:p>
          <a:p>
            <a:pPr marL="0" indent="0">
              <a:buNone/>
            </a:pPr>
            <a:r>
              <a:rPr lang="ar-IQ" sz="1900" dirty="0">
                <a:solidFill>
                  <a:srgbClr val="002060"/>
                </a:solidFill>
              </a:rPr>
              <a:t>ويعتبر الحزب من الجماعات والقوى الضاغطة  </a:t>
            </a:r>
            <a:r>
              <a:rPr lang="ar-IQ" sz="1900" dirty="0" err="1">
                <a:solidFill>
                  <a:srgbClr val="002060"/>
                </a:solidFill>
              </a:rPr>
              <a:t>لانه</a:t>
            </a:r>
            <a:r>
              <a:rPr lang="ar-IQ" sz="1900" dirty="0">
                <a:solidFill>
                  <a:srgbClr val="002060"/>
                </a:solidFill>
              </a:rPr>
              <a:t> اذا لم يصل الى السلطة فأنه يمارس ويحاول ان يمارس تأثيرا على اولئك القابضين على السلطة للتأثير على قراراتهم لكن تتميز الاحزاب السياسية عن القوى الضاغطة الاخرى من عدة نواحي منها :</a:t>
            </a:r>
            <a:endParaRPr lang="en-US" sz="1900" dirty="0">
              <a:solidFill>
                <a:srgbClr val="002060"/>
              </a:solidFill>
            </a:endParaRPr>
          </a:p>
          <a:p>
            <a:pPr marL="0" indent="0">
              <a:buNone/>
            </a:pPr>
            <a:r>
              <a:rPr lang="ar-IQ" sz="2100" b="1" dirty="0">
                <a:solidFill>
                  <a:srgbClr val="002060"/>
                </a:solidFill>
              </a:rPr>
              <a:t>أ_ </a:t>
            </a:r>
            <a:r>
              <a:rPr lang="ar-IQ" sz="1900" dirty="0">
                <a:solidFill>
                  <a:srgbClr val="002060"/>
                </a:solidFill>
              </a:rPr>
              <a:t>أن قادة الاحزاب السياسية ينتخبون من الشعب ومسؤولين عن قراراتهم بينما الجمعات الضاغطة فلا </a:t>
            </a:r>
            <a:endParaRPr lang="en-US" sz="1900" dirty="0">
              <a:solidFill>
                <a:srgbClr val="002060"/>
              </a:solidFill>
            </a:endParaRPr>
          </a:p>
          <a:p>
            <a:pPr marL="0" indent="0">
              <a:buNone/>
            </a:pPr>
            <a:r>
              <a:rPr lang="ar-IQ" sz="1900" b="1" dirty="0">
                <a:solidFill>
                  <a:srgbClr val="002060"/>
                </a:solidFill>
              </a:rPr>
              <a:t>ب_ </a:t>
            </a:r>
            <a:r>
              <a:rPr lang="ar-IQ" sz="1900" dirty="0">
                <a:solidFill>
                  <a:srgbClr val="002060"/>
                </a:solidFill>
              </a:rPr>
              <a:t>ان الهدف الحزب السياسي هو الوصول الى السلطة أو المشاركة فيها , في حين تسعى الجماعات الضاغطة للتأثير في صنع السياسة العامة للدولة .</a:t>
            </a:r>
            <a:endParaRPr lang="en-US" sz="1900" dirty="0">
              <a:solidFill>
                <a:srgbClr val="002060"/>
              </a:solidFill>
            </a:endParaRPr>
          </a:p>
          <a:p>
            <a:pPr marL="0" indent="0">
              <a:buNone/>
            </a:pPr>
            <a:r>
              <a:rPr lang="ar-IQ" sz="1900" b="1" dirty="0">
                <a:solidFill>
                  <a:srgbClr val="002060"/>
                </a:solidFill>
              </a:rPr>
              <a:t>ج_ </a:t>
            </a:r>
            <a:r>
              <a:rPr lang="ar-IQ" sz="1900" dirty="0">
                <a:solidFill>
                  <a:srgbClr val="002060"/>
                </a:solidFill>
              </a:rPr>
              <a:t>هناك فرق من الناحية العضوية , حيث تحاول الاحزاب استقطاب كل الشرائح الاجتماعية للفوز بالسلطة , بينما ينتمي اعضاء الجماعة الضاغطة الى شريحة اجتماعية معينة كالمزارعين , الاطباء , المحامين , المتدينين وغيرهم .</a:t>
            </a:r>
            <a:endParaRPr lang="en-US" sz="1900" dirty="0">
              <a:solidFill>
                <a:srgbClr val="002060"/>
              </a:solidFill>
            </a:endParaRPr>
          </a:p>
          <a:p>
            <a:pPr marL="0" indent="0">
              <a:buNone/>
            </a:pPr>
            <a:r>
              <a:rPr lang="ar-IQ" sz="1900" b="1" dirty="0">
                <a:solidFill>
                  <a:srgbClr val="002060"/>
                </a:solidFill>
              </a:rPr>
              <a:t>د_ </a:t>
            </a:r>
            <a:r>
              <a:rPr lang="ar-IQ" sz="1900" dirty="0">
                <a:solidFill>
                  <a:srgbClr val="002060"/>
                </a:solidFill>
              </a:rPr>
              <a:t>هناك فرق من ناحية العدد , </a:t>
            </a:r>
            <a:r>
              <a:rPr lang="ar-IQ" sz="1900" dirty="0" err="1">
                <a:solidFill>
                  <a:srgbClr val="002060"/>
                </a:solidFill>
              </a:rPr>
              <a:t>فالاحزاب</a:t>
            </a:r>
            <a:r>
              <a:rPr lang="ar-IQ" sz="1900" dirty="0">
                <a:solidFill>
                  <a:srgbClr val="002060"/>
                </a:solidFill>
              </a:rPr>
              <a:t> السياسية الهامة في اكثر دول العالم ديمقراطية لا يتجاوز عددها عدد الاصابع لليد الواحدة في حين عدد الجماعات الضاغطة يتحدد بعدد القضايا التي تهم المنتسبين اليها كمسائل البيئة ونزع السلاح وحماية المستهلك </a:t>
            </a:r>
            <a:endParaRPr lang="en-US" sz="1900" dirty="0">
              <a:solidFill>
                <a:srgbClr val="002060"/>
              </a:solidFill>
            </a:endParaRPr>
          </a:p>
        </p:txBody>
      </p:sp>
    </p:spTree>
    <p:extLst>
      <p:ext uri="{BB962C8B-B14F-4D97-AF65-F5344CB8AC3E}">
        <p14:creationId xmlns:p14="http://schemas.microsoft.com/office/powerpoint/2010/main" val="1280388312"/>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0224" y="404664"/>
            <a:ext cx="6906479" cy="6453336"/>
          </a:xfrm>
        </p:spPr>
        <p:txBody>
          <a:bodyPr>
            <a:noAutofit/>
          </a:bodyPr>
          <a:lstStyle/>
          <a:p>
            <a:pPr marL="0" indent="0">
              <a:buNone/>
            </a:pPr>
            <a:endParaRPr lang="ar-IQ" sz="600" b="1" u="sng" dirty="0"/>
          </a:p>
          <a:p>
            <a:pPr marL="0" indent="0">
              <a:buNone/>
            </a:pPr>
            <a:r>
              <a:rPr lang="ar-IQ" sz="1800" b="1" u="sng" dirty="0">
                <a:solidFill>
                  <a:srgbClr val="002060"/>
                </a:solidFill>
              </a:rPr>
              <a:t>بينما يقول جان </a:t>
            </a:r>
            <a:r>
              <a:rPr lang="ar-IQ" sz="1800" b="1" u="sng" dirty="0" err="1">
                <a:solidFill>
                  <a:srgbClr val="002060"/>
                </a:solidFill>
              </a:rPr>
              <a:t>شارلو</a:t>
            </a:r>
            <a:r>
              <a:rPr lang="ar-IQ" sz="1800" b="1" u="sng" dirty="0">
                <a:solidFill>
                  <a:srgbClr val="002060"/>
                </a:solidFill>
              </a:rPr>
              <a:t> عن الحزب بأنه :</a:t>
            </a:r>
            <a:endParaRPr lang="en-US" sz="1800" dirty="0">
              <a:solidFill>
                <a:srgbClr val="002060"/>
              </a:solidFill>
            </a:endParaRPr>
          </a:p>
          <a:p>
            <a:pPr marL="0" indent="0">
              <a:buNone/>
            </a:pPr>
            <a:r>
              <a:rPr lang="ar-IQ" sz="1800" b="1" dirty="0">
                <a:solidFill>
                  <a:srgbClr val="002060"/>
                </a:solidFill>
              </a:rPr>
              <a:t>أ_ </a:t>
            </a:r>
            <a:r>
              <a:rPr lang="ar-IQ" sz="1800" dirty="0">
                <a:solidFill>
                  <a:srgbClr val="002060"/>
                </a:solidFill>
              </a:rPr>
              <a:t>منظمة مستمرة تتجاوز بمطامحها قادتها </a:t>
            </a:r>
            <a:endParaRPr lang="en-US" sz="1800" dirty="0">
              <a:solidFill>
                <a:srgbClr val="002060"/>
              </a:solidFill>
            </a:endParaRPr>
          </a:p>
          <a:p>
            <a:pPr marL="0" indent="0">
              <a:buNone/>
            </a:pPr>
            <a:r>
              <a:rPr lang="ar-IQ" sz="1800" b="1" dirty="0">
                <a:solidFill>
                  <a:srgbClr val="002060"/>
                </a:solidFill>
              </a:rPr>
              <a:t>ب_ </a:t>
            </a:r>
            <a:r>
              <a:rPr lang="ar-IQ" sz="1800" dirty="0">
                <a:solidFill>
                  <a:srgbClr val="002060"/>
                </a:solidFill>
              </a:rPr>
              <a:t>منظمة محلية تضم علاقات منظمة ومتنوعة على المستوى الوطني </a:t>
            </a:r>
            <a:endParaRPr lang="en-US" sz="1800" dirty="0">
              <a:solidFill>
                <a:srgbClr val="002060"/>
              </a:solidFill>
            </a:endParaRPr>
          </a:p>
          <a:p>
            <a:pPr marL="0" indent="0">
              <a:buNone/>
            </a:pPr>
            <a:r>
              <a:rPr lang="ar-IQ" sz="1800" b="1" dirty="0">
                <a:solidFill>
                  <a:srgbClr val="002060"/>
                </a:solidFill>
              </a:rPr>
              <a:t>ج_ </a:t>
            </a:r>
            <a:r>
              <a:rPr lang="ar-IQ" sz="1800" dirty="0">
                <a:solidFill>
                  <a:srgbClr val="002060"/>
                </a:solidFill>
              </a:rPr>
              <a:t>لها ارادة واضحة للفوز بالسلطة وممارستها لوحدها أو بمشاركة </a:t>
            </a:r>
            <a:r>
              <a:rPr lang="ar-IQ" sz="1800" dirty="0" err="1">
                <a:solidFill>
                  <a:srgbClr val="002060"/>
                </a:solidFill>
              </a:rPr>
              <a:t>الغيرأو</a:t>
            </a:r>
            <a:r>
              <a:rPr lang="ar-IQ" sz="1800" dirty="0">
                <a:solidFill>
                  <a:srgbClr val="002060"/>
                </a:solidFill>
              </a:rPr>
              <a:t> التأثير على السلطة والضغط عليها في حال وجودها خارج الحكم </a:t>
            </a:r>
            <a:endParaRPr lang="en-US" sz="1800" dirty="0">
              <a:solidFill>
                <a:srgbClr val="002060"/>
              </a:solidFill>
            </a:endParaRPr>
          </a:p>
          <a:p>
            <a:pPr marL="0" indent="0">
              <a:buNone/>
            </a:pPr>
            <a:r>
              <a:rPr lang="ar-IQ" sz="1800" b="1" dirty="0">
                <a:solidFill>
                  <a:srgbClr val="002060"/>
                </a:solidFill>
              </a:rPr>
              <a:t>د_ </a:t>
            </a:r>
            <a:r>
              <a:rPr lang="ar-IQ" sz="1800" dirty="0">
                <a:solidFill>
                  <a:srgbClr val="002060"/>
                </a:solidFill>
              </a:rPr>
              <a:t>همها الرئيس ان تجد لذاتها دعما شعبيا عن طريق الاقتراع أو اية وسيلة اخرى </a:t>
            </a:r>
          </a:p>
          <a:p>
            <a:pPr marL="0" indent="0">
              <a:buNone/>
            </a:pPr>
            <a:endParaRPr lang="en-US" sz="1800" dirty="0">
              <a:solidFill>
                <a:srgbClr val="002060"/>
              </a:solidFill>
            </a:endParaRPr>
          </a:p>
          <a:p>
            <a:pPr marL="0" indent="0">
              <a:buNone/>
            </a:pPr>
            <a:r>
              <a:rPr lang="ar-IQ" sz="1800" b="1" u="sng" dirty="0">
                <a:solidFill>
                  <a:srgbClr val="002060"/>
                </a:solidFill>
              </a:rPr>
              <a:t>وظائف الاحزاب : لها عدة وظائف يمكن ان نعد منها :</a:t>
            </a:r>
            <a:endParaRPr lang="en-US" sz="1800" dirty="0">
              <a:solidFill>
                <a:srgbClr val="002060"/>
              </a:solidFill>
            </a:endParaRPr>
          </a:p>
          <a:p>
            <a:pPr marL="0" indent="0">
              <a:buNone/>
            </a:pPr>
            <a:r>
              <a:rPr lang="ar-IQ" sz="1800" b="1" dirty="0">
                <a:solidFill>
                  <a:srgbClr val="002060"/>
                </a:solidFill>
              </a:rPr>
              <a:t>أ_ </a:t>
            </a:r>
            <a:r>
              <a:rPr lang="ar-IQ" sz="1800" dirty="0">
                <a:solidFill>
                  <a:srgbClr val="002060"/>
                </a:solidFill>
              </a:rPr>
              <a:t>تشكل الاحزاب نقطة استقطاب وانسجام , وذلك عبر توحيد وتقريب الافراد ذوي الميول الواحدة  والاتجاهات المتقاربة وتحقيق الانسجام بين السلطتين التنفيذية والتشريعية في حال الوصول الى السلطة </a:t>
            </a:r>
            <a:endParaRPr lang="en-US" sz="1800" dirty="0">
              <a:solidFill>
                <a:srgbClr val="002060"/>
              </a:solidFill>
            </a:endParaRPr>
          </a:p>
          <a:p>
            <a:pPr marL="0" indent="0">
              <a:buNone/>
            </a:pPr>
            <a:r>
              <a:rPr lang="ar-IQ" sz="1800" b="1" dirty="0">
                <a:solidFill>
                  <a:srgbClr val="002060"/>
                </a:solidFill>
              </a:rPr>
              <a:t>ب_ </a:t>
            </a:r>
            <a:r>
              <a:rPr lang="ar-IQ" sz="1800" dirty="0">
                <a:solidFill>
                  <a:srgbClr val="002060"/>
                </a:solidFill>
              </a:rPr>
              <a:t>وظيفة انتخابية , ويتم ذلك عبر انتقاء المرشحين والقيام بالحملات الانتخابية ودفع الناس للمشاركة السياسية من خلال التصويت والانتخابات وانخراط اعضاء ومؤيدي الحزب بالعمل العام </a:t>
            </a:r>
            <a:endParaRPr lang="en-US" sz="1800" dirty="0">
              <a:solidFill>
                <a:srgbClr val="002060"/>
              </a:solidFill>
            </a:endParaRPr>
          </a:p>
          <a:p>
            <a:pPr marL="0" indent="0">
              <a:buNone/>
            </a:pPr>
            <a:r>
              <a:rPr lang="ar-IQ" sz="1800" b="1" dirty="0">
                <a:solidFill>
                  <a:srgbClr val="002060"/>
                </a:solidFill>
              </a:rPr>
              <a:t>ج </a:t>
            </a:r>
            <a:r>
              <a:rPr lang="ar-IQ" sz="1800" dirty="0">
                <a:solidFill>
                  <a:srgbClr val="002060"/>
                </a:solidFill>
              </a:rPr>
              <a:t>_تأهيل واختيار اصحاب الكفاءات العالية للعمل في الحكومة أو مؤسساتها لان العمل في ادارة الشؤون العامة يتطلب كثيرا من المهارات والكفاءات العالية </a:t>
            </a:r>
            <a:endParaRPr lang="en-US" sz="1800" dirty="0">
              <a:solidFill>
                <a:srgbClr val="002060"/>
              </a:solidFill>
            </a:endParaRPr>
          </a:p>
          <a:p>
            <a:pPr marL="0" indent="0">
              <a:buNone/>
            </a:pPr>
            <a:r>
              <a:rPr lang="ar-IQ" sz="1800" b="1" dirty="0">
                <a:solidFill>
                  <a:srgbClr val="002060"/>
                </a:solidFill>
              </a:rPr>
              <a:t>د_ </a:t>
            </a:r>
            <a:r>
              <a:rPr lang="ar-IQ" sz="1800" dirty="0">
                <a:solidFill>
                  <a:srgbClr val="002060"/>
                </a:solidFill>
              </a:rPr>
              <a:t>وضع مختلف التحليلات والدراسات في مختلف المجالات الاجتماعية والاقتصادية والصحية والخدمات واقتراح الحلول المناسبة لها عبر اعضاء الحزب في البرلمان والحكومة </a:t>
            </a:r>
            <a:endParaRPr lang="en-US" sz="1800" dirty="0">
              <a:solidFill>
                <a:srgbClr val="002060"/>
              </a:solidFill>
            </a:endParaRPr>
          </a:p>
          <a:p>
            <a:pPr marL="0" indent="0">
              <a:buNone/>
            </a:pPr>
            <a:r>
              <a:rPr lang="ar-IQ" sz="1800" b="1" dirty="0">
                <a:solidFill>
                  <a:srgbClr val="002060"/>
                </a:solidFill>
              </a:rPr>
              <a:t>ه_ </a:t>
            </a:r>
            <a:r>
              <a:rPr lang="ar-IQ" sz="1800" dirty="0">
                <a:solidFill>
                  <a:srgbClr val="002060"/>
                </a:solidFill>
              </a:rPr>
              <a:t>تحقيق دور الحزب كوسيلة للتواصل الفعال بين الحزب وقواعده الشعبية من خلال نقل مطالب الفئات الشعبية الى السلطة الحاكمة سواء أكان الحزب في السلطة أو لم يكن </a:t>
            </a:r>
            <a:endParaRPr lang="ar-IQ" sz="1800" b="1" u="sng" dirty="0">
              <a:solidFill>
                <a:srgbClr val="002060"/>
              </a:solidFill>
            </a:endParaRPr>
          </a:p>
        </p:txBody>
      </p:sp>
    </p:spTree>
    <p:extLst>
      <p:ext uri="{BB962C8B-B14F-4D97-AF65-F5344CB8AC3E}">
        <p14:creationId xmlns:p14="http://schemas.microsoft.com/office/powerpoint/2010/main" val="816772341"/>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692696"/>
            <a:ext cx="7020272" cy="6165304"/>
          </a:xfrm>
        </p:spPr>
        <p:txBody>
          <a:bodyPr>
            <a:normAutofit fontScale="92500" lnSpcReduction="20000"/>
          </a:bodyPr>
          <a:lstStyle/>
          <a:p>
            <a:pPr marL="0" indent="0">
              <a:buNone/>
            </a:pPr>
            <a:endParaRPr lang="ar-IQ" sz="200" b="1" dirty="0">
              <a:solidFill>
                <a:srgbClr val="002060"/>
              </a:solidFill>
            </a:endParaRPr>
          </a:p>
          <a:p>
            <a:pPr marL="0" indent="0">
              <a:buNone/>
            </a:pPr>
            <a:r>
              <a:rPr lang="ar-IQ" sz="1900" b="1" u="sng" dirty="0">
                <a:solidFill>
                  <a:srgbClr val="002060"/>
                </a:solidFill>
              </a:rPr>
              <a:t>تصنيف الاحزاب : تصنف الاحزاب من حيث العدد الى نوعين : احزاب كوادر  واحزاب جماهيرية </a:t>
            </a:r>
            <a:endParaRPr lang="en-US" sz="1900" dirty="0">
              <a:solidFill>
                <a:srgbClr val="002060"/>
              </a:solidFill>
            </a:endParaRPr>
          </a:p>
          <a:p>
            <a:pPr marL="0" indent="0">
              <a:buNone/>
            </a:pPr>
            <a:r>
              <a:rPr lang="ar-IQ" sz="1900" b="1" dirty="0">
                <a:solidFill>
                  <a:srgbClr val="002060"/>
                </a:solidFill>
              </a:rPr>
              <a:t>النوع الاول : أحزاب الكوادر أو الاطر </a:t>
            </a:r>
            <a:endParaRPr lang="en-US" sz="1900" dirty="0">
              <a:solidFill>
                <a:srgbClr val="002060"/>
              </a:solidFill>
            </a:endParaRPr>
          </a:p>
          <a:p>
            <a:pPr marL="0" indent="0">
              <a:buNone/>
            </a:pPr>
            <a:r>
              <a:rPr lang="ar-IQ" sz="1900" dirty="0">
                <a:solidFill>
                  <a:srgbClr val="002060"/>
                </a:solidFill>
              </a:rPr>
              <a:t>وهي الاقدم  وتتميز بثلاث سمات اساسية هي : </a:t>
            </a:r>
            <a:endParaRPr lang="en-US" sz="1900" dirty="0">
              <a:solidFill>
                <a:srgbClr val="002060"/>
              </a:solidFill>
            </a:endParaRPr>
          </a:p>
          <a:p>
            <a:pPr marL="0" indent="0">
              <a:buNone/>
            </a:pPr>
            <a:r>
              <a:rPr lang="ar-IQ" sz="1900" b="1" dirty="0">
                <a:solidFill>
                  <a:srgbClr val="002060"/>
                </a:solidFill>
              </a:rPr>
              <a:t>أ_ </a:t>
            </a:r>
            <a:r>
              <a:rPr lang="ar-IQ" sz="1900" dirty="0">
                <a:solidFill>
                  <a:srgbClr val="002060"/>
                </a:solidFill>
              </a:rPr>
              <a:t>لا تسعى بشكل منظم لزيادة عدد المنتسبين لكن هذا لا يعني انها لا تشجع </a:t>
            </a:r>
            <a:r>
              <a:rPr lang="ar-IQ" sz="1900" dirty="0" err="1">
                <a:solidFill>
                  <a:srgbClr val="002060"/>
                </a:solidFill>
              </a:rPr>
              <a:t>الانتسابات</a:t>
            </a:r>
            <a:r>
              <a:rPr lang="ar-IQ" sz="1900" dirty="0">
                <a:solidFill>
                  <a:srgbClr val="002060"/>
                </a:solidFill>
              </a:rPr>
              <a:t>  الكثيفة لو حصلت , لكن السؤال هنا هل يشكل الضعف العددي عقبة في الصراع السياسي لا يمكن التغلب عليه ؟ الحقيقة لا , لسبب بسيط هو ان المهم بالنسبة لها هو كثرة الناخبين وليس كثرة المنتسبين </a:t>
            </a:r>
            <a:endParaRPr lang="en-US" sz="1900" dirty="0">
              <a:solidFill>
                <a:srgbClr val="002060"/>
              </a:solidFill>
            </a:endParaRPr>
          </a:p>
          <a:p>
            <a:pPr marL="0" indent="0">
              <a:buNone/>
            </a:pPr>
            <a:r>
              <a:rPr lang="ar-IQ" sz="1900" b="1" dirty="0">
                <a:solidFill>
                  <a:srgbClr val="002060"/>
                </a:solidFill>
              </a:rPr>
              <a:t>ب_ </a:t>
            </a:r>
            <a:r>
              <a:rPr lang="ar-IQ" sz="1900" dirty="0">
                <a:solidFill>
                  <a:srgbClr val="002060"/>
                </a:solidFill>
              </a:rPr>
              <a:t>ضعف التنظيم : يفسر هذا الضعف الاصل الاجتماعي لأعضائها ان الاصل الاجتماعي  البرجوازي يجعل الاشخاص فرديي النزعة قليلي الاستعداد لتحمل نوع قاس من </a:t>
            </a:r>
            <a:r>
              <a:rPr lang="ar-IQ" sz="1900" dirty="0" err="1">
                <a:solidFill>
                  <a:srgbClr val="002060"/>
                </a:solidFill>
              </a:rPr>
              <a:t>الانظباط</a:t>
            </a:r>
            <a:r>
              <a:rPr lang="ar-IQ" sz="1900" dirty="0">
                <a:solidFill>
                  <a:srgbClr val="002060"/>
                </a:solidFill>
              </a:rPr>
              <a:t> فهم يرون في السياسة نشاطا مفيدا وطريقة لزيادة التأثير  واشباعا لغرور اكثر مما هو انضباط كهنوتي  وعندما يصبح الانتماء لحزب ثقيلا عليهم يتركونه بكل بساطه </a:t>
            </a:r>
            <a:endParaRPr lang="en-US" sz="1900" dirty="0">
              <a:solidFill>
                <a:srgbClr val="002060"/>
              </a:solidFill>
            </a:endParaRPr>
          </a:p>
          <a:p>
            <a:pPr marL="0" indent="0">
              <a:buNone/>
            </a:pPr>
            <a:r>
              <a:rPr lang="ar-IQ" sz="1900" b="1" dirty="0" err="1">
                <a:solidFill>
                  <a:srgbClr val="002060"/>
                </a:solidFill>
              </a:rPr>
              <a:t>ج</a:t>
            </a:r>
            <a:r>
              <a:rPr lang="ar-IQ" sz="1900" dirty="0" err="1">
                <a:solidFill>
                  <a:srgbClr val="002060"/>
                </a:solidFill>
              </a:rPr>
              <a:t>_السيطرة</a:t>
            </a:r>
            <a:r>
              <a:rPr lang="ar-IQ" sz="1900" dirty="0">
                <a:solidFill>
                  <a:srgbClr val="002060"/>
                </a:solidFill>
              </a:rPr>
              <a:t> التي تمارسها قيادة الحزب على المنتسبين  للقاعدة تتم من خلال اعطاء العضو حرية لترك الحزب  مما يجعل الاعضاء الاكثر خطورة على القيادة تبتعد من تلقاء نفسها  وكذلك من خلال غياب البنى القاسية  </a:t>
            </a:r>
            <a:r>
              <a:rPr lang="ar-IQ" sz="1900" dirty="0" err="1">
                <a:solidFill>
                  <a:srgbClr val="002060"/>
                </a:solidFill>
              </a:rPr>
              <a:t>فاحزاب</a:t>
            </a:r>
            <a:r>
              <a:rPr lang="ar-IQ" sz="1900" dirty="0">
                <a:solidFill>
                  <a:srgbClr val="002060"/>
                </a:solidFill>
              </a:rPr>
              <a:t> الكوادر تستبعد نموذج السلطة ذات الطابع الحقوقي والتي تتجسد بقيادة وتفرض خطا سياسيا دقيقا </a:t>
            </a:r>
            <a:endParaRPr lang="en-US" sz="1900" dirty="0">
              <a:solidFill>
                <a:srgbClr val="002060"/>
              </a:solidFill>
            </a:endParaRPr>
          </a:p>
          <a:p>
            <a:pPr marL="0" indent="0">
              <a:buNone/>
            </a:pPr>
            <a:r>
              <a:rPr lang="ar-IQ" sz="1900" b="1" dirty="0">
                <a:solidFill>
                  <a:srgbClr val="002060"/>
                </a:solidFill>
              </a:rPr>
              <a:t>النوع الثاني : الاحزاب الجماهيرية </a:t>
            </a:r>
            <a:endParaRPr lang="en-US" sz="1900" dirty="0">
              <a:solidFill>
                <a:srgbClr val="002060"/>
              </a:solidFill>
            </a:endParaRPr>
          </a:p>
          <a:p>
            <a:pPr marL="0" indent="0">
              <a:buNone/>
            </a:pPr>
            <a:r>
              <a:rPr lang="ar-IQ" sz="1900" dirty="0">
                <a:solidFill>
                  <a:srgbClr val="002060"/>
                </a:solidFill>
              </a:rPr>
              <a:t>ومن تسميتها  نرى انها تسعى الى استقطاب اوسع الجماهير الشعبية وتثقيفها وتشكيل نخب جديدة , ظهرت في مطلع القرن العشرين مع الاحزاب الشيوعية واليسارية الثورية  وتعمل هذه الاحزاب على تربية الطبقة العمالية  تربية سياسية لتستخلص منها نخبة قادرة على القيام بأعباء الحكومة وادارة البلاد , ويكون عدد اعضاءها اكبر بكثير من عدد اعضاء احزاب الكوادر لكنه يبقى ضئيلا بالنسبة لمجموع افراد الشعب , تتوجه هذه الاحزاب الى الرأي العام مباشرة من اجل استقطاب محازبين بغض النظر عن مستواهم الاجتماعي والثقافي وذلك عبر المهرجانات والاستعراضات والمظاهرات وتتبنى مطالب الفئات الشعبية </a:t>
            </a:r>
            <a:r>
              <a:rPr lang="ar-IQ" sz="3900" dirty="0">
                <a:solidFill>
                  <a:srgbClr val="002060"/>
                </a:solidFill>
              </a:rPr>
              <a:t>:</a:t>
            </a:r>
            <a:endParaRPr lang="en-US" sz="3900" dirty="0">
              <a:solidFill>
                <a:srgbClr val="002060"/>
              </a:solidFill>
            </a:endParaRPr>
          </a:p>
        </p:txBody>
      </p:sp>
    </p:spTree>
    <p:extLst>
      <p:ext uri="{BB962C8B-B14F-4D97-AF65-F5344CB8AC3E}">
        <p14:creationId xmlns:p14="http://schemas.microsoft.com/office/powerpoint/2010/main" val="4022008599"/>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404664"/>
            <a:ext cx="6876256" cy="6597352"/>
          </a:xfrm>
        </p:spPr>
        <p:txBody>
          <a:bodyPr>
            <a:normAutofit fontScale="85000" lnSpcReduction="10000"/>
          </a:bodyPr>
          <a:lstStyle/>
          <a:p>
            <a:pPr marL="0" indent="0">
              <a:buNone/>
            </a:pPr>
            <a:r>
              <a:rPr lang="ar-IQ" sz="1800" b="1" u="sng" dirty="0"/>
              <a:t>*</a:t>
            </a:r>
            <a:r>
              <a:rPr lang="ar-IQ" sz="1800" b="1" u="sng" dirty="0">
                <a:solidFill>
                  <a:srgbClr val="002060"/>
                </a:solidFill>
              </a:rPr>
              <a:t>وهناك تصنيف اخر للأحزاب من حيث البنية التنظيمية : </a:t>
            </a:r>
            <a:endParaRPr lang="en-US" sz="1800" b="1" u="sng" dirty="0">
              <a:solidFill>
                <a:srgbClr val="002060"/>
              </a:solidFill>
            </a:endParaRPr>
          </a:p>
          <a:p>
            <a:pPr marL="0" indent="0">
              <a:buNone/>
            </a:pPr>
            <a:r>
              <a:rPr lang="ar-IQ" sz="1800" dirty="0">
                <a:solidFill>
                  <a:srgbClr val="002060"/>
                </a:solidFill>
              </a:rPr>
              <a:t>1_ احزاب قوية التنظيم  تمتاز بأن لها هيكلية داخلية ومتماسكة بقوة قائمة على تسلسل الوظائف والمسؤوليات </a:t>
            </a:r>
            <a:endParaRPr lang="en-US" sz="1800" dirty="0">
              <a:solidFill>
                <a:srgbClr val="002060"/>
              </a:solidFill>
            </a:endParaRPr>
          </a:p>
          <a:p>
            <a:pPr marL="0" indent="0">
              <a:buNone/>
            </a:pPr>
            <a:r>
              <a:rPr lang="ar-IQ" sz="1800" dirty="0">
                <a:solidFill>
                  <a:srgbClr val="002060"/>
                </a:solidFill>
              </a:rPr>
              <a:t>2_احزاب ضعيفة التنظيم  تتسم بأنها لا تمتلك بنية داخلية متماسكة وربما يعود ذلك الى تباعد الاتجاهات السياسية داخل الحزب </a:t>
            </a:r>
            <a:endParaRPr lang="en-US" sz="1800" dirty="0">
              <a:solidFill>
                <a:srgbClr val="002060"/>
              </a:solidFill>
            </a:endParaRPr>
          </a:p>
          <a:p>
            <a:pPr marL="0" indent="0">
              <a:buNone/>
            </a:pPr>
            <a:r>
              <a:rPr lang="ar-IQ" sz="1800" dirty="0">
                <a:solidFill>
                  <a:srgbClr val="002060"/>
                </a:solidFill>
              </a:rPr>
              <a:t> الانظمة الحزبية </a:t>
            </a:r>
            <a:endParaRPr lang="en-US" sz="1800" dirty="0">
              <a:solidFill>
                <a:srgbClr val="002060"/>
              </a:solidFill>
            </a:endParaRPr>
          </a:p>
          <a:p>
            <a:pPr marL="0" indent="0">
              <a:buNone/>
            </a:pPr>
            <a:r>
              <a:rPr lang="ar-IQ" sz="1800" b="1" u="sng" dirty="0">
                <a:solidFill>
                  <a:srgbClr val="002060"/>
                </a:solidFill>
              </a:rPr>
              <a:t>هناك اربعة نماذج من الانظمة الحزبية التي تشارك في العملية السياسية </a:t>
            </a:r>
            <a:endParaRPr lang="en-US" sz="1800" b="1" dirty="0">
              <a:solidFill>
                <a:srgbClr val="002060"/>
              </a:solidFill>
            </a:endParaRPr>
          </a:p>
          <a:p>
            <a:pPr marL="0" indent="0">
              <a:buNone/>
            </a:pPr>
            <a:r>
              <a:rPr lang="ar-IQ" sz="1800" b="1" u="sng" dirty="0">
                <a:solidFill>
                  <a:srgbClr val="002060"/>
                </a:solidFill>
              </a:rPr>
              <a:t>أ _ نظام الحزب الواحد</a:t>
            </a:r>
            <a:r>
              <a:rPr lang="ar-IQ" sz="1800" b="1" dirty="0">
                <a:solidFill>
                  <a:srgbClr val="002060"/>
                </a:solidFill>
              </a:rPr>
              <a:t>  : </a:t>
            </a:r>
            <a:r>
              <a:rPr lang="ar-IQ" sz="1800" dirty="0">
                <a:solidFill>
                  <a:srgbClr val="002060"/>
                </a:solidFill>
              </a:rPr>
              <a:t>حيث يوجد في دولة ما حزب سياسي وحيد مرخص له بممارسة العمل السياسي ويسيطر على النظام السياسي وتنبع قوة هذا الحزب من تفرده  بالعمل السياسي اكثر من اتساع قاعدته الشعبية فهو يخرج الاشخاص الذين يتولون المسؤوليات السياسية والادارية في الدولة  مثال على ذلك الصين وكوريا الشمالية   والاتحاد السوفيتي واوروبا الشرقية سابقا , وهذه الدول الاخيرة تبرر اعتمادها على نظام الحزب الواحد </a:t>
            </a:r>
            <a:r>
              <a:rPr lang="ar-IQ" sz="1800" dirty="0" err="1">
                <a:solidFill>
                  <a:srgbClr val="002060"/>
                </a:solidFill>
              </a:rPr>
              <a:t>بالاسباب</a:t>
            </a:r>
            <a:r>
              <a:rPr lang="ar-IQ" sz="1800" dirty="0">
                <a:solidFill>
                  <a:srgbClr val="002060"/>
                </a:solidFill>
              </a:rPr>
              <a:t> التالية :</a:t>
            </a:r>
            <a:endParaRPr lang="en-US" sz="1800" dirty="0">
              <a:solidFill>
                <a:srgbClr val="002060"/>
              </a:solidFill>
            </a:endParaRPr>
          </a:p>
          <a:p>
            <a:pPr marL="0" indent="0">
              <a:buNone/>
            </a:pPr>
            <a:r>
              <a:rPr lang="ar-IQ" sz="1800" dirty="0">
                <a:solidFill>
                  <a:srgbClr val="002060"/>
                </a:solidFill>
              </a:rPr>
              <a:t>1_ الحزب الواحد ضروري من اجل الحفاظ على تحقيق الوحدة الوطنية </a:t>
            </a:r>
            <a:endParaRPr lang="en-US" sz="1800" dirty="0">
              <a:solidFill>
                <a:srgbClr val="002060"/>
              </a:solidFill>
            </a:endParaRPr>
          </a:p>
          <a:p>
            <a:pPr marL="0" indent="0">
              <a:buNone/>
            </a:pPr>
            <a:r>
              <a:rPr lang="ar-IQ" sz="1800" dirty="0">
                <a:solidFill>
                  <a:srgbClr val="002060"/>
                </a:solidFill>
              </a:rPr>
              <a:t>2_ان اعتماد الحزب الواحد يحد او يقلل من الصراعات المختلفة الثانوية منها والشخصية </a:t>
            </a:r>
            <a:endParaRPr lang="en-US" sz="1800" dirty="0">
              <a:solidFill>
                <a:srgbClr val="002060"/>
              </a:solidFill>
            </a:endParaRPr>
          </a:p>
          <a:p>
            <a:pPr marL="0" indent="0">
              <a:buNone/>
            </a:pPr>
            <a:r>
              <a:rPr lang="ar-IQ" sz="1800" dirty="0">
                <a:solidFill>
                  <a:srgbClr val="002060"/>
                </a:solidFill>
              </a:rPr>
              <a:t>3_ يساهم الحزب الواحد في اجراء تغييرات كبيرة وجذرية في المجتمع وذلك عبر عملية التوجيه الحزبي والتربية المدنية </a:t>
            </a:r>
            <a:endParaRPr lang="en-US" sz="1800" dirty="0">
              <a:solidFill>
                <a:srgbClr val="002060"/>
              </a:solidFill>
            </a:endParaRPr>
          </a:p>
          <a:p>
            <a:pPr marL="0" indent="0">
              <a:buNone/>
            </a:pPr>
            <a:r>
              <a:rPr lang="ar-IQ" sz="1800" b="1" u="sng" dirty="0">
                <a:solidFill>
                  <a:srgbClr val="002060"/>
                </a:solidFill>
              </a:rPr>
              <a:t>ب _ نظام الحزبين</a:t>
            </a:r>
            <a:r>
              <a:rPr lang="ar-IQ" sz="1800" dirty="0">
                <a:solidFill>
                  <a:srgbClr val="002060"/>
                </a:solidFill>
              </a:rPr>
              <a:t>  : وهو النظام الذي ينحصر أو يدور النشاط السياسي فيه بين حزبين رئيسيين حيث يستقطبان الرأي العام , ويمكن ان تكون الى جانبهما احزاب لكنها تكاد تكون معدومة التأثير في الحياة السياسية , مثال ذلك بريطانيا والولايات المتحدة الامريكية  ويمكن ان نميز بين نظام الحزبين المرن  ونظام الحزبين الصلب </a:t>
            </a:r>
            <a:endParaRPr lang="en-US" sz="1800" dirty="0">
              <a:solidFill>
                <a:srgbClr val="002060"/>
              </a:solidFill>
            </a:endParaRPr>
          </a:p>
          <a:p>
            <a:pPr marL="0" indent="0">
              <a:buNone/>
            </a:pPr>
            <a:r>
              <a:rPr lang="ar-IQ" sz="1800" dirty="0">
                <a:solidFill>
                  <a:srgbClr val="002060"/>
                </a:solidFill>
              </a:rPr>
              <a:t>1</a:t>
            </a:r>
            <a:r>
              <a:rPr lang="ar-IQ" sz="1800" u="sng" dirty="0">
                <a:solidFill>
                  <a:srgbClr val="002060"/>
                </a:solidFill>
              </a:rPr>
              <a:t>_ نظام الحزبين المرن</a:t>
            </a:r>
            <a:r>
              <a:rPr lang="ar-IQ" sz="1800" dirty="0">
                <a:solidFill>
                  <a:srgbClr val="002060"/>
                </a:solidFill>
              </a:rPr>
              <a:t> :  لا يخضع فيه الحزبان لنظام صارم  خاصة اثناء عملية التصويت ولا سيما الكونغرس مما يؤدي الى تواجد او ظهور تحالفات مؤقته بين اتجاهات متعددة ومختلفة </a:t>
            </a:r>
            <a:endParaRPr lang="en-US" sz="1800" dirty="0">
              <a:solidFill>
                <a:srgbClr val="002060"/>
              </a:solidFill>
            </a:endParaRPr>
          </a:p>
          <a:p>
            <a:pPr marL="0" indent="0">
              <a:buNone/>
            </a:pPr>
            <a:r>
              <a:rPr lang="ar-IQ" sz="1800" dirty="0">
                <a:solidFill>
                  <a:srgbClr val="002060"/>
                </a:solidFill>
              </a:rPr>
              <a:t>2</a:t>
            </a:r>
            <a:r>
              <a:rPr lang="ar-IQ" sz="1800" u="sng" dirty="0">
                <a:solidFill>
                  <a:srgbClr val="002060"/>
                </a:solidFill>
              </a:rPr>
              <a:t>_ نظام الحزبين الصلب</a:t>
            </a:r>
            <a:r>
              <a:rPr lang="ar-IQ" sz="1800" dirty="0">
                <a:solidFill>
                  <a:srgbClr val="002060"/>
                </a:solidFill>
              </a:rPr>
              <a:t> : وفيه يتسم الحزبان ببنية داخلية صلبة ونظام حزبي متشدد كما في بريطانيا بالنسبة لحزبي العمال والمحافظين </a:t>
            </a:r>
            <a:endParaRPr lang="en-US" sz="1800" dirty="0">
              <a:solidFill>
                <a:srgbClr val="002060"/>
              </a:solidFill>
            </a:endParaRPr>
          </a:p>
          <a:p>
            <a:pPr marL="0" indent="0">
              <a:buNone/>
            </a:pPr>
            <a:r>
              <a:rPr lang="ar-IQ" sz="1800" u="sng" dirty="0">
                <a:solidFill>
                  <a:srgbClr val="002060"/>
                </a:solidFill>
              </a:rPr>
              <a:t>ج_ نظام تعدد الاحزاب</a:t>
            </a:r>
            <a:r>
              <a:rPr lang="ar-IQ" sz="1800" dirty="0">
                <a:solidFill>
                  <a:srgbClr val="002060"/>
                </a:solidFill>
              </a:rPr>
              <a:t> : يتميز هذا النظام بوجود ثلاثة احزاب سياسية أو اكثر تتنافس على ممارسة الحكم والنشاط السياسي ومن محاسن هذا النظام  ان التعددية الحزبية تقدم للمواطن عدة خيارات وتفسح المجال لاختيار الافضل , اما محاذير هذا النظام  هي ان التعددية الحزبية تحول في اغلب الاحيان دون تشكيل كتل برلمانية قوية فتعمل على الشرذمة  وعدم استقرار المؤسسات الدستورية </a:t>
            </a:r>
            <a:endParaRPr lang="en-US" sz="1800" dirty="0">
              <a:solidFill>
                <a:srgbClr val="002060"/>
              </a:solidFill>
            </a:endParaRPr>
          </a:p>
          <a:p>
            <a:pPr marL="0" indent="0">
              <a:buNone/>
            </a:pPr>
            <a:r>
              <a:rPr lang="ar-IQ" sz="1800" u="sng" dirty="0">
                <a:solidFill>
                  <a:srgbClr val="002060"/>
                </a:solidFill>
              </a:rPr>
              <a:t>د_ نظام تعدد الاحزاب في ظل حزب مهيمن</a:t>
            </a:r>
            <a:r>
              <a:rPr lang="ar-IQ" sz="1800" dirty="0">
                <a:solidFill>
                  <a:srgbClr val="002060"/>
                </a:solidFill>
              </a:rPr>
              <a:t> : وفي هذا النظام نجد ان هناك تعدد  للأحزاب  مع وجود حزب واحد يتمكن عادة من استقطاب جزء كبير من الرأي العام مقارنة مع الاحزاب الاخرى المنافسة له </a:t>
            </a:r>
            <a:endParaRPr lang="en-US" sz="1800" dirty="0">
              <a:solidFill>
                <a:srgbClr val="002060"/>
              </a:solidFill>
            </a:endParaRPr>
          </a:p>
          <a:p>
            <a:pPr marL="0" indent="0">
              <a:buNone/>
            </a:pPr>
            <a:endParaRPr lang="ar-KW" dirty="0"/>
          </a:p>
        </p:txBody>
      </p:sp>
    </p:spTree>
    <p:extLst>
      <p:ext uri="{BB962C8B-B14F-4D97-AF65-F5344CB8AC3E}">
        <p14:creationId xmlns:p14="http://schemas.microsoft.com/office/powerpoint/2010/main" val="39848048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476672"/>
            <a:ext cx="6876256" cy="6381328"/>
          </a:xfrm>
        </p:spPr>
        <p:txBody>
          <a:bodyPr>
            <a:normAutofit fontScale="40000" lnSpcReduction="20000"/>
          </a:bodyPr>
          <a:lstStyle/>
          <a:p>
            <a:pPr marL="0" indent="0">
              <a:buNone/>
            </a:pPr>
            <a:endParaRPr lang="ar-IQ" sz="4500" b="1" u="sng" dirty="0">
              <a:solidFill>
                <a:srgbClr val="002060"/>
              </a:solidFill>
            </a:endParaRPr>
          </a:p>
          <a:p>
            <a:pPr marL="0" indent="0">
              <a:buNone/>
            </a:pPr>
            <a:r>
              <a:rPr lang="ar-IQ" sz="5500" b="1" u="sng" dirty="0">
                <a:solidFill>
                  <a:srgbClr val="002060"/>
                </a:solidFill>
              </a:rPr>
              <a:t>دور الاحزاب السياسية في نشأة الديمقراطية </a:t>
            </a:r>
            <a:endParaRPr lang="en-US" sz="5500" dirty="0">
              <a:solidFill>
                <a:srgbClr val="002060"/>
              </a:solidFill>
            </a:endParaRPr>
          </a:p>
          <a:p>
            <a:pPr marL="0" indent="0">
              <a:buNone/>
            </a:pPr>
            <a:r>
              <a:rPr lang="ar-IQ" sz="4500" dirty="0">
                <a:solidFill>
                  <a:srgbClr val="002060"/>
                </a:solidFill>
              </a:rPr>
              <a:t>تلعب الاحزاب السياسية  دورا هاما في دعم الديمقراطية وتنميتها وذلك عبر قيامها بثلاث وظائف :</a:t>
            </a:r>
            <a:endParaRPr lang="en-US" sz="4500" dirty="0">
              <a:solidFill>
                <a:srgbClr val="002060"/>
              </a:solidFill>
            </a:endParaRPr>
          </a:p>
          <a:p>
            <a:pPr marL="0" indent="0">
              <a:buNone/>
            </a:pPr>
            <a:r>
              <a:rPr lang="ar-IQ" sz="4500" dirty="0">
                <a:solidFill>
                  <a:srgbClr val="002060"/>
                </a:solidFill>
              </a:rPr>
              <a:t>1_ تنظيم الرأي العام : حيث ان المواطنون لهم اراء واتجاهات سياسية متنوعة ومتعددة ومشتتة ومن الصعب ان تتوحد وتتجمع في تيارات سياسية رئيسية ينحصر فيها الصراع السياسي وهنا يظهر دور الاحزاب  في عملية تنظيم الصراع السياسي </a:t>
            </a:r>
            <a:endParaRPr lang="en-US" sz="4500" dirty="0">
              <a:solidFill>
                <a:srgbClr val="002060"/>
              </a:solidFill>
            </a:endParaRPr>
          </a:p>
          <a:p>
            <a:pPr marL="0" indent="0">
              <a:buNone/>
            </a:pPr>
            <a:r>
              <a:rPr lang="ar-IQ" sz="4500" dirty="0">
                <a:solidFill>
                  <a:srgbClr val="002060"/>
                </a:solidFill>
              </a:rPr>
              <a:t>2_ خلق نخبة جديدة : ان السمة الاساسية </a:t>
            </a:r>
            <a:r>
              <a:rPr lang="ar-IQ" sz="4500" dirty="0" err="1">
                <a:solidFill>
                  <a:srgbClr val="002060"/>
                </a:solidFill>
              </a:rPr>
              <a:t>للانظمة</a:t>
            </a:r>
            <a:r>
              <a:rPr lang="ar-IQ" sz="4500" dirty="0">
                <a:solidFill>
                  <a:srgbClr val="002060"/>
                </a:solidFill>
              </a:rPr>
              <a:t> الديمقراطية هي انبثاق الحكام من الشعب عبر الاقتراع العام وان عملية التناوب على السلطة تتم من خلال حرية التنافس بين القوى السياسية المختلفة ولكي تتحقق عملية تجديد القيادات السياسية لابد من تكوين نخبة جديدة </a:t>
            </a:r>
            <a:endParaRPr lang="en-US" sz="4500" dirty="0">
              <a:solidFill>
                <a:srgbClr val="002060"/>
              </a:solidFill>
            </a:endParaRPr>
          </a:p>
          <a:p>
            <a:pPr marL="0" indent="0">
              <a:buNone/>
            </a:pPr>
            <a:r>
              <a:rPr lang="ar-IQ" sz="4500" dirty="0">
                <a:solidFill>
                  <a:srgbClr val="002060"/>
                </a:solidFill>
              </a:rPr>
              <a:t>3_ تحقيق التوازن السياسي : حيث تعمل الاحزاب السياسية على تحقيق توازن سياسي بين قوى وتيارات سياسية متنوعة هذا التوازن يحول دون هيمنة قوة او تيار سياسي واحد على القوى الاخرى  ويعتبر التوازن السياسي هو ضمانة للحرية والحرية هي احدى الركائز الاساسية للديمقراطية  </a:t>
            </a:r>
            <a:r>
              <a:rPr lang="ar-IQ" sz="4500" dirty="0" err="1">
                <a:solidFill>
                  <a:srgbClr val="002060"/>
                </a:solidFill>
              </a:rPr>
              <a:t>للاسباب</a:t>
            </a:r>
            <a:r>
              <a:rPr lang="ar-IQ" sz="4500" dirty="0">
                <a:solidFill>
                  <a:srgbClr val="002060"/>
                </a:solidFill>
              </a:rPr>
              <a:t> التالية :</a:t>
            </a:r>
          </a:p>
          <a:p>
            <a:pPr marL="0" indent="0">
              <a:buNone/>
            </a:pPr>
            <a:endParaRPr lang="en-US" sz="4500" dirty="0">
              <a:solidFill>
                <a:srgbClr val="002060"/>
              </a:solidFill>
            </a:endParaRPr>
          </a:p>
          <a:p>
            <a:pPr marL="0" indent="0">
              <a:buNone/>
            </a:pPr>
            <a:r>
              <a:rPr lang="ar-IQ" sz="4500" dirty="0">
                <a:solidFill>
                  <a:srgbClr val="002060"/>
                </a:solidFill>
              </a:rPr>
              <a:t>1_ ان التوازن بين الحكومة والمعارضة يجعل الحكومة تحترم مبادئ الديمقراطية لان عدم احترام المبادئ الديمقراطية  يعرضها لحملة من المعارضة وينقلب الرأي العام عليها </a:t>
            </a:r>
            <a:endParaRPr lang="en-US" sz="4500" dirty="0">
              <a:solidFill>
                <a:srgbClr val="002060"/>
              </a:solidFill>
            </a:endParaRPr>
          </a:p>
          <a:p>
            <a:pPr marL="0" indent="0">
              <a:buNone/>
            </a:pPr>
            <a:r>
              <a:rPr lang="ar-IQ" sz="4500" dirty="0">
                <a:solidFill>
                  <a:srgbClr val="002060"/>
                </a:solidFill>
              </a:rPr>
              <a:t>2_ من ناحية اخرى  , فأن التوازن السياسي ضروري لاستمرار الديمقراطية لان الديمقراطية تقوم على التعددية السياسية اي على تعدد الاتجاهات والمواقف المتباينة  التي تتجسد في احزاب سياسية تقود الى تركيز التوازن وتوطيد الديمقراطية وحتى في الدول التي تعتمد الحزب الواحد , يؤمن التوازن السياسي داخل الحزب ذاته بين عدة اتجاهات قدرا معينا من الديمقراطية </a:t>
            </a:r>
            <a:endParaRPr lang="en-US" sz="4500" dirty="0">
              <a:solidFill>
                <a:srgbClr val="002060"/>
              </a:solidFill>
            </a:endParaRPr>
          </a:p>
          <a:p>
            <a:r>
              <a:rPr lang="ar-IQ" sz="4500" dirty="0">
                <a:solidFill>
                  <a:srgbClr val="002060"/>
                </a:solidFill>
              </a:rPr>
              <a:t>لكن اهم الانتقادات الموجهة للأحزاب انها تصبح خطرا على الديمقراطية اذا اخذت منحا عسكريا أو طائفيا أو عرقيا أو عشائريا أو غيره من </a:t>
            </a:r>
            <a:r>
              <a:rPr lang="ar-IQ" sz="4500" dirty="0" err="1">
                <a:solidFill>
                  <a:srgbClr val="002060"/>
                </a:solidFill>
              </a:rPr>
              <a:t>المناحي</a:t>
            </a:r>
            <a:r>
              <a:rPr lang="ar-IQ" sz="4500" dirty="0">
                <a:solidFill>
                  <a:srgbClr val="002060"/>
                </a:solidFill>
              </a:rPr>
              <a:t> المشابهة  لان اطلاق الدعوات العرقية او الدينية او المذهبية يتناقض تماما مع مبدأ المساواة ويقضي على الحريات </a:t>
            </a:r>
            <a:endParaRPr lang="en-US" sz="4500" dirty="0">
              <a:solidFill>
                <a:srgbClr val="002060"/>
              </a:solidFill>
            </a:endParaRPr>
          </a:p>
        </p:txBody>
      </p:sp>
    </p:spTree>
    <p:extLst>
      <p:ext uri="{BB962C8B-B14F-4D97-AF65-F5344CB8AC3E}">
        <p14:creationId xmlns:p14="http://schemas.microsoft.com/office/powerpoint/2010/main" val="1035544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404664"/>
            <a:ext cx="7020272" cy="6453336"/>
          </a:xfrm>
        </p:spPr>
        <p:txBody>
          <a:bodyPr>
            <a:normAutofit fontScale="47500" lnSpcReduction="20000"/>
          </a:bodyPr>
          <a:lstStyle/>
          <a:p>
            <a:endParaRPr lang="ar-IQ" sz="2500" b="1" u="sng" dirty="0"/>
          </a:p>
          <a:p>
            <a:pPr marL="0" indent="0">
              <a:buNone/>
            </a:pPr>
            <a:r>
              <a:rPr lang="ar-IQ" sz="4200" dirty="0">
                <a:solidFill>
                  <a:srgbClr val="002060"/>
                </a:solidFill>
              </a:rPr>
              <a:t>كما ان دور الاحزاب تعرض لانتقادات حادة من قبل بعض المفكرين وعلى رأسهم ( </a:t>
            </a:r>
            <a:r>
              <a:rPr lang="ar-IQ" sz="4200" dirty="0" err="1">
                <a:solidFill>
                  <a:srgbClr val="002060"/>
                </a:solidFill>
              </a:rPr>
              <a:t>أوستروغورسكي</a:t>
            </a:r>
            <a:r>
              <a:rPr lang="ar-IQ" sz="4200" dirty="0">
                <a:solidFill>
                  <a:srgbClr val="002060"/>
                </a:solidFill>
              </a:rPr>
              <a:t> ) الذي يقول : ان الاحزاب تعمل على قولبة الرأي العام وفق اهدافها فالاتجاهات السياسية تنحصر وفق اتجاهات الاحزاب ويصبح هدف التنظيم توسيع قاعدة الحزب فقط , ومن ناحية اخرى تعمل الاحزاب على طمس او التقليل من اهمية القضايا والمشاكل التي لا تدخل في اطار الانقسام التقليدي في المجتمع  خوفا من انقسامات سياسية في الرأي العام , والحوار السياسي والحل حسب رأي ( </a:t>
            </a:r>
            <a:r>
              <a:rPr lang="ar-IQ" sz="4200" dirty="0" err="1">
                <a:solidFill>
                  <a:srgbClr val="002060"/>
                </a:solidFill>
              </a:rPr>
              <a:t>اوستروغورسكي</a:t>
            </a:r>
            <a:r>
              <a:rPr lang="ar-IQ" sz="4200" dirty="0">
                <a:solidFill>
                  <a:srgbClr val="002060"/>
                </a:solidFill>
              </a:rPr>
              <a:t> )  هو حل الاحزاب الجامدة الدائمة التي همها الوحيد الاستيلاء على السلطة المركزية , او رفع مطالب الجماهير الى الحكام فلجعل المواطنين اكثر نشاطا على الصعيد السياسي يقترح تنظيمات تحصر أهدافها بقضايا محددة تضم اشخاصا يجمعهم وحدة الهدف بديلا عن </a:t>
            </a:r>
            <a:r>
              <a:rPr lang="ar-IQ" sz="4200" dirty="0" err="1">
                <a:solidFill>
                  <a:srgbClr val="002060"/>
                </a:solidFill>
              </a:rPr>
              <a:t>عن</a:t>
            </a:r>
            <a:r>
              <a:rPr lang="ar-IQ" sz="4200" dirty="0">
                <a:solidFill>
                  <a:srgbClr val="002060"/>
                </a:solidFill>
              </a:rPr>
              <a:t> الاحزاب التقليدية الكلاسيكية </a:t>
            </a:r>
            <a:endParaRPr lang="ar-IQ" sz="5100" b="1" u="sng" dirty="0">
              <a:solidFill>
                <a:srgbClr val="002060"/>
              </a:solidFill>
            </a:endParaRPr>
          </a:p>
          <a:p>
            <a:pPr marL="0" indent="0">
              <a:buNone/>
            </a:pPr>
            <a:r>
              <a:rPr lang="ar-IQ" sz="4200" b="1" u="sng" dirty="0">
                <a:solidFill>
                  <a:srgbClr val="002060"/>
                </a:solidFill>
              </a:rPr>
              <a:t>ثانيا : النقابات </a:t>
            </a:r>
            <a:endParaRPr lang="en-US" sz="4200" dirty="0">
              <a:solidFill>
                <a:srgbClr val="002060"/>
              </a:solidFill>
            </a:endParaRPr>
          </a:p>
          <a:p>
            <a:pPr marL="0" indent="0">
              <a:buNone/>
            </a:pPr>
            <a:r>
              <a:rPr lang="ar-IQ" sz="3800" dirty="0">
                <a:solidFill>
                  <a:srgbClr val="002060"/>
                </a:solidFill>
              </a:rPr>
              <a:t>تشكل النقابات عنصرا اساسيا في تطوير النظام السياسي منذ القرن العشرين بما تملكه من قوى اجتماعية ومهنية فهي على عكس الاحزاب السياسية التي تسعى لتحقيق هدف سياسي عام تسعى لتحقيق المصالح المرتبطة بمهن محددة لأفراد محددين وتنقسم الاتجاهات النقابية الى عدة تيارات منها  : </a:t>
            </a:r>
            <a:endParaRPr lang="en-US" sz="3800" dirty="0">
              <a:solidFill>
                <a:srgbClr val="002060"/>
              </a:solidFill>
            </a:endParaRPr>
          </a:p>
          <a:p>
            <a:pPr marL="0" indent="0">
              <a:buNone/>
            </a:pPr>
            <a:r>
              <a:rPr lang="ar-IQ" sz="3800" b="1" dirty="0">
                <a:solidFill>
                  <a:srgbClr val="002060"/>
                </a:solidFill>
              </a:rPr>
              <a:t>أ _ </a:t>
            </a:r>
            <a:r>
              <a:rPr lang="ar-IQ" sz="3800" dirty="0">
                <a:solidFill>
                  <a:srgbClr val="002060"/>
                </a:solidFill>
              </a:rPr>
              <a:t>التيار الاصلاحي: يريد هذا التيار  تحسين مطالبه داخل النظام السياسي دون تغيير  ومن هذه المطالب تحسين مستوى الاجور وتخفيض ساعات العمل وتحسين ظروفه </a:t>
            </a:r>
            <a:endParaRPr lang="en-US" sz="3800" dirty="0">
              <a:solidFill>
                <a:srgbClr val="002060"/>
              </a:solidFill>
            </a:endParaRPr>
          </a:p>
          <a:p>
            <a:pPr marL="0" indent="0">
              <a:buNone/>
            </a:pPr>
            <a:r>
              <a:rPr lang="ar-IQ" sz="3800" b="1" dirty="0">
                <a:solidFill>
                  <a:srgbClr val="002060"/>
                </a:solidFill>
              </a:rPr>
              <a:t>ب_ </a:t>
            </a:r>
            <a:r>
              <a:rPr lang="ar-IQ" sz="3800" dirty="0">
                <a:solidFill>
                  <a:srgbClr val="002060"/>
                </a:solidFill>
              </a:rPr>
              <a:t>التيار الثوري : ويهدف الى تحقيق تغيير ثوري في المجتمع عن طريق تغيير النظام السياسي بكامله عبر الثورة والاضراب العام دون التعامل مع الاحزاب السياسية او ارباب العمل  </a:t>
            </a:r>
            <a:endParaRPr lang="en-US" sz="3800" dirty="0">
              <a:solidFill>
                <a:srgbClr val="002060"/>
              </a:solidFill>
            </a:endParaRPr>
          </a:p>
          <a:p>
            <a:pPr marL="0" indent="0">
              <a:buNone/>
            </a:pPr>
            <a:r>
              <a:rPr lang="ar-IQ" sz="3800" dirty="0">
                <a:solidFill>
                  <a:srgbClr val="002060"/>
                </a:solidFill>
              </a:rPr>
              <a:t> </a:t>
            </a:r>
            <a:r>
              <a:rPr lang="ar-IQ" sz="4200" b="1" u="sng" dirty="0">
                <a:solidFill>
                  <a:srgbClr val="002060"/>
                </a:solidFill>
              </a:rPr>
              <a:t>دور المعارضة في النظام الديمقراطي </a:t>
            </a:r>
            <a:endParaRPr lang="en-US" sz="3800" dirty="0">
              <a:solidFill>
                <a:srgbClr val="002060"/>
              </a:solidFill>
            </a:endParaRPr>
          </a:p>
          <a:p>
            <a:pPr marL="0" indent="0">
              <a:buNone/>
            </a:pPr>
            <a:r>
              <a:rPr lang="ar-IQ" sz="3800" dirty="0">
                <a:solidFill>
                  <a:srgbClr val="002060"/>
                </a:solidFill>
              </a:rPr>
              <a:t>يعد مفهوم المعارضة من المفاهيم الحديثة في علم السياسة باعتباره لم يظهر في كتابات المحللين السياسيين حتى الربع الثاني من القرن العشرين ولعل الكتاب الذي نشره روبرت دال بعنوان ( مستقبل المعارضة في الديمقراطيات )يعد بحق واحدا من اهم الكتب التي عالجت مفهوم المعارضة </a:t>
            </a:r>
            <a:endParaRPr lang="en-US" sz="3800" dirty="0">
              <a:solidFill>
                <a:srgbClr val="002060"/>
              </a:solidFill>
            </a:endParaRPr>
          </a:p>
        </p:txBody>
      </p:sp>
    </p:spTree>
    <p:extLst>
      <p:ext uri="{BB962C8B-B14F-4D97-AF65-F5344CB8AC3E}">
        <p14:creationId xmlns:p14="http://schemas.microsoft.com/office/powerpoint/2010/main" val="2803811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332656"/>
            <a:ext cx="6948264" cy="6525344"/>
          </a:xfrm>
        </p:spPr>
        <p:txBody>
          <a:bodyPr>
            <a:normAutofit fontScale="47500" lnSpcReduction="20000"/>
          </a:bodyPr>
          <a:lstStyle/>
          <a:p>
            <a:pPr marL="0" indent="0">
              <a:buNone/>
            </a:pPr>
            <a:r>
              <a:rPr lang="ar-IQ" sz="4000" b="1" u="sng" dirty="0">
                <a:solidFill>
                  <a:srgbClr val="002060"/>
                </a:solidFill>
              </a:rPr>
              <a:t>1</a:t>
            </a:r>
            <a:r>
              <a:rPr lang="ar-IQ" sz="4200" b="1" u="sng" dirty="0">
                <a:solidFill>
                  <a:srgbClr val="002060"/>
                </a:solidFill>
              </a:rPr>
              <a:t>_ تعريف المعارضة</a:t>
            </a:r>
            <a:r>
              <a:rPr lang="ar-IQ" sz="4200" dirty="0">
                <a:solidFill>
                  <a:srgbClr val="002060"/>
                </a:solidFill>
              </a:rPr>
              <a:t> : </a:t>
            </a:r>
            <a:r>
              <a:rPr lang="ar-IQ" sz="3800" dirty="0">
                <a:solidFill>
                  <a:srgbClr val="002060"/>
                </a:solidFill>
              </a:rPr>
              <a:t>المعارضة هي عمل قوى سياسية ضد من في السلطة اي ضد النهج الذي تسير عليه الحكومة في ممارسة السلطة وضد التوجهات السياسية التي تعتمدها هذه الحكومة ولكي تنشأ المعارضة السياسية  لابد من </a:t>
            </a:r>
            <a:r>
              <a:rPr lang="ar-IQ" sz="3800" dirty="0" err="1">
                <a:solidFill>
                  <a:srgbClr val="002060"/>
                </a:solidFill>
              </a:rPr>
              <a:t>تسييس</a:t>
            </a:r>
            <a:r>
              <a:rPr lang="ar-IQ" sz="3800" dirty="0">
                <a:solidFill>
                  <a:srgbClr val="002060"/>
                </a:solidFill>
              </a:rPr>
              <a:t> المجتمع وان يكون قد بلغ مستوى من التطور والنمو لان الانتقادات الفردية الموجهة للسلطة لا تعتبر معارضة والنضال السري لا يعتبر معارضة انما هو مقاومة للسلطة ولكي تسمى معارضة لا بد من نقد منظم يقوم به مجموعة اشخاص تجعهم رؤية واحدة حول الطريقة التي يجب ان يمارس بها الحكم </a:t>
            </a:r>
            <a:endParaRPr lang="en-US" sz="3800" dirty="0">
              <a:solidFill>
                <a:srgbClr val="002060"/>
              </a:solidFill>
            </a:endParaRPr>
          </a:p>
          <a:p>
            <a:pPr marL="0" indent="0">
              <a:buNone/>
            </a:pPr>
            <a:endParaRPr lang="ar-IQ" sz="3800" b="1" u="sng" dirty="0">
              <a:solidFill>
                <a:srgbClr val="002060"/>
              </a:solidFill>
            </a:endParaRPr>
          </a:p>
          <a:p>
            <a:pPr marL="0" indent="0">
              <a:buNone/>
            </a:pPr>
            <a:r>
              <a:rPr lang="ar-IQ" sz="3800" b="1" u="sng" dirty="0">
                <a:solidFill>
                  <a:srgbClr val="002060"/>
                </a:solidFill>
              </a:rPr>
              <a:t>2_ وظائف المعارضة :</a:t>
            </a:r>
            <a:r>
              <a:rPr lang="ar-IQ" sz="3800" b="1" dirty="0">
                <a:solidFill>
                  <a:srgbClr val="002060"/>
                </a:solidFill>
              </a:rPr>
              <a:t> </a:t>
            </a:r>
            <a:r>
              <a:rPr lang="ar-IQ" sz="3400" dirty="0">
                <a:solidFill>
                  <a:srgbClr val="002060"/>
                </a:solidFill>
              </a:rPr>
              <a:t>تقوم المعارضة بوظائف مهمة لا عنى عنها  للحفاظ على التوازن الداخلي لهذه النظم وتحول دون تحول الحكم عن المبادئ الديمقراطية ومن هذه الوظائف :</a:t>
            </a:r>
            <a:endParaRPr lang="en-US" sz="3400" dirty="0">
              <a:solidFill>
                <a:srgbClr val="002060"/>
              </a:solidFill>
            </a:endParaRPr>
          </a:p>
          <a:p>
            <a:pPr marL="0" indent="0">
              <a:buNone/>
            </a:pPr>
            <a:r>
              <a:rPr lang="ar-IQ" sz="3400" dirty="0">
                <a:solidFill>
                  <a:srgbClr val="002060"/>
                </a:solidFill>
              </a:rPr>
              <a:t>1_ تقوم بكشف الخلل في سياسة ونهج الحكومة وذلك عبر اثارة القضايا وتوجيه النقد للحكومة عبر الاعلام </a:t>
            </a:r>
            <a:endParaRPr lang="en-US" sz="3400" dirty="0">
              <a:solidFill>
                <a:srgbClr val="002060"/>
              </a:solidFill>
            </a:endParaRPr>
          </a:p>
          <a:p>
            <a:pPr marL="0" indent="0">
              <a:buNone/>
            </a:pPr>
            <a:r>
              <a:rPr lang="ar-IQ" sz="3400" dirty="0">
                <a:solidFill>
                  <a:srgbClr val="002060"/>
                </a:solidFill>
              </a:rPr>
              <a:t>2_ نقد التوجهات السياسية المتبعة من الحكومة في مختلف لمجالات الداخلية والخارجية </a:t>
            </a:r>
            <a:endParaRPr lang="en-US" sz="3400" dirty="0">
              <a:solidFill>
                <a:srgbClr val="002060"/>
              </a:solidFill>
            </a:endParaRPr>
          </a:p>
          <a:p>
            <a:pPr marL="0" indent="0">
              <a:buNone/>
            </a:pPr>
            <a:r>
              <a:rPr lang="ar-IQ" sz="3400" dirty="0">
                <a:solidFill>
                  <a:srgbClr val="002060"/>
                </a:solidFill>
              </a:rPr>
              <a:t>3_ تلعب المعارضة دورا ايجابيا بالنسبة للحكومة , حيث تستطيع هذه الحكومة ان تتعرف على مطالب الفئات الشعبية واتجاهات الرأي العام من خلال المعارضة </a:t>
            </a:r>
            <a:endParaRPr lang="en-US" sz="3400" dirty="0">
              <a:solidFill>
                <a:srgbClr val="002060"/>
              </a:solidFill>
            </a:endParaRPr>
          </a:p>
          <a:p>
            <a:pPr marL="0" indent="0">
              <a:buNone/>
            </a:pPr>
            <a:r>
              <a:rPr lang="ar-IQ" sz="3400" dirty="0">
                <a:solidFill>
                  <a:srgbClr val="002060"/>
                </a:solidFill>
              </a:rPr>
              <a:t>4_ على الصعيد البرلماني فأن للمعارضة وظيفة  اساسية بالنسبة للمسؤولية الحكومية فالمعارضة تقوم بمحاسبة الحكومة في المجلس النيابي عن تقصيرها وذلك من خلال طرح سحب الثقة من الحكومة بهدف اسقاطها وهذا ما يتطلب من المعارضة القدرة على تكوين نواة بشرية اي ( اكثرية جديدة ) قادرة على تسلم السلطة وتشكيل حكومة </a:t>
            </a:r>
            <a:endParaRPr lang="en-US" sz="3400" dirty="0">
              <a:solidFill>
                <a:srgbClr val="002060"/>
              </a:solidFill>
            </a:endParaRPr>
          </a:p>
          <a:p>
            <a:pPr marL="0" indent="0">
              <a:buNone/>
            </a:pPr>
            <a:endParaRPr lang="ar-IQ" sz="1900" b="1" u="sng" dirty="0"/>
          </a:p>
          <a:p>
            <a:pPr marL="0" indent="0">
              <a:buNone/>
            </a:pPr>
            <a:r>
              <a:rPr lang="ar-IQ" sz="4200" b="1" u="sng" dirty="0">
                <a:solidFill>
                  <a:srgbClr val="002060"/>
                </a:solidFill>
              </a:rPr>
              <a:t>التناوب </a:t>
            </a:r>
            <a:endParaRPr lang="en-US" sz="4200" dirty="0">
              <a:solidFill>
                <a:srgbClr val="002060"/>
              </a:solidFill>
            </a:endParaRPr>
          </a:p>
          <a:p>
            <a:pPr marL="0" indent="0">
              <a:buNone/>
            </a:pPr>
            <a:r>
              <a:rPr lang="ar-IQ" sz="3800" dirty="0">
                <a:solidFill>
                  <a:srgbClr val="002060"/>
                </a:solidFill>
              </a:rPr>
              <a:t>ان القبول بتبديل الفريق الحاكم وفق لعبة الاقلية والاكثرية السياسية يقود الى لعبة التناوب على السلطة المعمول به في الان في الانظمة الديمقراطية الليبرالية والتناوب يعني لن تتعاقب على السلطة القوى السياسية المتنافسة فتصل المعارضة الى السلطة بعد ان تصبح اكثرية , والاكثرية السابقة تحل محلها في المعارضة , تتم عملية التناوب بشرط ان تطمح المعارضة للوصول الى السلطة بهدف تغيير سياسة تتناول مختلف نشاطات الدولة , وعملية التناوب لا تتوقف عمليا على المؤسسات الدستورية فقط انما على توزع القوى السياسية في الدولة وهذا مرتبط الى حد كبير بالبنية الاجتماعية _ الاقتصادية كون هذه القوى تنشأ وتنمو في ظل الديمقراطية الليبرالية </a:t>
            </a:r>
            <a:endParaRPr lang="ar-KW" sz="3800" dirty="0">
              <a:solidFill>
                <a:srgbClr val="002060"/>
              </a:solidFill>
            </a:endParaRPr>
          </a:p>
        </p:txBody>
      </p:sp>
    </p:spTree>
    <p:extLst>
      <p:ext uri="{BB962C8B-B14F-4D97-AF65-F5344CB8AC3E}">
        <p14:creationId xmlns:p14="http://schemas.microsoft.com/office/powerpoint/2010/main" val="2740719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عنصر نائب للمحتوى 4"/>
          <p:cNvPicPr>
            <a:picLocks noGrp="1" noChangeAspect="1"/>
          </p:cNvPicPr>
          <p:nvPr>
            <p:ph idx="1"/>
          </p:nvPr>
        </p:nvPicPr>
        <p:blipFill rotWithShape="1">
          <a:blip r:embed="rId2">
            <a:extLst>
              <a:ext uri="{28A0092B-C50C-407E-A947-70E740481C1C}">
                <a14:useLocalDpi xmlns:a14="http://schemas.microsoft.com/office/drawing/2010/main" val="0"/>
              </a:ext>
            </a:extLst>
          </a:blip>
          <a:srcRect t="11946" b="12352"/>
          <a:stretch/>
        </p:blipFill>
        <p:spPr>
          <a:xfrm>
            <a:off x="0" y="0"/>
            <a:ext cx="9144000" cy="68580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6" name="مربع نص 5"/>
          <p:cNvSpPr txBox="1"/>
          <p:nvPr/>
        </p:nvSpPr>
        <p:spPr>
          <a:xfrm>
            <a:off x="2339752" y="1916832"/>
            <a:ext cx="3888432" cy="1569660"/>
          </a:xfrm>
          <a:prstGeom prst="rect">
            <a:avLst/>
          </a:prstGeom>
          <a:noFill/>
        </p:spPr>
        <p:txBody>
          <a:bodyPr wrap="square" rtlCol="1">
            <a:spAutoFit/>
          </a:bodyPr>
          <a:lstStyle/>
          <a:p>
            <a:pPr algn="ctr"/>
            <a:r>
              <a:rPr lang="ar-IQ" sz="4800" dirty="0">
                <a:solidFill>
                  <a:srgbClr val="FF0000"/>
                </a:solidFill>
                <a:cs typeface="DecoType Thuluth" pitchFamily="2" charset="-78"/>
              </a:rPr>
              <a:t>نهاية المحاضرة </a:t>
            </a:r>
          </a:p>
          <a:p>
            <a:pPr algn="ctr"/>
            <a:r>
              <a:rPr lang="ar-IQ" sz="4800" dirty="0">
                <a:solidFill>
                  <a:srgbClr val="FF0000"/>
                </a:solidFill>
                <a:cs typeface="DecoType Thuluth" pitchFamily="2" charset="-78"/>
              </a:rPr>
              <a:t>شكرا لكم </a:t>
            </a:r>
            <a:endParaRPr lang="ar-KW" sz="4800" dirty="0">
              <a:solidFill>
                <a:srgbClr val="FF0000"/>
              </a:solidFill>
              <a:cs typeface="DecoType Thuluth" pitchFamily="2" charset="-78"/>
            </a:endParaRPr>
          </a:p>
        </p:txBody>
      </p:sp>
    </p:spTree>
    <p:extLst>
      <p:ext uri="{BB962C8B-B14F-4D97-AF65-F5344CB8AC3E}">
        <p14:creationId xmlns:p14="http://schemas.microsoft.com/office/powerpoint/2010/main" val="2140640795"/>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2000"/>
                                        <p:tgtEl>
                                          <p:spTgt spid="6">
                                            <p:txEl>
                                              <p:pRg st="0" end="0"/>
                                            </p:txEl>
                                          </p:spTgt>
                                        </p:tgtEl>
                                      </p:cBhvr>
                                    </p:animEffect>
                                    <p:anim calcmode="lin" valueType="num">
                                      <p:cBhvr>
                                        <p:cTn id="8" dur="2000" fill="hold"/>
                                        <p:tgtEl>
                                          <p:spTgt spid="6">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6">
                                            <p:txEl>
                                              <p:pRg st="0" end="0"/>
                                            </p:txEl>
                                          </p:spTgt>
                                        </p:tgtEl>
                                        <p:attrNameLst>
                                          <p:attrName>ppt_h</p:attrName>
                                        </p:attrNameLst>
                                      </p:cBhvr>
                                      <p:tavLst>
                                        <p:tav tm="0">
                                          <p:val>
                                            <p:strVal val="#ppt_h"/>
                                          </p:val>
                                        </p:tav>
                                        <p:tav tm="100000">
                                          <p:val>
                                            <p:strVal val="#ppt_h"/>
                                          </p:val>
                                        </p:tav>
                                      </p:tavLst>
                                    </p:anim>
                                  </p:childTnLst>
                                </p:cTn>
                              </p:par>
                              <p:par>
                                <p:cTn id="10" presetID="45" presetClass="entr" presetSubtype="0" fill="hold" nodeType="with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2000"/>
                                        <p:tgtEl>
                                          <p:spTgt spid="6">
                                            <p:txEl>
                                              <p:pRg st="1" end="1"/>
                                            </p:txEl>
                                          </p:spTgt>
                                        </p:tgtEl>
                                      </p:cBhvr>
                                    </p:animEffect>
                                    <p:anim calcmode="lin" valueType="num">
                                      <p:cBhvr>
                                        <p:cTn id="13" dur="2000" fill="hold"/>
                                        <p:tgtEl>
                                          <p:spTgt spid="6">
                                            <p:txEl>
                                              <p:pRg st="1" end="1"/>
                                            </p:txEl>
                                          </p:spTgt>
                                        </p:tgtEl>
                                        <p:attrNameLst>
                                          <p:attrName>ppt_w</p:attrName>
                                        </p:attrNameLst>
                                      </p:cBhvr>
                                      <p:tavLst>
                                        <p:tav tm="0" fmla="#ppt_w*sin(2.5*pi*$)">
                                          <p:val>
                                            <p:fltVal val="0"/>
                                          </p:val>
                                        </p:tav>
                                        <p:tav tm="100000">
                                          <p:val>
                                            <p:fltVal val="1"/>
                                          </p:val>
                                        </p:tav>
                                      </p:tavLst>
                                    </p:anim>
                                    <p:anim calcmode="lin" valueType="num">
                                      <p:cBhvr>
                                        <p:cTn id="14" dur="2000" fill="hold"/>
                                        <p:tgtEl>
                                          <p:spTgt spid="6">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TotalTime>
  <Words>2059</Words>
  <Application>Microsoft Office PowerPoint</Application>
  <PresentationFormat>عرض على الشاشة (4:3)</PresentationFormat>
  <Paragraphs>91</Paragraphs>
  <Slides>9</Slides>
  <Notes>0</Notes>
  <HiddenSlides>0</HiddenSlides>
  <MMClips>0</MMClips>
  <ScaleCrop>false</ScaleCrop>
  <HeadingPairs>
    <vt:vector size="4" baseType="variant">
      <vt:variant>
        <vt:lpstr>نسق</vt:lpstr>
      </vt:variant>
      <vt:variant>
        <vt:i4>1</vt:i4>
      </vt:variant>
      <vt:variant>
        <vt:lpstr>عناوين الشرائح</vt:lpstr>
      </vt:variant>
      <vt:variant>
        <vt:i4>9</vt:i4>
      </vt:variant>
    </vt:vector>
  </HeadingPairs>
  <TitlesOfParts>
    <vt:vector size="10" baseType="lpstr">
      <vt:lpstr>سمة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nareman ali</dc:creator>
  <cp:lastModifiedBy>fatenihsan2022@gmail.com</cp:lastModifiedBy>
  <cp:revision>144</cp:revision>
  <dcterms:created xsi:type="dcterms:W3CDTF">2022-10-14T19:01:19Z</dcterms:created>
  <dcterms:modified xsi:type="dcterms:W3CDTF">2022-10-18T22:11:48Z</dcterms:modified>
</cp:coreProperties>
</file>