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1"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8" d="100"/>
          <a:sy n="58" d="100"/>
        </p:scale>
        <p:origin x="-16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264696"/>
          </a:xfrm>
        </p:spPr>
        <p:txBody>
          <a:bodyPr>
            <a:normAutofit fontScale="92500" lnSpcReduction="20000"/>
          </a:bodyPr>
          <a:lstStyle/>
          <a:p>
            <a:pPr marL="0" indent="0" algn="ctr">
              <a:buNone/>
            </a:pPr>
            <a:endParaRPr lang="ar-IQ" sz="3300" b="1" dirty="0">
              <a:cs typeface="DecoType Thuluth" pitchFamily="2" charset="-78"/>
            </a:endParaRPr>
          </a:p>
          <a:p>
            <a:pPr marL="0" indent="0" algn="ctr">
              <a:buNone/>
            </a:pPr>
            <a:r>
              <a:rPr lang="ar-IQ" b="1" dirty="0">
                <a:solidFill>
                  <a:srgbClr val="FF0000"/>
                </a:solidFill>
                <a:cs typeface="DecoType Naskh Variants" pitchFamily="2" charset="-78"/>
              </a:rPr>
              <a:t>المحاضرة الحادي عشر : تعريف الدولة واركانها</a:t>
            </a:r>
          </a:p>
          <a:p>
            <a:pPr marL="0" indent="0">
              <a:buNone/>
            </a:pPr>
            <a:r>
              <a:rPr lang="ar-IQ" sz="2200" dirty="0">
                <a:solidFill>
                  <a:srgbClr val="002060"/>
                </a:solidFill>
              </a:rPr>
              <a:t>س/عرف الدولة ؟ </a:t>
            </a:r>
            <a:endParaRPr lang="en-US" sz="2200" dirty="0">
              <a:solidFill>
                <a:srgbClr val="002060"/>
              </a:solidFill>
            </a:endParaRPr>
          </a:p>
          <a:p>
            <a:pPr marL="0" indent="0">
              <a:buNone/>
            </a:pPr>
            <a:r>
              <a:rPr lang="ar-IQ" sz="2200" dirty="0">
                <a:solidFill>
                  <a:srgbClr val="002060"/>
                </a:solidFill>
              </a:rPr>
              <a:t>ج : تعرف الدولة بأنها كيان معنوي سياسي قانوني يضم تجمع بشري يرتبط </a:t>
            </a:r>
            <a:r>
              <a:rPr lang="ar-IQ" sz="2200" dirty="0" err="1">
                <a:solidFill>
                  <a:srgbClr val="002060"/>
                </a:solidFill>
              </a:rPr>
              <a:t>بأقليم</a:t>
            </a:r>
            <a:r>
              <a:rPr lang="ar-IQ" sz="2200" dirty="0">
                <a:solidFill>
                  <a:srgbClr val="002060"/>
                </a:solidFill>
              </a:rPr>
              <a:t> حدودي محدود يسوده نظام اجتماعي ، سياسي ، قانوني ، يعمل من أجل المصلحة المشتركة لهذا التجمع وله سلطة مزودة بقدرة تمكنه من فرض النظام و معاقبة من يهدده بالقوة .</a:t>
            </a:r>
            <a:endParaRPr lang="en-US" sz="2200" dirty="0">
              <a:solidFill>
                <a:srgbClr val="002060"/>
              </a:solidFill>
            </a:endParaRPr>
          </a:p>
          <a:p>
            <a:pPr marL="0" indent="0">
              <a:buNone/>
            </a:pPr>
            <a:r>
              <a:rPr lang="ar-IQ" sz="2200" dirty="0">
                <a:solidFill>
                  <a:srgbClr val="002060"/>
                </a:solidFill>
              </a:rPr>
              <a:t>س/ ما هي اركان الدولة ؟</a:t>
            </a:r>
            <a:endParaRPr lang="en-US" sz="2200" dirty="0">
              <a:solidFill>
                <a:srgbClr val="002060"/>
              </a:solidFill>
            </a:endParaRPr>
          </a:p>
          <a:p>
            <a:pPr marL="0" indent="0">
              <a:buNone/>
            </a:pPr>
            <a:r>
              <a:rPr lang="ar-IQ" sz="2200" dirty="0">
                <a:solidFill>
                  <a:srgbClr val="002060"/>
                </a:solidFill>
              </a:rPr>
              <a:t>ج : تتكون الدولة من اربعة اركان :-</a:t>
            </a:r>
            <a:endParaRPr lang="en-US" sz="2200" dirty="0">
              <a:solidFill>
                <a:srgbClr val="002060"/>
              </a:solidFill>
            </a:endParaRPr>
          </a:p>
          <a:p>
            <a:r>
              <a:rPr lang="ar-IQ" sz="2600" b="1" dirty="0">
                <a:solidFill>
                  <a:srgbClr val="002060"/>
                </a:solidFill>
              </a:rPr>
              <a:t>أولاً : الإقليم </a:t>
            </a:r>
            <a:endParaRPr lang="en-US" sz="2600" b="1" dirty="0">
              <a:solidFill>
                <a:srgbClr val="002060"/>
              </a:solidFill>
            </a:endParaRPr>
          </a:p>
          <a:p>
            <a:pPr marL="0" indent="0">
              <a:buNone/>
            </a:pPr>
            <a:r>
              <a:rPr lang="ar-IQ" sz="2200" dirty="0">
                <a:solidFill>
                  <a:srgbClr val="002060"/>
                </a:solidFill>
              </a:rPr>
              <a:t>    لا يكفي وجود مجموعة مترابطة من الناس لقيام دولة معينة وانما لابد من توافر ارض يستقرون فيها ، ويمارسون نشاطهم فوقها بشكل دائم اي (إقليم) والذي يتكون من (نطاق ارضي وحيز مائي والمجال الجوي) الذي تباشر عليه الدولة سيادتها وتفرض فوقه نظامها وتطبق عليه قوانينها ، ويتحدد اقليم الدولة بحدود طبيعية او صناعية ، وتعتمد قوة الدولة على ما يتضمنه الإقليم من ثروات طبيعية ومياه وثروات بحرية مائية .. ونظراً لأهمية الاقليم وتأثيره في السياسية ظهرت نظريات تبين تأثير الجغرافية في السياسة أي تأثير الأرض وموقعها الجغرافي او البحار والجو كنظريات </a:t>
            </a:r>
            <a:r>
              <a:rPr lang="ar-IQ" sz="2200" dirty="0" err="1">
                <a:solidFill>
                  <a:srgbClr val="002060"/>
                </a:solidFill>
              </a:rPr>
              <a:t>راتزل</a:t>
            </a:r>
            <a:r>
              <a:rPr lang="ar-IQ" sz="2200" dirty="0">
                <a:solidFill>
                  <a:srgbClr val="002060"/>
                </a:solidFill>
              </a:rPr>
              <a:t> </a:t>
            </a:r>
            <a:r>
              <a:rPr lang="ar-IQ" sz="2200" dirty="0" err="1">
                <a:solidFill>
                  <a:srgbClr val="002060"/>
                </a:solidFill>
              </a:rPr>
              <a:t>وماكندر</a:t>
            </a:r>
            <a:r>
              <a:rPr lang="ar-IQ" sz="2200" dirty="0">
                <a:solidFill>
                  <a:srgbClr val="002060"/>
                </a:solidFill>
              </a:rPr>
              <a:t> (المجال الحيوي) ، </a:t>
            </a:r>
            <a:r>
              <a:rPr lang="ar-IQ" sz="2200" dirty="0" err="1">
                <a:solidFill>
                  <a:srgbClr val="002060"/>
                </a:solidFill>
              </a:rPr>
              <a:t>وماهان</a:t>
            </a:r>
            <a:r>
              <a:rPr lang="ar-IQ" sz="2200" dirty="0">
                <a:solidFill>
                  <a:srgbClr val="002060"/>
                </a:solidFill>
              </a:rPr>
              <a:t> .... ويحدد الإقليم هوية الشعب الذي ينتمي أليه فهو يمثل الوطن مما يعكس هوية الفرد المنتمي أليه ، كما تؤثر مساحة الإقليم على طبيعة وشكل الدولة اذا ما غالباً تتخذ الدولة ذات المساحات الكبيرة النظام الفدرالي اما ذات المساحة الصغيرة فتكون دولة موحدة بسيطة مركزية  .</a:t>
            </a:r>
            <a:endParaRPr lang="en-US" sz="22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 y="548680"/>
            <a:ext cx="6804248" cy="6302829"/>
          </a:xfrm>
        </p:spPr>
        <p:txBody>
          <a:bodyPr>
            <a:noAutofit/>
          </a:bodyPr>
          <a:lstStyle/>
          <a:p>
            <a:r>
              <a:rPr lang="ar-IQ" sz="2000" b="1" dirty="0"/>
              <a:t>ثانياً : الشعب </a:t>
            </a:r>
            <a:endParaRPr lang="en-US" sz="2000" dirty="0"/>
          </a:p>
          <a:p>
            <a:pPr marL="0" indent="0">
              <a:buNone/>
            </a:pPr>
            <a:r>
              <a:rPr lang="ar-IQ" sz="1800" dirty="0">
                <a:solidFill>
                  <a:srgbClr val="002060"/>
                </a:solidFill>
              </a:rPr>
              <a:t>وهو العنصر الأساسي والمبرر لنشوء الدولة فهو يمثل الجماعة السياسية التي ينبثق منه النظام واصبح كثر عدد افراد الشعب من ميزات الدولة الحديثة التي ظهرت بعد معاهدة </a:t>
            </a:r>
            <a:r>
              <a:rPr lang="ar-IQ" sz="1800" dirty="0" err="1">
                <a:solidFill>
                  <a:srgbClr val="002060"/>
                </a:solidFill>
              </a:rPr>
              <a:t>وستفاليا</a:t>
            </a:r>
            <a:r>
              <a:rPr lang="ar-IQ" sz="1800" dirty="0">
                <a:solidFill>
                  <a:srgbClr val="002060"/>
                </a:solidFill>
              </a:rPr>
              <a:t> عام 1648م ، ويربط افراد الشعب بعض الروابط كاللغة ، الأصل ، التاريخ المشترك ... فعندئذ يشكل الشعب امة واحدة كما في المانيا ، فرنسا ... وقد يضم الشعب الواحد اكثر من أمة مثل سويسرا ، او تكون الامة الواحدة موزعة بين عدة دول كالدول العربية وعليه يمكن القول ان الشعب هم المواطنون الذين يتمتعون بكافة الحقوق السياسية والمدنية اما السكان فيشمل جميع اللذين يسكنون على اقليم الدولة من المواطنون والاجانب ولا يتمتع الاجانب بالحقوق السياسية فقط المدنية ، اما الامة فهي تعبر عن وجود جماعة من البشر تربطهم روابط اللغة ، التاريخ ، الاقليم ، المصالح الاقتصادية . اما الامة الإسلامية فتربطها عقيدة الدين .</a:t>
            </a:r>
            <a:endParaRPr lang="en-US" sz="1800" dirty="0">
              <a:solidFill>
                <a:srgbClr val="002060"/>
              </a:solidFill>
            </a:endParaRPr>
          </a:p>
          <a:p>
            <a:r>
              <a:rPr lang="ar-IQ" sz="2000" b="1" dirty="0"/>
              <a:t>ثالثاً : السلطة السياسية </a:t>
            </a:r>
            <a:endParaRPr lang="en-US" sz="2000" dirty="0"/>
          </a:p>
          <a:p>
            <a:pPr marL="0" indent="0">
              <a:buNone/>
            </a:pPr>
            <a:r>
              <a:rPr lang="ar-IQ" sz="1700" dirty="0"/>
              <a:t>تعرف السلطة بانها القدرة الشرعية التي يعترف الاشخاص بشرعيتها الذين يخضعون لها فقد تأتي السلطة السياسية عن طريق الانتخابات والممارسات السلمية او من خلال الثورة والانقلاب ، ووجود السلطة لا يعني الاخلال في حرية الفرد بل هي لضبط هذه الحرية دون حدوث حالة الفوضى والهدف الأساسي لوظيفتها هو تحقيق الأمن الجماعي وتوافر العيش اللائق للمواطن ، مثل (تأمين العمل ، السكن ، التعليم ، الصحة ...) مما يعني حاجتها الى قانون للقيام بوظائفها وبالرغم من أن السلطة السياسية هي للدولة اي صاحبة السلطة ، الا ان الحكومة هي التي تمارس تلك السلطة وهي التي تمتلك القوة العسكرية لتحقيق المصالح العامة ، وتقسم السلطة السياسية الى (سلطة تشريعية ، قضائية ، تنفيذية) ويطلق على الاخيرة الحكومة ، والحكومة هي غير الدولة فالحكومة جزء من الدولة بينما الدولة هي تعبير معنوي سياسي قانوني لتجمع افراد فوق اقليم معين ذو سلطة ذات سيادة اي ان مفهوم الدولة اوسع من الحكومة و السلطة .</a:t>
            </a:r>
            <a:endParaRPr lang="en-US" sz="1700" dirty="0"/>
          </a:p>
          <a:p>
            <a:pPr marL="0" lvl="0" indent="0">
              <a:buNone/>
            </a:pPr>
            <a:endParaRPr lang="en-US" sz="2000" dirty="0">
              <a:solidFill>
                <a:srgbClr val="002060"/>
              </a:solidFill>
            </a:endParaRPr>
          </a:p>
          <a:p>
            <a:pPr marL="228600" indent="-228600">
              <a:buFont typeface="+mj-lt"/>
              <a:buAutoNum type="arabicPeriod"/>
            </a:pPr>
            <a:endParaRPr lang="ar-IQ" sz="100" dirty="0"/>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fontScale="70000" lnSpcReduction="20000"/>
          </a:bodyPr>
          <a:lstStyle/>
          <a:p>
            <a:pPr marL="0" indent="0">
              <a:buNone/>
            </a:pPr>
            <a:endParaRPr lang="ar-IQ" sz="200" b="1" dirty="0">
              <a:solidFill>
                <a:srgbClr val="002060"/>
              </a:solidFill>
            </a:endParaRPr>
          </a:p>
          <a:p>
            <a:r>
              <a:rPr lang="ar-IQ" sz="4000" b="1" dirty="0">
                <a:solidFill>
                  <a:srgbClr val="002060"/>
                </a:solidFill>
              </a:rPr>
              <a:t> </a:t>
            </a:r>
            <a:r>
              <a:rPr lang="ar-IQ" sz="3400" b="1" dirty="0"/>
              <a:t>رابعاً : السيادة </a:t>
            </a:r>
            <a:endParaRPr lang="en-US" sz="3400" dirty="0"/>
          </a:p>
          <a:p>
            <a:pPr marL="0" indent="0">
              <a:buNone/>
            </a:pPr>
            <a:r>
              <a:rPr lang="ar-IQ" sz="3400" dirty="0">
                <a:solidFill>
                  <a:srgbClr val="002060"/>
                </a:solidFill>
              </a:rPr>
              <a:t>هنالك من يعد السيادة ركناً مستقلاً لقيام الدولة والبعض الاخر يعدها جزء مكمل للسلطة السياسية فتعرف السيادة بأنها الإرادة العليا فقد تكون داخلية اي سلطة الدولة وسيادتها على افرادها او خارجية اي في علاقة الدولة بالدول الاخرى تكون مستقلة وذات ارادة وعدم تبعيتها للخارج في اتخاذ قرارها الداخلي والخارجي اي عدم تبعيتها للأجنبي وامتناعها القيام بأي عمل يمس استقلالها او استقلال دولة أخرى فعليه هي حرة في وضع دستورها وقوانينها وتنظيم ارادتها لكن في ضل ثورة المعلومات والتطور التكنولوجي وظهور الانترنيت اصبح العالم اشبه بقرية كونية واحدة لا يمكن لدولة ان تعزل عن حدود دولة اخرى لإمكان التكنولوجيا من اختراق سيادة الشعوب ولبنيتها(الثقافية ، الاقتصادية ، الاجتماعية ، السياسية) في ضل تطور وسائل الاتصالات المعاصرة مما ادى الى تراجع سيادة الدولة وليس الغائها .</a:t>
            </a:r>
            <a:endParaRPr lang="en-US" sz="3400" dirty="0">
              <a:solidFill>
                <a:srgbClr val="002060"/>
              </a:solidFill>
            </a:endParaRPr>
          </a:p>
          <a:p>
            <a:r>
              <a:rPr lang="ar-IQ" b="1" dirty="0"/>
              <a:t>س/ ماهي اركان الدولة ؟</a:t>
            </a:r>
            <a:endParaRPr lang="en-US" dirty="0"/>
          </a:p>
          <a:p>
            <a:r>
              <a:rPr lang="ar-IQ" b="1" dirty="0"/>
              <a:t>س/ ما الفرق بين (الشعب ، الامة ، السكان) ؟</a:t>
            </a:r>
            <a:endParaRPr lang="en-US" dirty="0"/>
          </a:p>
          <a:p>
            <a:r>
              <a:rPr lang="ar-IQ" b="1" dirty="0"/>
              <a:t>س/ ما تأثير الجغرافية السياسية في الدولة ؟</a:t>
            </a:r>
            <a:endParaRPr lang="en-US" dirty="0"/>
          </a:p>
          <a:p>
            <a:r>
              <a:rPr lang="ar-IQ" b="1" dirty="0"/>
              <a:t>س/ ما تأثير التكنولوجيا في سيادة الدولة ؟ </a:t>
            </a:r>
            <a:endParaRPr lang="en-US" dirty="0"/>
          </a:p>
          <a:p>
            <a:r>
              <a:rPr lang="ar-IQ" b="1" dirty="0"/>
              <a:t>س/ ما الفرق بين الحكومة والدولة ؟</a:t>
            </a:r>
            <a:endParaRPr lang="en-US" dirty="0"/>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723</Words>
  <Application>Microsoft Office PowerPoint</Application>
  <PresentationFormat>عرض على الشاشة (4:3)</PresentationFormat>
  <Paragraphs>35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86</cp:revision>
  <dcterms:created xsi:type="dcterms:W3CDTF">2022-10-14T19:01:19Z</dcterms:created>
  <dcterms:modified xsi:type="dcterms:W3CDTF">2022-10-20T07:51:12Z</dcterms:modified>
</cp:coreProperties>
</file>