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1520" y="116632"/>
            <a:ext cx="8712968" cy="6480719"/>
          </a:xfrm>
        </p:spPr>
        <p:txBody>
          <a:bodyPr/>
          <a:lstStyle/>
          <a:p>
            <a:endParaRPr lang="ar-KW" dirty="0"/>
          </a:p>
        </p:txBody>
      </p:sp>
      <p:pic>
        <p:nvPicPr>
          <p:cNvPr id="1026" name="Picture 2" descr="C:\Users\1\Desktop\New folder\images (1)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62" b="11697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KW"/>
          </a:p>
        </p:txBody>
      </p:sp>
      <p:pic>
        <p:nvPicPr>
          <p:cNvPr id="1027" name="صورة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124744"/>
            <a:ext cx="150168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24988" y="-94353"/>
            <a:ext cx="5193997" cy="5940088"/>
          </a:xfrm>
          <a:prstGeom prst="rect">
            <a:avLst/>
          </a:prstGeom>
          <a:noFill/>
          <a:ln>
            <a:noFill/>
          </a:ln>
          <a:effectLst>
            <a:softEdge rad="127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Calibri" pitchFamily="34" charset="0"/>
              <a:cs typeface="DecoType Thuluth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2800" b="1" dirty="0">
              <a:latin typeface="Simplified Arabic" pitchFamily="18" charset="-78"/>
              <a:ea typeface="Calibri" pitchFamily="34" charset="0"/>
              <a:cs typeface="DecoType Thuluth" pitchFamily="2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وزارة التعليم العالي والبحث العلمي                                                                                  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الجامعة المستنصرية 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DecoType Thuluth" pitchFamily="2" charset="-78"/>
              </a:rPr>
              <a:t>كلية العلوم السياسية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DecoType Thuluth" pitchFamily="2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مبادئ علم السياسة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«المرحلة الأولى»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اعداد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3600" b="1" i="0" u="none" strike="noStrike" cap="none" normalizeH="0" baseline="0" dirty="0" err="1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أ.م.د</a:t>
            </a:r>
            <a:r>
              <a:rPr kumimoji="0" lang="ar-IQ" sz="36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. فاتن محمد رزاق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IQ" sz="1400" b="1" dirty="0"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2020 – 2021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21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04664"/>
            <a:ext cx="6837203" cy="645333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ar-IQ" sz="3300" b="1" dirty="0">
              <a:cs typeface="DecoType Thuluth" pitchFamily="2" charset="-78"/>
            </a:endParaRPr>
          </a:p>
          <a:p>
            <a:pPr marL="0" indent="0" algn="ctr">
              <a:buNone/>
            </a:pPr>
            <a:r>
              <a:rPr lang="ar-IQ" sz="3300" b="1" dirty="0">
                <a:solidFill>
                  <a:srgbClr val="FF0000"/>
                </a:solidFill>
                <a:cs typeface="DecoType Naskh Variants" pitchFamily="2" charset="-78"/>
              </a:rPr>
              <a:t>المحاضرة العاشرة </a:t>
            </a:r>
            <a:endParaRPr lang="ar-IQ" sz="1900" dirty="0">
              <a:solidFill>
                <a:srgbClr val="FF0000"/>
              </a:solidFill>
              <a:cs typeface="DecoType Naskh Special" pitchFamily="2" charset="-78"/>
            </a:endParaRPr>
          </a:p>
          <a:p>
            <a:r>
              <a:rPr lang="ar-IQ" sz="2100" b="1" dirty="0"/>
              <a:t> خامساً : علاقة علم السياسة بالاقتصاد : </a:t>
            </a:r>
            <a:endParaRPr lang="en-US" sz="2100" b="1" dirty="0"/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إن العلاقة بين السياسة والاقتصاد علاقة شديدة الارتباط و التأثير المتبادل ، فالموقع الذي تحتله المشاكل الاقتصادية والمالية في نشاط الدولة والأفراد هو خير دليل على العلاقة المتينة بين السياسة والاقتصاد . فالاقتصاد يهتم بالجهود التي يبذلها المواطن من أجل إشباع حاجاته المادية ، وهذه الجهود ذاتها تخضع للضوابط والقواعد السياسية التي يقوم عليها المجتمع ، وبالمقابل هذه الضوابط والقواعد تتأثر بالمعطيات الاقتصادية . 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وربما هذا ما دعا الماركسية إلى إنكار وجود ظواهر سياسية قائمة بذاتها واعتبار الدولة ظاهرة ثانوية مرتبطة بالبنية الاقتصادية ، وإن القدرة السياسية ظاهرة اقتصادية طبقية وأداة لسيطرة طبقة على أخرى ، وإن الدولة وليدة التناقضات الطبقية وتزول بزوالها. والحقيقة ، مهما كان تأثير الاقتصاد في السياسة كبيراً لا يمكننا تفسير الظاهرة السياسية تفسيراً وحيد الجانب ، كما انه لا يمكننا القبول بالنظرية الليبرالية القائلة بفصل السياسة عن الاقتصاد . وبعدم تدخل الدولة في الشأن الاقتصادي لأن الواقع أثبت دور وأهمية تدخل الدولة في </a:t>
            </a:r>
            <a:r>
              <a:rPr lang="ar-IQ" sz="2100" dirty="0" err="1">
                <a:solidFill>
                  <a:srgbClr val="002060"/>
                </a:solidFill>
              </a:rPr>
              <a:t>الأقتصاد</a:t>
            </a:r>
            <a:r>
              <a:rPr lang="ar-IQ" sz="2100" dirty="0">
                <a:solidFill>
                  <a:srgbClr val="002060"/>
                </a:solidFill>
              </a:rPr>
              <a:t> وخاصة أثناء فترة الأزمات الاقتصادية .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100" dirty="0">
                <a:solidFill>
                  <a:srgbClr val="002060"/>
                </a:solidFill>
              </a:rPr>
              <a:t>ان للمعطيات </a:t>
            </a:r>
            <a:r>
              <a:rPr lang="ar-IQ" sz="2100" dirty="0" err="1">
                <a:solidFill>
                  <a:srgbClr val="002060"/>
                </a:solidFill>
              </a:rPr>
              <a:t>الأقتصادية</a:t>
            </a:r>
            <a:r>
              <a:rPr lang="ar-IQ" sz="2100" dirty="0">
                <a:solidFill>
                  <a:srgbClr val="002060"/>
                </a:solidFill>
              </a:rPr>
              <a:t> أثرا بارزاً على السياسة ، سواء أكان على الصعيد الوطني أو على الصعيد الدولي ، وللعوامل الاقتصادية دور بارز في </a:t>
            </a:r>
            <a:r>
              <a:rPr lang="ar-IQ" sz="2100" dirty="0" err="1">
                <a:solidFill>
                  <a:srgbClr val="002060"/>
                </a:solidFill>
              </a:rPr>
              <a:t>أعطاء</a:t>
            </a:r>
            <a:r>
              <a:rPr lang="ar-IQ" sz="2100" dirty="0">
                <a:solidFill>
                  <a:srgbClr val="002060"/>
                </a:solidFill>
              </a:rPr>
              <a:t> النظام السياسي مميزات خاصة , فالدول الغنية تميل عادة إلى اعتماد أنظمة ليبرالية ، وبينما الدول الفقيرة تكون الأكثر ملائمة لإقامة أنظمة استبدادية بسبب شح الموارد الاقتصادية ، أو سوء توزيع الثروة الاقتصادية . وإلى جانب ذلك فان النظم السياسية منذ القدم ارتبطت بالأوضاع الاقتصادية فيها ، فقد اقترنت الأنظمة الحكم الملكية المطلقة بوجود النظام الإقطاعي . بينما ترادفت النظم السياسية البرجوازية مع أنظمة الحكم الدستورية المقيدة . وفي بداية العهد الاستعماري ، كانت الطبقة الرأسمالية و البرجوازية تفرض على حكوماتها التوسع الاستعماري بحثاً عن المواد الأولية والأسواق التجارية ، ولذلك اتبعت سياسة بناء جيوش قوية حديثة و إرسال البوارج الحربية والسفن الحماية رعاياها ، ومنع الدول الأخرى من منافستها في مختلف القارات . .</a:t>
            </a:r>
            <a:endParaRPr lang="en-US" sz="2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2000" dirty="0">
                <a:solidFill>
                  <a:srgbClr val="002060"/>
                </a:solidFill>
              </a:rPr>
              <a:t> 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38831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17951" y="727279"/>
            <a:ext cx="6804248" cy="61242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ar-IQ" sz="1600" dirty="0">
                <a:solidFill>
                  <a:srgbClr val="002060"/>
                </a:solidFill>
              </a:rPr>
              <a:t>إن الازدهار الاقتصادي يساعد على الاستقرار السياسي ، بسبب الحد من موجة المطالب الاستجابة لدعوات التغيير ، بينما تساعد الأزمات الاقتصادية على حصول تغييرات سياسية كبيرة وجذرية .</a:t>
            </a:r>
            <a:endParaRPr lang="en-US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1600" dirty="0">
                <a:solidFill>
                  <a:srgbClr val="002060"/>
                </a:solidFill>
              </a:rPr>
              <a:t>ومن ناحية أخرى فان للموارد الطبيعية أثراً في رسم سياسة الدول الخارجية وتحديد نفوذها ، فالدول الغنية بمواردها الطبيعية هي الأكثر تحرراً في علاقاتها الخارجية من الدول التي تفتقر لهذه الموارد .</a:t>
            </a:r>
            <a:endParaRPr lang="en-US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1600" dirty="0">
                <a:solidFill>
                  <a:srgbClr val="002060"/>
                </a:solidFill>
              </a:rPr>
              <a:t>وعلى الرغم من أهمية الاقتصاد في السياسة ، فان هناك تأثيراً للسياسة على الاقتصاد كثيرا ما تدخل الدولة في الشأن الاقتصادي عبر القوانين والتشريعات التي تحقق الهدف الاقتصادي في زيادة ثروتها وقوتها ، وفي استغلال الموارد المختلفة لإشباع حاجات السكان من السلع والخدمات . وتكون وظيفة الدولة في النظام الاشتراكي واسعة وتتدخل في كل مجالات الاقتصاد والادارة والاستيراد والتصدير وغيرها . أما في الدول ذات النظم الرأسمالية فان تدخل الدولة في الشأن الاقتصادي يكون جزئياً بسبب قانون السوق والمنافسة الحرة . </a:t>
            </a:r>
            <a:endParaRPr lang="en-US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1600" dirty="0">
                <a:solidFill>
                  <a:srgbClr val="002060"/>
                </a:solidFill>
              </a:rPr>
              <a:t>ان تدخل الدولة في المجال الاقتصادي يتدرج من حد أدني يبدأ من وضع القوانين التي تنظم وتفرض الضرائب ، وسن التشريعات المتعلقة بالملكية العقارية و الشركات والتجارة ، ورسم سياسة إنمائية شاملة إلى حد أقصى يقضي بتوجيه الاقتصاد توجيهاً مباشراً ، وذلك وفقا للإيديولوجية التي يرتكز عليها النظام السياسي ، سواء أكانت اشتراكية أم رأسمالية . </a:t>
            </a:r>
            <a:endParaRPr lang="en-US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1600" dirty="0">
                <a:solidFill>
                  <a:srgbClr val="002060"/>
                </a:solidFill>
              </a:rPr>
              <a:t>ان حماية النقد الوطني هي من أولى مهمات الدولة ، وحتى أكثر الأنظمة مغالاة في الليبرالية تتدخل بشكل مباشر أو غير مباشر لحماية النقد من تدني قيمته . كما أن السلطات العامة تضع سياسات المواجهة البطالة وخلق فرص عمل جديدة ومعالجة الأزمات المعيشية ، كما تعمل على تقليص الفوارق والتفاوت بين مختلف المناطق والطبقات نظراً للانعكاسات السلبية التي تتركها على وحدة تماسك الشعب . </a:t>
            </a:r>
            <a:endParaRPr lang="en-US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1600" dirty="0">
                <a:solidFill>
                  <a:srgbClr val="002060"/>
                </a:solidFill>
              </a:rPr>
              <a:t>ان الدول الضعيفة اقتصادياً تعول على الدول القوية اقتصادياً في الحصول على القروض والمساعدات فيصبح اقتصادها تابعاً اقتصادياً وسياسياً للدول المانحة للقروض المساعدات.</a:t>
            </a:r>
            <a:endParaRPr lang="en-US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1600" dirty="0">
                <a:solidFill>
                  <a:srgbClr val="002060"/>
                </a:solidFill>
              </a:rPr>
              <a:t> اخيراً العلاقة بين الاقتصاد والسياسة متينة ، بحيث أصبح من الضروري الاستعانة بعلم الاقتصاد لفهم بعض الظواهر السياسية ، كما أن الاستعانة بعلم السياسية يساعد على فهم الابعاد السياسية للظواهر الاقتصادية . </a:t>
            </a:r>
            <a:endParaRPr lang="en-US" sz="1600" dirty="0">
              <a:solidFill>
                <a:srgbClr val="002060"/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srgbClr val="002060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ar-IQ" sz="100" dirty="0"/>
          </a:p>
        </p:txBody>
      </p:sp>
    </p:spTree>
    <p:extLst>
      <p:ext uri="{BB962C8B-B14F-4D97-AF65-F5344CB8AC3E}">
        <p14:creationId xmlns:p14="http://schemas.microsoft.com/office/powerpoint/2010/main" val="816772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92696"/>
            <a:ext cx="7020272" cy="61653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ar-IQ" sz="200" b="1" dirty="0">
              <a:solidFill>
                <a:srgbClr val="002060"/>
              </a:solidFill>
            </a:endParaRPr>
          </a:p>
          <a:p>
            <a:r>
              <a:rPr lang="ar-IQ" sz="3800" b="1" dirty="0">
                <a:solidFill>
                  <a:srgbClr val="002060"/>
                </a:solidFill>
              </a:rPr>
              <a:t> </a:t>
            </a:r>
            <a:r>
              <a:rPr lang="ar-IQ" b="1" dirty="0">
                <a:solidFill>
                  <a:srgbClr val="002060"/>
                </a:solidFill>
              </a:rPr>
              <a:t>سادساً : علاقة علم السياسية بالجغرافية 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3400" dirty="0">
                <a:solidFill>
                  <a:srgbClr val="002060"/>
                </a:solidFill>
              </a:rPr>
              <a:t>ركز كثير من المفكرين انتباههم وبشكل كبير على دور المعطيات الجغرافية وتأثيرها في السياسة وعلى رأسهم جان بودان وابن خلدون و </a:t>
            </a:r>
            <a:r>
              <a:rPr lang="ar-IQ" sz="3400" dirty="0" err="1">
                <a:solidFill>
                  <a:srgbClr val="002060"/>
                </a:solidFill>
              </a:rPr>
              <a:t>مونتسكيو</a:t>
            </a:r>
            <a:r>
              <a:rPr lang="ar-IQ" sz="3400" dirty="0">
                <a:solidFill>
                  <a:srgbClr val="002060"/>
                </a:solidFill>
              </a:rPr>
              <a:t> ، كما اكدها العالم العربي ابن خلدون موضحاً أهميتها في قوتها وضعفها . وخاصة فيما يتعلق بتأثير البيئة الطبيعية على سلوك الأفراد والجماعات ونمط التجمعات البشرية والطرق المتبعة في تحصيل معاشها ، فظهر ما يسمى </a:t>
            </a:r>
            <a:r>
              <a:rPr lang="ar-IQ" sz="3400" dirty="0" err="1">
                <a:solidFill>
                  <a:srgbClr val="002060"/>
                </a:solidFill>
              </a:rPr>
              <a:t>الجيوبوليتيك</a:t>
            </a:r>
            <a:r>
              <a:rPr lang="ar-IQ" sz="3400" dirty="0">
                <a:solidFill>
                  <a:srgbClr val="002060"/>
                </a:solidFill>
              </a:rPr>
              <a:t> الذي اوجده العالم الألماني </a:t>
            </a:r>
            <a:r>
              <a:rPr lang="ar-IQ" sz="3400" dirty="0" err="1">
                <a:solidFill>
                  <a:srgbClr val="002060"/>
                </a:solidFill>
              </a:rPr>
              <a:t>راتزل</a:t>
            </a:r>
            <a:r>
              <a:rPr lang="ar-IQ" sz="3400" dirty="0">
                <a:solidFill>
                  <a:srgbClr val="002060"/>
                </a:solidFill>
              </a:rPr>
              <a:t> ، وذلك للدلالة على الأثر الكبير للمعطيات الجغرافية في الواقع السياس بشكل عام ، وحقل السياسة الدولية بشكل خاص. وليبين أن سياسات الدول وعلاقاتها الدولية بعضها ببعض تتأثر إلى حد كبير بالجغرافية و الموقع الجغرافي ، فهي الأنشطة الإنسانية في سياقها المكاني التي تتضمن الأنماط والعلاقات فوق سطح الأرض . ثم تبعه </a:t>
            </a:r>
            <a:r>
              <a:rPr lang="ar-IQ" sz="3400" dirty="0" err="1">
                <a:solidFill>
                  <a:srgbClr val="002060"/>
                </a:solidFill>
              </a:rPr>
              <a:t>ماكيندر</a:t>
            </a:r>
            <a:r>
              <a:rPr lang="ar-IQ" sz="3400" dirty="0">
                <a:solidFill>
                  <a:srgbClr val="002060"/>
                </a:solidFill>
              </a:rPr>
              <a:t> العالم الجغرافي البريطاني الذي انطلق من القول أن أوروبا وأفريقيا وأسيا تشكل كتلة واحدة اسمها جزيرة العالم وخلص إلى الاستنتاج بان من يسيطر على وسط هذه الجزيرة أي روسيا ، يستطيع قيادة الجزيرة بكاملها ، وبالتالي العالم بأسره ، واستخدام مصطلح ومفهوم </a:t>
            </a:r>
            <a:r>
              <a:rPr lang="ar-IQ" sz="3400" dirty="0" err="1">
                <a:solidFill>
                  <a:srgbClr val="002060"/>
                </a:solidFill>
              </a:rPr>
              <a:t>الجيوبوليتك</a:t>
            </a:r>
            <a:r>
              <a:rPr lang="ar-IQ" sz="3400" dirty="0">
                <a:solidFill>
                  <a:srgbClr val="002060"/>
                </a:solidFill>
              </a:rPr>
              <a:t> كذريعة للتوسع الألماني في ظل الحكم النازي </a:t>
            </a:r>
            <a:r>
              <a:rPr lang="ar-IQ" sz="3400" dirty="0" err="1">
                <a:solidFill>
                  <a:srgbClr val="002060"/>
                </a:solidFill>
              </a:rPr>
              <a:t>الهتلري</a:t>
            </a:r>
            <a:r>
              <a:rPr lang="ar-IQ" sz="3400" dirty="0">
                <a:solidFill>
                  <a:srgbClr val="002060"/>
                </a:solidFill>
              </a:rPr>
              <a:t> .</a:t>
            </a:r>
            <a:endParaRPr lang="en-US" sz="3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3400" dirty="0">
                <a:solidFill>
                  <a:srgbClr val="002060"/>
                </a:solidFill>
              </a:rPr>
              <a:t>ان أهمية العوامل الجغرافية نسبية ، لأن لكثير منها قد تم تجاوزه بسبب التطور التكنولوجي ، وخاصة في مجال المواصلات واستخراج الموارد الطبيعية وانتاج الموارد الزراعية . إن الإنسان في العصر الحديث استطاع أن يتغلب ويتحرر من عناصر المناخ ولم يعد من الضروري أن يسكن الإنسان إلى جانب الأنهار . لأن الإنسان ليس مجرد قطعة من الأرض التي يعيش عليها . إذ انه يجانب تكيفه وخضوعه لظروف البيئة الجغرافية فانه الكائن الوحيد الذي استطاع أن يخلق البيئة التي تلائمه .</a:t>
            </a:r>
            <a:endParaRPr lang="en-US" sz="3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00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980728"/>
            <a:ext cx="6804248" cy="57606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ar-IQ" sz="3800" dirty="0">
                <a:solidFill>
                  <a:srgbClr val="002060"/>
                </a:solidFill>
              </a:rPr>
              <a:t>ويظهر تأثير المتغيرات الجغرافية في السياسة الخارجية أو بالنسبة إلى الأنظمة نفسها ، فالموقع الجغرافي لبلدان كثيرة يشكل عنصراً أساسياً وحاسماً في سياستها ونظامها ، فتقسيم العالم إلى مناطق نفوذ بين الدول الكبرى ، فرض على العديد من الدول إتباع سياسات ملائمة أو منسجمة مع سياسة الدول العظمي وخاصة الولايات المتحدة الأمريكية ، وإن الخروج من دائرة نفوذ الدول الكبرى كان ولا يزال بمثابة المقامرة الكبرى التي يمكن أن تعرض هذه الدول لكثير من الضغوط وأحياناً للغزو من قبل الدول الكبرى. </a:t>
            </a:r>
            <a:endParaRPr lang="en-US" sz="3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3800" dirty="0">
                <a:solidFill>
                  <a:srgbClr val="002060"/>
                </a:solidFill>
              </a:rPr>
              <a:t>كما أن هناك كثيراً من الدول بحكم موقعها الجغرافي مضطرة لإتباع سياسة محددة وفقا لموازين القوى الإقليمية ، وبعضها معرض لتجاذب دولي بسبب موقعها الاستراتيجي أو لوجود ثروات طبيعية فيها ، وهذا له دور كبير في رسم سياساتها الخارجية مثل دول الخليج العربي والقرن الأفريقي . </a:t>
            </a:r>
            <a:endParaRPr lang="en-US" sz="3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3800" dirty="0">
                <a:solidFill>
                  <a:srgbClr val="002060"/>
                </a:solidFill>
              </a:rPr>
              <a:t>ويلعب العامل الجغرافي أحياناً دوراً رئيسياً في تشكيل النظام السياسي ، مثال  سويسرا التي تتكون من مجموعة من الأودية في وسط جبال الألب امما ادى الى نشوء تجمعات بشرية من قوميات مختلفة في قلب هذه الأودية ، ادت العلاقة فيما بينها إلى قيام اتحاد فيدرالي .</a:t>
            </a:r>
            <a:endParaRPr lang="en-US" sz="3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3800" dirty="0">
                <a:solidFill>
                  <a:srgbClr val="002060"/>
                </a:solidFill>
              </a:rPr>
              <a:t> إن البلدان ذات المساحات الشاسعة ، مثل أمريكا والبرازيل وألمانيا اعتمدت النظام الفيدرالي ، بسبب عدم قدرة الحكومة المركزية على إدارة شؤون البلاد في كافة المناطق بشكل مباشر .</a:t>
            </a:r>
            <a:endParaRPr lang="en-US" sz="3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ar-IQ" sz="3800" dirty="0">
                <a:solidFill>
                  <a:srgbClr val="002060"/>
                </a:solidFill>
              </a:rPr>
              <a:t> والخلاصة هي أن للمعطيات الجغرافية أثرا كبيراً في شكل الدولة ونظامها السياسي ، وفي قوتها وعلاقاتها بغيرها من الدول .  </a:t>
            </a:r>
            <a:endParaRPr lang="en-US" sz="3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077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46" b="1235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مربع نص 5"/>
          <p:cNvSpPr txBox="1"/>
          <p:nvPr/>
        </p:nvSpPr>
        <p:spPr>
          <a:xfrm>
            <a:off x="2339752" y="1916832"/>
            <a:ext cx="3888432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4800" dirty="0">
                <a:solidFill>
                  <a:srgbClr val="FF0000"/>
                </a:solidFill>
                <a:cs typeface="DecoType Thuluth" pitchFamily="2" charset="-78"/>
              </a:rPr>
              <a:t>نهاية المحاضرة </a:t>
            </a:r>
          </a:p>
          <a:p>
            <a:pPr algn="ctr"/>
            <a:r>
              <a:rPr lang="ar-IQ" sz="4800" dirty="0">
                <a:solidFill>
                  <a:srgbClr val="FF0000"/>
                </a:solidFill>
                <a:cs typeface="DecoType Thuluth" pitchFamily="2" charset="-78"/>
              </a:rPr>
              <a:t>شكرا لكم </a:t>
            </a:r>
            <a:endParaRPr lang="ar-KW" sz="4800" dirty="0">
              <a:solidFill>
                <a:srgbClr val="FF0000"/>
              </a:solidFill>
              <a:cs typeface="DecoType Thuluth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064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1137</Words>
  <Application>Microsoft Office PowerPoint</Application>
  <PresentationFormat>عرض على الشاشة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nareman ali</dc:creator>
  <cp:lastModifiedBy>fatenihsan2022@gmail.com</cp:lastModifiedBy>
  <cp:revision>80</cp:revision>
  <dcterms:created xsi:type="dcterms:W3CDTF">2022-10-14T19:01:19Z</dcterms:created>
  <dcterms:modified xsi:type="dcterms:W3CDTF">2022-10-20T07:54:40Z</dcterms:modified>
</cp:coreProperties>
</file>