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712968" cy="6480719"/>
          </a:xfrm>
        </p:spPr>
        <p:txBody>
          <a:bodyPr/>
          <a:lstStyle/>
          <a:p>
            <a:endParaRPr lang="ar-KW" dirty="0"/>
          </a:p>
        </p:txBody>
      </p:sp>
      <p:pic>
        <p:nvPicPr>
          <p:cNvPr id="1026" name="Picture 2" descr="C:\Users\1\Desktop\New folder\images (1)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2" b="11697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KW"/>
          </a:p>
        </p:txBody>
      </p:sp>
      <p:pic>
        <p:nvPicPr>
          <p:cNvPr id="1027" name="صورة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24744"/>
            <a:ext cx="150168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24988" y="-94353"/>
            <a:ext cx="5193997" cy="5940088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وزارة التعليم العالي والبحث العلمي                                                                                 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الجامعة المستنصرية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كلية العلوم السياسية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مبادئ علم السياسة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«المرحلة الأولى»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اعداد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أ.م.د</a:t>
            </a: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. فاتن محمد رزاق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2020 – 2021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1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04664"/>
            <a:ext cx="6837203" cy="64533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ar-IQ" sz="3300" b="1" dirty="0">
              <a:cs typeface="DecoType Thuluth" pitchFamily="2" charset="-78"/>
            </a:endParaRPr>
          </a:p>
          <a:p>
            <a:pPr marL="0" indent="0" algn="ctr">
              <a:buNone/>
            </a:pPr>
            <a:r>
              <a:rPr lang="ar-IQ" sz="3300" b="1" dirty="0">
                <a:solidFill>
                  <a:srgbClr val="FF0000"/>
                </a:solidFill>
                <a:cs typeface="DecoType Naskh Variants" pitchFamily="2" charset="-78"/>
              </a:rPr>
              <a:t>المحاضرة التاسعة </a:t>
            </a:r>
            <a:r>
              <a:rPr lang="ar-IQ" sz="4700" b="1" dirty="0">
                <a:solidFill>
                  <a:srgbClr val="FF0000"/>
                </a:solidFill>
                <a:cs typeface="DecoType Naskh Special" pitchFamily="2" charset="-78"/>
              </a:rPr>
              <a:t> </a:t>
            </a:r>
            <a:endParaRPr lang="ar-IQ" sz="1900" dirty="0">
              <a:solidFill>
                <a:srgbClr val="FF0000"/>
              </a:solidFill>
              <a:cs typeface="DecoType Naskh Special" pitchFamily="2" charset="-78"/>
            </a:endParaRPr>
          </a:p>
          <a:p>
            <a:r>
              <a:rPr lang="ar-IQ" sz="2300" b="1" dirty="0">
                <a:solidFill>
                  <a:srgbClr val="002060"/>
                </a:solidFill>
              </a:rPr>
              <a:t>ثالثاً : علاقة علم السياسة بالقانون </a:t>
            </a:r>
            <a:endParaRPr lang="en-US" sz="23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لكي تتبين علاقة علم السياسة بالقانون لابد لنا من أن نعرف القانون أولاً : 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القانون هو عبارة عن مجموعة من القواعد الحقوقية التي تنظم الروابط الاجتماعية و سلوك الأفراد في المجتمع ، إن كل مخالفة لهذه القواعد يستلزم جزاء ، وهذه القواعد ضرورية لتحقيق العدالة والمساواة وإلزام الأفراد على طاعتها لانتظام المجتمع فالمعطيات الحقوقية تؤثر بشكل مباشر في الواقع السياسي وتتأثر بمعطياته ، لأن النظام السياسي بالأساس يرتكز على مجموع قواعد حقوقية ، وترسم هذه القواعد بدورها إطار عمل سياسة الدولة وتحدد الأسس التي تحكم عملها ، وشكل النظام السياسي وصلاحيات المسؤولين من جهة أخرى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ان الدستور الذي يتكون من عدة قواعد قانونية يوزع الصلاحيات على المؤسسات الرئيسية في الدولة ، وذلك عبر تحديد وظيفة كل منها سواء أكان تشريعية أو تنفيذية أو قضائية . إن الدستور يحدد العلاقات التي تربط هذه المؤسسات فيما بينها ، وعلى هذه العلاقات يتحدد نوع النظام السياسي (برلمان - رئاسي - شبه رئاسي) . كما يحدّد الدستور طريقة اختيار الحكام ، بالانتخاب او بالوراثة ، ومنه يتحدد مدى مشاركة الشعب في السلطة فتكون السلطة إما ديمقراطية أو استبدادية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إن قاعد اللعبة السياسية في أي بلد يحددها الدستور ، وذلك عبر تحديده صلاحيات كل مؤسسات الدولة ، وخاصة فيما يتعلق بقانون الانتخابات ، فلحجم الدوائر الانتخابية ونظام الاقتراع والأمور الإجرائية المتعلقة باستخدام الإعلان وسقف الإنفاق المالي والإعلام دور أساسي في تحديد التحالفات ، وحجم التمثيل في مختلف المجالس ، وتحقيق التوازن السياسي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إن القواعد الحقوقية تحدد حقوق وواجبات المواطن تجاه الدولة ، و بواسطتها تستطيع السلطة السياسية بسط سيطرتها على كافة أرجاء الوطن ، وتحقيق الامن والاستقرار والسلام الاجتماعي ، والقضاء على التناقضات الاجتماعية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 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883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545130"/>
            <a:ext cx="6804248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ايضا تتضمن القواعد الحقوقية القانون الدولي العام الذي يؤطر علاقات الدولة مع الدول الأخرى ، أي ينظم تلك العلاقات في أوقات الحرب والسلم ، وكيفية معالجة المشاكل الدولية والتي هي جزء لا يتجزأ من السياسة . من ناحية أخرى فان السلطة السياسية هي صاحبة الشأن في إصدار القواعد القانونية فالقانون يعبر عن واقع اجتماعي وسياسي ، ويعكس أنماط العلاقات السائدة بين الأفراد والجماعات في المجتمع كما يعبر عن موازين القوى بين مختلف فئات المجتمع وتركيبته السياسية .</a:t>
            </a:r>
          </a:p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ان القوانين يضعها ويشرعها نواب لهم توجهات وممارسات خاصة بهم ، ولديهم خلفيات اجتماعية وسياسية ، فتأتي القوانين ترجمة لواقع سياسي ، وتهدف إلى تحقيق غاية ما في الشأن السياسي ، بمعنى أن الأهداف السياسية البعيدة والقريبة تنجيد بقوانين.</a:t>
            </a: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 أن أثر المعطيات السياسية على القوانين يظهر بشكل بارز عند حصول التحولات السياسية الكبرى ، أي زمن الثورات الشعبية والتي تصنع ثورة في عالم القانون واكبر مثال على ذلك والثورة الفرنسية التي قامت عام </a:t>
            </a:r>
            <a:r>
              <a:rPr lang="fa-IR" sz="2000" dirty="0">
                <a:solidFill>
                  <a:srgbClr val="002060"/>
                </a:solidFill>
              </a:rPr>
              <a:t>۱۷۸۹</a:t>
            </a:r>
            <a:r>
              <a:rPr lang="ar-IQ" sz="2000" dirty="0">
                <a:solidFill>
                  <a:srgbClr val="002060"/>
                </a:solidFill>
              </a:rPr>
              <a:t> ، والتي ألغت قوانين الإقطاع ، وأحلت قوانين ليبرالية ديمقراطية مكانها. والثورة الروسية الاشتراكية لعام </a:t>
            </a:r>
            <a:r>
              <a:rPr lang="fa-IR" sz="2000" dirty="0">
                <a:solidFill>
                  <a:srgbClr val="002060"/>
                </a:solidFill>
              </a:rPr>
              <a:t>۱۹۱۷</a:t>
            </a:r>
            <a:r>
              <a:rPr lang="ar-IQ" sz="2000" dirty="0">
                <a:solidFill>
                  <a:srgbClr val="002060"/>
                </a:solidFill>
              </a:rPr>
              <a:t> ، التي ألغت النظام الإقطاعي القيصري ، وأحلت محله القوانين الاشتراكية .</a:t>
            </a: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إن الدول المتقدمة تقنن الواقع الاجتماعي والسياسي والاقتصادي بمجموعة من التشريعات المستمرة حسب الحاجة إليها وفي ضوء المستجدات العلمية والإنسانية ، بينما الدول النامية فتكون اقل ممارسة إلى القوانين ، وأكثر ممارسة للأعراف والتقاليد المحلية.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ar-IQ" sz="100" dirty="0"/>
          </a:p>
        </p:txBody>
      </p:sp>
    </p:spTree>
    <p:extLst>
      <p:ext uri="{BB962C8B-B14F-4D97-AF65-F5344CB8AC3E}">
        <p14:creationId xmlns:p14="http://schemas.microsoft.com/office/powerpoint/2010/main" val="81677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7020272" cy="59046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ar-IQ" sz="200" b="1" dirty="0">
              <a:solidFill>
                <a:srgbClr val="002060"/>
              </a:solidFill>
            </a:endParaRPr>
          </a:p>
          <a:p>
            <a:r>
              <a:rPr lang="ar-IQ" sz="3800" b="1" dirty="0">
                <a:solidFill>
                  <a:srgbClr val="002060"/>
                </a:solidFill>
              </a:rPr>
              <a:t> </a:t>
            </a:r>
            <a:r>
              <a:rPr lang="ar-IQ" b="1" dirty="0">
                <a:solidFill>
                  <a:srgbClr val="002060"/>
                </a:solidFill>
              </a:rPr>
              <a:t>رابعاً : علاقة علم السياسة بالديمغرافية : 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ar-IQ" sz="1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800" dirty="0">
                <a:solidFill>
                  <a:srgbClr val="002060"/>
                </a:solidFill>
              </a:rPr>
              <a:t>يعدّ الشعب مصدر السياسة و أداة عملها ، ومن الطبيعي أن تقوم علاقة وطيدة بين علم السياسة و الديمغرافيا ، وقد أشار إلى ذلك كل من أرسطو وأفلاطون . ومن بعدهما </a:t>
            </a:r>
            <a:r>
              <a:rPr lang="fa-IR" sz="2800" dirty="0">
                <a:solidFill>
                  <a:srgbClr val="002060"/>
                </a:solidFill>
              </a:rPr>
              <a:t>روسو و</a:t>
            </a:r>
            <a:r>
              <a:rPr lang="ar-IQ" sz="2800" dirty="0">
                <a:solidFill>
                  <a:srgbClr val="002060"/>
                </a:solidFill>
              </a:rPr>
              <a:t> </a:t>
            </a:r>
            <a:r>
              <a:rPr lang="ar-IQ" sz="2800" dirty="0" err="1">
                <a:solidFill>
                  <a:srgbClr val="002060"/>
                </a:solidFill>
              </a:rPr>
              <a:t>مونتسكيو</a:t>
            </a:r>
            <a:r>
              <a:rPr lang="ar-IQ" sz="2800" dirty="0">
                <a:solidFill>
                  <a:srgbClr val="002060"/>
                </a:solidFill>
              </a:rPr>
              <a:t> .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800" dirty="0">
                <a:solidFill>
                  <a:srgbClr val="002060"/>
                </a:solidFill>
              </a:rPr>
              <a:t>إن التكوين البشري لشعب من الشعوب يلعب دورا بارزا في تحديد بنية المجتمع السياسي وشكل الدولة. فالدول ذات الشعوب المتنوعة الأعراق </a:t>
            </a:r>
            <a:r>
              <a:rPr lang="ar-IQ" sz="2800" dirty="0" err="1">
                <a:solidFill>
                  <a:srgbClr val="002060"/>
                </a:solidFill>
              </a:rPr>
              <a:t>والاثنيات</a:t>
            </a:r>
            <a:r>
              <a:rPr lang="ar-IQ" sz="2800" dirty="0">
                <a:solidFill>
                  <a:srgbClr val="002060"/>
                </a:solidFill>
              </a:rPr>
              <a:t> والقوميات تنعكس هذه التركيبة على مؤسساتها الدستورية ، وغالباً ما يكون نظامها السياسي فيدرالياً ، وهذه الدول منها ما يوفق بتحقيق التماسك والاستقرار عبر المرونة السياسية ، ومنها لا يوفق بسبب تصلب المواقف من قبل الجماعات ، والتناحر والاستعلاء من قبل البعض الأخر . كما أن للتحركات السكانية آثراً بالغاً على القاعدة الاجتماعية للسلطة. بعد الثورة الصناعية وظهور التكتلات والتجمعات العمالية الكبرى ، انتشرت الأيديولوجيات اليسارية في أوساطها ، وأصبحت هذه التجمعات تشكل عامل خوف لبعض القوى السياسية المناوئة لها . ومن جهة أخرى ، تتأثر بنية الأحزاب بالمعطيات الديمغرافية من خلال الصراع بين الأجيال الشابة وكبار السن حول تحديد الاتجاهات السياسية ، حيث يميل كبار السن للمحافظة على اتجاهات الأحزاب بينما الشباب يميلون للتجديد والتحديث . 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800" dirty="0">
                <a:solidFill>
                  <a:srgbClr val="002060"/>
                </a:solidFill>
              </a:rPr>
              <a:t>إن تزايد عدد السكان في دولة ما قد يصبح مصدر قلق للدول المجاورة ، مثلما حدث في ألمانيا واليابان 1939 – 1945 مما أدى إلى حروب توسعية على حساب الدول الأخرى . 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800" dirty="0">
                <a:solidFill>
                  <a:srgbClr val="002060"/>
                </a:solidFill>
              </a:rPr>
              <a:t>ويرى باحثون ان زيادة عدد النساء على الرجال في الهيئة الناخبة في أمريكا قد اثر بشكل عام على الانتخابات لصالح القوى المحافظة في إشارة إلى اثر الواقع السكاني على الانتخابات.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800" dirty="0">
                <a:solidFill>
                  <a:srgbClr val="002060"/>
                </a:solidFill>
              </a:rPr>
              <a:t>هذا من جهة ، أما من جهة أخرى فانه لابد للقرارات السياسية من أن تأخذ المعطيات الديمغرافية بالاعتبار ، حين وضع خطة اقتصادية ، اجتماعية وصحية وبالأخص الدراسات الإحصائية التي يقدمها علم الديمغرافيا ، هذا ، وتضع الدول في سياستها خططا لتحقق توازن سكاني بين الريف والمدينة ، عبر تنمية البنى التحتية من كهرباء وصحة ومواصلات وفرص عمل ، كما تعمد هذه الدول إلى تنظيم النسل وأحياناً إلى الحد منه ، إذا عانت من كثافة سكانية أو اضغط سكاني كما هو الحال في الهند ، بينما بعض الدول تشجع النسل ، إذا عانت من قلة النسل كما هو الحال في فرنسا مثلا .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ar-KW" sz="29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6" b="1235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339752" y="1916832"/>
            <a:ext cx="388843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نهاية المحاضرة </a:t>
            </a:r>
          </a:p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شكرا لكم </a:t>
            </a:r>
            <a:endParaRPr lang="ar-KW" sz="4800" dirty="0">
              <a:solidFill>
                <a:srgbClr val="FF0000"/>
              </a:solidFill>
              <a:cs typeface="DecoType Thulut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064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874</Words>
  <Application>Microsoft Office PowerPoint</Application>
  <PresentationFormat>عرض على الشاشة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nareman ali</dc:creator>
  <cp:lastModifiedBy>fatenihsan2022@gmail.com</cp:lastModifiedBy>
  <cp:revision>74</cp:revision>
  <dcterms:created xsi:type="dcterms:W3CDTF">2022-10-14T19:01:19Z</dcterms:created>
  <dcterms:modified xsi:type="dcterms:W3CDTF">2022-10-20T07:55:11Z</dcterms:modified>
</cp:coreProperties>
</file>