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1" r:id="rId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aximized" horzBarState="maximized">
    <p:restoredLeft sz="65441" autoAdjust="0"/>
    <p:restoredTop sz="86444" autoAdjust="0"/>
  </p:normalViewPr>
  <p:slideViewPr>
    <p:cSldViewPr>
      <p:cViewPr varScale="1">
        <p:scale>
          <a:sx n="66" d="100"/>
          <a:sy n="66" d="100"/>
        </p:scale>
        <p:origin x="-2046" y="-108"/>
      </p:cViewPr>
      <p:guideLst>
        <p:guide orient="horz" pos="2160"/>
        <p:guide pos="2880"/>
      </p:guideLst>
    </p:cSldViewPr>
  </p:slideViewPr>
  <p:outlineViewPr>
    <p:cViewPr>
      <p:scale>
        <a:sx n="33" d="100"/>
        <a:sy n="33" d="100"/>
      </p:scale>
      <p:origin x="0" y="4794"/>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25/03/1444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25/03/1444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25/03/1444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25/03/1444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25/03/1444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51520" y="116632"/>
            <a:ext cx="8712968" cy="6480719"/>
          </a:xfrm>
        </p:spPr>
        <p:txBody>
          <a:bodyPr/>
          <a:lstStyle/>
          <a:p>
            <a:endParaRPr lang="ar-KW" dirty="0"/>
          </a:p>
        </p:txBody>
      </p:sp>
      <p:pic>
        <p:nvPicPr>
          <p:cNvPr id="1026" name="Picture 2" descr="C:\Users\1\Desktop\New folder\images (1).jpeg"/>
          <p:cNvPicPr>
            <a:picLocks noChangeAspect="1" noChangeArrowheads="1"/>
          </p:cNvPicPr>
          <p:nvPr/>
        </p:nvPicPr>
        <p:blipFill rotWithShape="1">
          <a:blip r:embed="rId2">
            <a:extLst>
              <a:ext uri="{28A0092B-C50C-407E-A947-70E740481C1C}">
                <a14:useLocalDpi xmlns:a14="http://schemas.microsoft.com/office/drawing/2010/main" val="0"/>
              </a:ext>
            </a:extLst>
          </a:blip>
          <a:srcRect t="12062" b="11697"/>
          <a:stretch/>
        </p:blipFill>
        <p:spPr bwMode="auto">
          <a:xfrm>
            <a:off x="0" y="0"/>
            <a:ext cx="9143999" cy="68580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Rectangle 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ar-KW"/>
          </a:p>
        </p:txBody>
      </p:sp>
      <p:pic>
        <p:nvPicPr>
          <p:cNvPr id="1027" name="صورة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1124744"/>
            <a:ext cx="1501682" cy="122413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a:spLocks noChangeArrowheads="1"/>
          </p:cNvSpPr>
          <p:nvPr/>
        </p:nvSpPr>
        <p:spPr bwMode="auto">
          <a:xfrm>
            <a:off x="1424988" y="-94353"/>
            <a:ext cx="5193997" cy="5940088"/>
          </a:xfrm>
          <a:prstGeom prst="rect">
            <a:avLst/>
          </a:prstGeom>
          <a:noFill/>
          <a:ln>
            <a:noFill/>
          </a:ln>
          <a:effectLst>
            <a:softEdge rad="12700"/>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endParaRPr lang="ar-IQ" sz="2800" b="1" dirty="0">
              <a:latin typeface="Simplified Arabic" pitchFamily="18" charset="-78"/>
              <a:ea typeface="Calibri" pitchFamily="34" charset="0"/>
              <a:cs typeface="DecoType Thuluth"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وزارة التعليم العالي والبحث العلمي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الجامعة المستنصرية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2800" b="1" i="0" u="none" strike="noStrike" cap="none" normalizeH="0" baseline="0" dirty="0">
                <a:ln>
                  <a:noFill/>
                </a:ln>
                <a:solidFill>
                  <a:schemeClr val="tx1"/>
                </a:solidFill>
                <a:effectLst/>
                <a:latin typeface="Simplified Arabic" pitchFamily="18" charset="-78"/>
                <a:ea typeface="Calibri" pitchFamily="34" charset="0"/>
                <a:cs typeface="DecoType Thuluth" pitchFamily="2" charset="-78"/>
              </a:rPr>
              <a:t>كلية العلوم السياسية </a:t>
            </a:r>
            <a:endParaRPr kumimoji="0" lang="en-US" sz="1200" b="0" i="0" u="none" strike="noStrike" cap="none" normalizeH="0" baseline="0" dirty="0">
              <a:ln>
                <a:noFill/>
              </a:ln>
              <a:solidFill>
                <a:schemeClr val="tx1"/>
              </a:solidFill>
              <a:effectLst/>
              <a:latin typeface="Arial" pitchFamily="34" charset="0"/>
              <a:cs typeface="DecoType Thuluth" pitchFamily="2"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  </a:t>
            </a: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مبادئ علم السياسة</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«المرحلة الأولى»</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اعداد</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3600" b="1" i="0" u="none" strike="noStrike" cap="none" normalizeH="0" baseline="0" dirty="0" err="1">
                <a:ln>
                  <a:noFill/>
                </a:ln>
                <a:solidFill>
                  <a:schemeClr val="accent4">
                    <a:lumMod val="50000"/>
                  </a:schemeClr>
                </a:solidFill>
                <a:effectLst/>
                <a:latin typeface="Simplified Arabic" pitchFamily="18" charset="-78"/>
                <a:ea typeface="Calibri" pitchFamily="34" charset="0"/>
                <a:cs typeface="Simplified Arabic" pitchFamily="18" charset="-78"/>
              </a:rPr>
              <a:t>أ.م.د</a:t>
            </a:r>
            <a:r>
              <a:rPr kumimoji="0" lang="ar-IQ" sz="3600" b="1" i="0" u="none" strike="noStrike" cap="none" normalizeH="0" baseline="0" dirty="0">
                <a:ln>
                  <a:noFill/>
                </a:ln>
                <a:solidFill>
                  <a:schemeClr val="accent4">
                    <a:lumMod val="50000"/>
                  </a:schemeClr>
                </a:solidFill>
                <a:effectLst/>
                <a:latin typeface="Simplified Arabic" pitchFamily="18" charset="-78"/>
                <a:ea typeface="Calibri" pitchFamily="34" charset="0"/>
                <a:cs typeface="Simplified Arabic" pitchFamily="18" charset="-78"/>
              </a:rPr>
              <a:t>. فاتن محمد رزاق</a:t>
            </a:r>
            <a:endParaRPr kumimoji="0" lang="en-US" sz="800" b="0" i="0" u="none" strike="noStrike" cap="none" normalizeH="0" baseline="0" dirty="0">
              <a:ln>
                <a:noFill/>
              </a:ln>
              <a:solidFill>
                <a:schemeClr val="accent4">
                  <a:lumMod val="50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endParaRPr lang="ar-IQ" sz="1400" b="1" dirty="0">
              <a:latin typeface="Simplified Arabic" pitchFamily="18" charset="-78"/>
              <a:ea typeface="Calibri" pitchFamily="34" charset="0"/>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IQ" sz="1400" b="1" i="0" u="none" strike="noStrike" cap="none" normalizeH="0" baseline="0" dirty="0">
                <a:ln>
                  <a:noFill/>
                </a:ln>
                <a:solidFill>
                  <a:schemeClr val="tx1"/>
                </a:solidFill>
                <a:effectLst/>
                <a:latin typeface="Simplified Arabic" pitchFamily="18" charset="-78"/>
                <a:ea typeface="Calibri" pitchFamily="34" charset="0"/>
                <a:cs typeface="Simplified Arabic" pitchFamily="18" charset="-78"/>
              </a:rPr>
              <a:t>2020 – 2021</a:t>
            </a:r>
          </a:p>
          <a:p>
            <a:pPr marL="0" marR="0" lvl="0" indent="0" algn="ctr" defTabSz="914400" rtl="1"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6321298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6">
                                            <p:txEl>
                                              <p:pRg st="6" end="6"/>
                                            </p:txEl>
                                          </p:spTgt>
                                        </p:tgtEl>
                                        <p:attrNameLst>
                                          <p:attrName>style.visibility</p:attrName>
                                        </p:attrNameLst>
                                      </p:cBhvr>
                                      <p:to>
                                        <p:strVal val="visible"/>
                                      </p:to>
                                    </p:set>
                                    <p:animEffect transition="in" filter="wipe(down)">
                                      <p:cBhvr>
                                        <p:cTn id="7" dur="580">
                                          <p:stCondLst>
                                            <p:cond delay="0"/>
                                          </p:stCondLst>
                                        </p:cTn>
                                        <p:tgtEl>
                                          <p:spTgt spid="6">
                                            <p:txEl>
                                              <p:pRg st="6" end="6"/>
                                            </p:txEl>
                                          </p:spTgt>
                                        </p:tgtEl>
                                      </p:cBhvr>
                                    </p:animEffect>
                                    <p:anim calcmode="lin" valueType="num">
                                      <p:cBhvr>
                                        <p:cTn id="8" dur="1822" tmFilter="0,0; 0.14,0.36; 0.43,0.73; 0.71,0.91; 1.0,1.0">
                                          <p:stCondLst>
                                            <p:cond delay="0"/>
                                          </p:stCondLst>
                                        </p:cTn>
                                        <p:tgtEl>
                                          <p:spTgt spid="6">
                                            <p:txEl>
                                              <p:pRg st="6" end="6"/>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6" end="6"/>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6" end="6"/>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6" end="6"/>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6" end="6"/>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6" end="6"/>
                                            </p:txEl>
                                          </p:spTgt>
                                        </p:tgtEl>
                                      </p:cBhvr>
                                      <p:to x="100000" y="60000"/>
                                    </p:animScale>
                                    <p:animScale>
                                      <p:cBhvr>
                                        <p:cTn id="14" dur="166" decel="50000">
                                          <p:stCondLst>
                                            <p:cond delay="676"/>
                                          </p:stCondLst>
                                        </p:cTn>
                                        <p:tgtEl>
                                          <p:spTgt spid="6">
                                            <p:txEl>
                                              <p:pRg st="6" end="6"/>
                                            </p:txEl>
                                          </p:spTgt>
                                        </p:tgtEl>
                                      </p:cBhvr>
                                      <p:to x="100000" y="100000"/>
                                    </p:animScale>
                                    <p:animScale>
                                      <p:cBhvr>
                                        <p:cTn id="15" dur="26">
                                          <p:stCondLst>
                                            <p:cond delay="1312"/>
                                          </p:stCondLst>
                                        </p:cTn>
                                        <p:tgtEl>
                                          <p:spTgt spid="6">
                                            <p:txEl>
                                              <p:pRg st="6" end="6"/>
                                            </p:txEl>
                                          </p:spTgt>
                                        </p:tgtEl>
                                      </p:cBhvr>
                                      <p:to x="100000" y="80000"/>
                                    </p:animScale>
                                    <p:animScale>
                                      <p:cBhvr>
                                        <p:cTn id="16" dur="166" decel="50000">
                                          <p:stCondLst>
                                            <p:cond delay="1338"/>
                                          </p:stCondLst>
                                        </p:cTn>
                                        <p:tgtEl>
                                          <p:spTgt spid="6">
                                            <p:txEl>
                                              <p:pRg st="6" end="6"/>
                                            </p:txEl>
                                          </p:spTgt>
                                        </p:tgtEl>
                                      </p:cBhvr>
                                      <p:to x="100000" y="100000"/>
                                    </p:animScale>
                                    <p:animScale>
                                      <p:cBhvr>
                                        <p:cTn id="17" dur="26">
                                          <p:stCondLst>
                                            <p:cond delay="1642"/>
                                          </p:stCondLst>
                                        </p:cTn>
                                        <p:tgtEl>
                                          <p:spTgt spid="6">
                                            <p:txEl>
                                              <p:pRg st="6" end="6"/>
                                            </p:txEl>
                                          </p:spTgt>
                                        </p:tgtEl>
                                      </p:cBhvr>
                                      <p:to x="100000" y="90000"/>
                                    </p:animScale>
                                    <p:animScale>
                                      <p:cBhvr>
                                        <p:cTn id="18" dur="166" decel="50000">
                                          <p:stCondLst>
                                            <p:cond delay="1668"/>
                                          </p:stCondLst>
                                        </p:cTn>
                                        <p:tgtEl>
                                          <p:spTgt spid="6">
                                            <p:txEl>
                                              <p:pRg st="6" end="6"/>
                                            </p:txEl>
                                          </p:spTgt>
                                        </p:tgtEl>
                                      </p:cBhvr>
                                      <p:to x="100000" y="100000"/>
                                    </p:animScale>
                                    <p:animScale>
                                      <p:cBhvr>
                                        <p:cTn id="19" dur="26">
                                          <p:stCondLst>
                                            <p:cond delay="1808"/>
                                          </p:stCondLst>
                                        </p:cTn>
                                        <p:tgtEl>
                                          <p:spTgt spid="6">
                                            <p:txEl>
                                              <p:pRg st="6" end="6"/>
                                            </p:txEl>
                                          </p:spTgt>
                                        </p:tgtEl>
                                      </p:cBhvr>
                                      <p:to x="100000" y="95000"/>
                                    </p:animScale>
                                    <p:animScale>
                                      <p:cBhvr>
                                        <p:cTn id="20" dur="166" decel="50000">
                                          <p:stCondLst>
                                            <p:cond delay="1834"/>
                                          </p:stCondLst>
                                        </p:cTn>
                                        <p:tgtEl>
                                          <p:spTgt spid="6">
                                            <p:txEl>
                                              <p:pRg st="6" end="6"/>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6">
                                            <p:txEl>
                                              <p:pRg st="7" end="7"/>
                                            </p:txEl>
                                          </p:spTgt>
                                        </p:tgtEl>
                                        <p:attrNameLst>
                                          <p:attrName>style.visibility</p:attrName>
                                        </p:attrNameLst>
                                      </p:cBhvr>
                                      <p:to>
                                        <p:strVal val="visible"/>
                                      </p:to>
                                    </p:set>
                                    <p:animEffect transition="in" filter="wipe(down)">
                                      <p:cBhvr>
                                        <p:cTn id="23" dur="580">
                                          <p:stCondLst>
                                            <p:cond delay="0"/>
                                          </p:stCondLst>
                                        </p:cTn>
                                        <p:tgtEl>
                                          <p:spTgt spid="6">
                                            <p:txEl>
                                              <p:pRg st="7" end="7"/>
                                            </p:txEl>
                                          </p:spTgt>
                                        </p:tgtEl>
                                      </p:cBhvr>
                                    </p:animEffect>
                                    <p:anim calcmode="lin" valueType="num">
                                      <p:cBhvr>
                                        <p:cTn id="24" dur="1822" tmFilter="0,0; 0.14,0.36; 0.43,0.73; 0.71,0.91; 1.0,1.0">
                                          <p:stCondLst>
                                            <p:cond delay="0"/>
                                          </p:stCondLst>
                                        </p:cTn>
                                        <p:tgtEl>
                                          <p:spTgt spid="6">
                                            <p:txEl>
                                              <p:pRg st="7" end="7"/>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xEl>
                                              <p:pRg st="7" end="7"/>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xEl>
                                              <p:pRg st="7" end="7"/>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xEl>
                                              <p:pRg st="7" end="7"/>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xEl>
                                              <p:pRg st="7" end="7"/>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xEl>
                                              <p:pRg st="7" end="7"/>
                                            </p:txEl>
                                          </p:spTgt>
                                        </p:tgtEl>
                                      </p:cBhvr>
                                      <p:to x="100000" y="60000"/>
                                    </p:animScale>
                                    <p:animScale>
                                      <p:cBhvr>
                                        <p:cTn id="30" dur="166" decel="50000">
                                          <p:stCondLst>
                                            <p:cond delay="676"/>
                                          </p:stCondLst>
                                        </p:cTn>
                                        <p:tgtEl>
                                          <p:spTgt spid="6">
                                            <p:txEl>
                                              <p:pRg st="7" end="7"/>
                                            </p:txEl>
                                          </p:spTgt>
                                        </p:tgtEl>
                                      </p:cBhvr>
                                      <p:to x="100000" y="100000"/>
                                    </p:animScale>
                                    <p:animScale>
                                      <p:cBhvr>
                                        <p:cTn id="31" dur="26">
                                          <p:stCondLst>
                                            <p:cond delay="1312"/>
                                          </p:stCondLst>
                                        </p:cTn>
                                        <p:tgtEl>
                                          <p:spTgt spid="6">
                                            <p:txEl>
                                              <p:pRg st="7" end="7"/>
                                            </p:txEl>
                                          </p:spTgt>
                                        </p:tgtEl>
                                      </p:cBhvr>
                                      <p:to x="100000" y="80000"/>
                                    </p:animScale>
                                    <p:animScale>
                                      <p:cBhvr>
                                        <p:cTn id="32" dur="166" decel="50000">
                                          <p:stCondLst>
                                            <p:cond delay="1338"/>
                                          </p:stCondLst>
                                        </p:cTn>
                                        <p:tgtEl>
                                          <p:spTgt spid="6">
                                            <p:txEl>
                                              <p:pRg st="7" end="7"/>
                                            </p:txEl>
                                          </p:spTgt>
                                        </p:tgtEl>
                                      </p:cBhvr>
                                      <p:to x="100000" y="100000"/>
                                    </p:animScale>
                                    <p:animScale>
                                      <p:cBhvr>
                                        <p:cTn id="33" dur="26">
                                          <p:stCondLst>
                                            <p:cond delay="1642"/>
                                          </p:stCondLst>
                                        </p:cTn>
                                        <p:tgtEl>
                                          <p:spTgt spid="6">
                                            <p:txEl>
                                              <p:pRg st="7" end="7"/>
                                            </p:txEl>
                                          </p:spTgt>
                                        </p:tgtEl>
                                      </p:cBhvr>
                                      <p:to x="100000" y="90000"/>
                                    </p:animScale>
                                    <p:animScale>
                                      <p:cBhvr>
                                        <p:cTn id="34" dur="166" decel="50000">
                                          <p:stCondLst>
                                            <p:cond delay="1668"/>
                                          </p:stCondLst>
                                        </p:cTn>
                                        <p:tgtEl>
                                          <p:spTgt spid="6">
                                            <p:txEl>
                                              <p:pRg st="7" end="7"/>
                                            </p:txEl>
                                          </p:spTgt>
                                        </p:tgtEl>
                                      </p:cBhvr>
                                      <p:to x="100000" y="100000"/>
                                    </p:animScale>
                                    <p:animScale>
                                      <p:cBhvr>
                                        <p:cTn id="35" dur="26">
                                          <p:stCondLst>
                                            <p:cond delay="1808"/>
                                          </p:stCondLst>
                                        </p:cTn>
                                        <p:tgtEl>
                                          <p:spTgt spid="6">
                                            <p:txEl>
                                              <p:pRg st="7" end="7"/>
                                            </p:txEl>
                                          </p:spTgt>
                                        </p:tgtEl>
                                      </p:cBhvr>
                                      <p:to x="100000" y="95000"/>
                                    </p:animScale>
                                    <p:animScale>
                                      <p:cBhvr>
                                        <p:cTn id="36" dur="166" decel="50000">
                                          <p:stCondLst>
                                            <p:cond delay="1834"/>
                                          </p:stCondLst>
                                        </p:cTn>
                                        <p:tgtEl>
                                          <p:spTgt spid="6">
                                            <p:txEl>
                                              <p:pRg st="7" end="7"/>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6">
                                            <p:txEl>
                                              <p:pRg st="8" end="8"/>
                                            </p:txEl>
                                          </p:spTgt>
                                        </p:tgtEl>
                                        <p:attrNameLst>
                                          <p:attrName>style.visibility</p:attrName>
                                        </p:attrNameLst>
                                      </p:cBhvr>
                                      <p:to>
                                        <p:strVal val="visible"/>
                                      </p:to>
                                    </p:set>
                                    <p:animEffect transition="in" filter="wipe(down)">
                                      <p:cBhvr>
                                        <p:cTn id="39" dur="580">
                                          <p:stCondLst>
                                            <p:cond delay="0"/>
                                          </p:stCondLst>
                                        </p:cTn>
                                        <p:tgtEl>
                                          <p:spTgt spid="6">
                                            <p:txEl>
                                              <p:pRg st="8" end="8"/>
                                            </p:txEl>
                                          </p:spTgt>
                                        </p:tgtEl>
                                      </p:cBhvr>
                                    </p:animEffect>
                                    <p:anim calcmode="lin" valueType="num">
                                      <p:cBhvr>
                                        <p:cTn id="40" dur="1822" tmFilter="0,0; 0.14,0.36; 0.43,0.73; 0.71,0.91; 1.0,1.0">
                                          <p:stCondLst>
                                            <p:cond delay="0"/>
                                          </p:stCondLst>
                                        </p:cTn>
                                        <p:tgtEl>
                                          <p:spTgt spid="6">
                                            <p:txEl>
                                              <p:pRg st="8" end="8"/>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6">
                                            <p:txEl>
                                              <p:pRg st="8" end="8"/>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6">
                                            <p:txEl>
                                              <p:pRg st="8" end="8"/>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6">
                                            <p:txEl>
                                              <p:pRg st="8" end="8"/>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6">
                                            <p:txEl>
                                              <p:pRg st="8" end="8"/>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6">
                                            <p:txEl>
                                              <p:pRg st="8" end="8"/>
                                            </p:txEl>
                                          </p:spTgt>
                                        </p:tgtEl>
                                      </p:cBhvr>
                                      <p:to x="100000" y="60000"/>
                                    </p:animScale>
                                    <p:animScale>
                                      <p:cBhvr>
                                        <p:cTn id="46" dur="166" decel="50000">
                                          <p:stCondLst>
                                            <p:cond delay="676"/>
                                          </p:stCondLst>
                                        </p:cTn>
                                        <p:tgtEl>
                                          <p:spTgt spid="6">
                                            <p:txEl>
                                              <p:pRg st="8" end="8"/>
                                            </p:txEl>
                                          </p:spTgt>
                                        </p:tgtEl>
                                      </p:cBhvr>
                                      <p:to x="100000" y="100000"/>
                                    </p:animScale>
                                    <p:animScale>
                                      <p:cBhvr>
                                        <p:cTn id="47" dur="26">
                                          <p:stCondLst>
                                            <p:cond delay="1312"/>
                                          </p:stCondLst>
                                        </p:cTn>
                                        <p:tgtEl>
                                          <p:spTgt spid="6">
                                            <p:txEl>
                                              <p:pRg st="8" end="8"/>
                                            </p:txEl>
                                          </p:spTgt>
                                        </p:tgtEl>
                                      </p:cBhvr>
                                      <p:to x="100000" y="80000"/>
                                    </p:animScale>
                                    <p:animScale>
                                      <p:cBhvr>
                                        <p:cTn id="48" dur="166" decel="50000">
                                          <p:stCondLst>
                                            <p:cond delay="1338"/>
                                          </p:stCondLst>
                                        </p:cTn>
                                        <p:tgtEl>
                                          <p:spTgt spid="6">
                                            <p:txEl>
                                              <p:pRg st="8" end="8"/>
                                            </p:txEl>
                                          </p:spTgt>
                                        </p:tgtEl>
                                      </p:cBhvr>
                                      <p:to x="100000" y="100000"/>
                                    </p:animScale>
                                    <p:animScale>
                                      <p:cBhvr>
                                        <p:cTn id="49" dur="26">
                                          <p:stCondLst>
                                            <p:cond delay="1642"/>
                                          </p:stCondLst>
                                        </p:cTn>
                                        <p:tgtEl>
                                          <p:spTgt spid="6">
                                            <p:txEl>
                                              <p:pRg st="8" end="8"/>
                                            </p:txEl>
                                          </p:spTgt>
                                        </p:tgtEl>
                                      </p:cBhvr>
                                      <p:to x="100000" y="90000"/>
                                    </p:animScale>
                                    <p:animScale>
                                      <p:cBhvr>
                                        <p:cTn id="50" dur="166" decel="50000">
                                          <p:stCondLst>
                                            <p:cond delay="1668"/>
                                          </p:stCondLst>
                                        </p:cTn>
                                        <p:tgtEl>
                                          <p:spTgt spid="6">
                                            <p:txEl>
                                              <p:pRg st="8" end="8"/>
                                            </p:txEl>
                                          </p:spTgt>
                                        </p:tgtEl>
                                      </p:cBhvr>
                                      <p:to x="100000" y="100000"/>
                                    </p:animScale>
                                    <p:animScale>
                                      <p:cBhvr>
                                        <p:cTn id="51" dur="26">
                                          <p:stCondLst>
                                            <p:cond delay="1808"/>
                                          </p:stCondLst>
                                        </p:cTn>
                                        <p:tgtEl>
                                          <p:spTgt spid="6">
                                            <p:txEl>
                                              <p:pRg st="8" end="8"/>
                                            </p:txEl>
                                          </p:spTgt>
                                        </p:tgtEl>
                                      </p:cBhvr>
                                      <p:to x="100000" y="95000"/>
                                    </p:animScale>
                                    <p:animScale>
                                      <p:cBhvr>
                                        <p:cTn id="52" dur="166" decel="50000">
                                          <p:stCondLst>
                                            <p:cond delay="1834"/>
                                          </p:stCondLst>
                                        </p:cTn>
                                        <p:tgtEl>
                                          <p:spTgt spid="6">
                                            <p:txEl>
                                              <p:pRg st="8" end="8"/>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6">
                                            <p:txEl>
                                              <p:pRg st="9" end="9"/>
                                            </p:txEl>
                                          </p:spTgt>
                                        </p:tgtEl>
                                        <p:attrNameLst>
                                          <p:attrName>style.visibility</p:attrName>
                                        </p:attrNameLst>
                                      </p:cBhvr>
                                      <p:to>
                                        <p:strVal val="visible"/>
                                      </p:to>
                                    </p:set>
                                    <p:animEffect transition="in" filter="wipe(down)">
                                      <p:cBhvr>
                                        <p:cTn id="55" dur="580">
                                          <p:stCondLst>
                                            <p:cond delay="0"/>
                                          </p:stCondLst>
                                        </p:cTn>
                                        <p:tgtEl>
                                          <p:spTgt spid="6">
                                            <p:txEl>
                                              <p:pRg st="9" end="9"/>
                                            </p:txEl>
                                          </p:spTgt>
                                        </p:tgtEl>
                                      </p:cBhvr>
                                    </p:animEffect>
                                    <p:anim calcmode="lin" valueType="num">
                                      <p:cBhvr>
                                        <p:cTn id="56" dur="1822" tmFilter="0,0; 0.14,0.36; 0.43,0.73; 0.71,0.91; 1.0,1.0">
                                          <p:stCondLst>
                                            <p:cond delay="0"/>
                                          </p:stCondLst>
                                        </p:cTn>
                                        <p:tgtEl>
                                          <p:spTgt spid="6">
                                            <p:txEl>
                                              <p:pRg st="9" end="9"/>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6">
                                            <p:txEl>
                                              <p:pRg st="9" end="9"/>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6">
                                            <p:txEl>
                                              <p:pRg st="9" end="9"/>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6">
                                            <p:txEl>
                                              <p:pRg st="9" end="9"/>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6">
                                            <p:txEl>
                                              <p:pRg st="9" end="9"/>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6">
                                            <p:txEl>
                                              <p:pRg st="9" end="9"/>
                                            </p:txEl>
                                          </p:spTgt>
                                        </p:tgtEl>
                                      </p:cBhvr>
                                      <p:to x="100000" y="60000"/>
                                    </p:animScale>
                                    <p:animScale>
                                      <p:cBhvr>
                                        <p:cTn id="62" dur="166" decel="50000">
                                          <p:stCondLst>
                                            <p:cond delay="676"/>
                                          </p:stCondLst>
                                        </p:cTn>
                                        <p:tgtEl>
                                          <p:spTgt spid="6">
                                            <p:txEl>
                                              <p:pRg st="9" end="9"/>
                                            </p:txEl>
                                          </p:spTgt>
                                        </p:tgtEl>
                                      </p:cBhvr>
                                      <p:to x="100000" y="100000"/>
                                    </p:animScale>
                                    <p:animScale>
                                      <p:cBhvr>
                                        <p:cTn id="63" dur="26">
                                          <p:stCondLst>
                                            <p:cond delay="1312"/>
                                          </p:stCondLst>
                                        </p:cTn>
                                        <p:tgtEl>
                                          <p:spTgt spid="6">
                                            <p:txEl>
                                              <p:pRg st="9" end="9"/>
                                            </p:txEl>
                                          </p:spTgt>
                                        </p:tgtEl>
                                      </p:cBhvr>
                                      <p:to x="100000" y="80000"/>
                                    </p:animScale>
                                    <p:animScale>
                                      <p:cBhvr>
                                        <p:cTn id="64" dur="166" decel="50000">
                                          <p:stCondLst>
                                            <p:cond delay="1338"/>
                                          </p:stCondLst>
                                        </p:cTn>
                                        <p:tgtEl>
                                          <p:spTgt spid="6">
                                            <p:txEl>
                                              <p:pRg st="9" end="9"/>
                                            </p:txEl>
                                          </p:spTgt>
                                        </p:tgtEl>
                                      </p:cBhvr>
                                      <p:to x="100000" y="100000"/>
                                    </p:animScale>
                                    <p:animScale>
                                      <p:cBhvr>
                                        <p:cTn id="65" dur="26">
                                          <p:stCondLst>
                                            <p:cond delay="1642"/>
                                          </p:stCondLst>
                                        </p:cTn>
                                        <p:tgtEl>
                                          <p:spTgt spid="6">
                                            <p:txEl>
                                              <p:pRg st="9" end="9"/>
                                            </p:txEl>
                                          </p:spTgt>
                                        </p:tgtEl>
                                      </p:cBhvr>
                                      <p:to x="100000" y="90000"/>
                                    </p:animScale>
                                    <p:animScale>
                                      <p:cBhvr>
                                        <p:cTn id="66" dur="166" decel="50000">
                                          <p:stCondLst>
                                            <p:cond delay="1668"/>
                                          </p:stCondLst>
                                        </p:cTn>
                                        <p:tgtEl>
                                          <p:spTgt spid="6">
                                            <p:txEl>
                                              <p:pRg st="9" end="9"/>
                                            </p:txEl>
                                          </p:spTgt>
                                        </p:tgtEl>
                                      </p:cBhvr>
                                      <p:to x="100000" y="100000"/>
                                    </p:animScale>
                                    <p:animScale>
                                      <p:cBhvr>
                                        <p:cTn id="67" dur="26">
                                          <p:stCondLst>
                                            <p:cond delay="1808"/>
                                          </p:stCondLst>
                                        </p:cTn>
                                        <p:tgtEl>
                                          <p:spTgt spid="6">
                                            <p:txEl>
                                              <p:pRg st="9" end="9"/>
                                            </p:txEl>
                                          </p:spTgt>
                                        </p:tgtEl>
                                      </p:cBhvr>
                                      <p:to x="100000" y="95000"/>
                                    </p:animScale>
                                    <p:animScale>
                                      <p:cBhvr>
                                        <p:cTn id="68" dur="166" decel="50000">
                                          <p:stCondLst>
                                            <p:cond delay="1834"/>
                                          </p:stCondLst>
                                        </p:cTn>
                                        <p:tgtEl>
                                          <p:spTgt spid="6">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2955" y="548680"/>
            <a:ext cx="6837203" cy="6120680"/>
          </a:xfrm>
        </p:spPr>
        <p:txBody>
          <a:bodyPr>
            <a:normAutofit fontScale="77500" lnSpcReduction="20000"/>
          </a:bodyPr>
          <a:lstStyle/>
          <a:p>
            <a:pPr marL="0" indent="0" algn="ctr">
              <a:buNone/>
            </a:pPr>
            <a:endParaRPr lang="ar-IQ" sz="3300" b="1" dirty="0">
              <a:cs typeface="DecoType Thuluth" pitchFamily="2" charset="-78"/>
            </a:endParaRPr>
          </a:p>
          <a:p>
            <a:pPr marL="0" indent="0" algn="ctr">
              <a:buNone/>
            </a:pPr>
            <a:r>
              <a:rPr lang="ar-IQ" sz="3100" b="1" dirty="0" err="1">
                <a:solidFill>
                  <a:srgbClr val="FF0000"/>
                </a:solidFill>
                <a:cs typeface="DecoType Naskh Special" pitchFamily="2" charset="-78"/>
              </a:rPr>
              <a:t>المحاضرةالثامنة</a:t>
            </a:r>
            <a:r>
              <a:rPr lang="ar-IQ" sz="3100" b="1" dirty="0">
                <a:solidFill>
                  <a:srgbClr val="FF0000"/>
                </a:solidFill>
                <a:cs typeface="DecoType Naskh Special" pitchFamily="2" charset="-78"/>
              </a:rPr>
              <a:t> : علاقة علم السياسية بالعلوم الأخرى</a:t>
            </a:r>
            <a:endParaRPr lang="en-US" sz="3100" dirty="0">
              <a:solidFill>
                <a:srgbClr val="FF0000"/>
              </a:solidFill>
              <a:cs typeface="DecoType Naskh Special" pitchFamily="2" charset="-78"/>
            </a:endParaRPr>
          </a:p>
          <a:p>
            <a:pPr marL="0" indent="0">
              <a:buNone/>
            </a:pPr>
            <a:r>
              <a:rPr lang="ar-IQ" sz="2400" b="1" dirty="0">
                <a:solidFill>
                  <a:srgbClr val="002060"/>
                </a:solidFill>
              </a:rPr>
              <a:t> </a:t>
            </a:r>
            <a:r>
              <a:rPr lang="ar-IQ" sz="2000" dirty="0">
                <a:solidFill>
                  <a:srgbClr val="002060"/>
                </a:solidFill>
              </a:rPr>
              <a:t>لعلم السياسة علاقة بكثير من العلوم الأخرى ، كعلم الاجتماع ، التاريخ ، القانون ، الديمغرافية ، الاقتصاد ، والجغرافية ، وهي الاتي : </a:t>
            </a:r>
            <a:endParaRPr lang="en-US" sz="2000" dirty="0">
              <a:solidFill>
                <a:srgbClr val="002060"/>
              </a:solidFill>
            </a:endParaRPr>
          </a:p>
          <a:p>
            <a:r>
              <a:rPr lang="ar-IQ" sz="2300" b="1" dirty="0">
                <a:solidFill>
                  <a:srgbClr val="002060"/>
                </a:solidFill>
              </a:rPr>
              <a:t>أولاً : علاقة علم السياسة بالاجتماع</a:t>
            </a:r>
            <a:endParaRPr lang="en-US" sz="2300" b="1" dirty="0">
              <a:solidFill>
                <a:srgbClr val="002060"/>
              </a:solidFill>
            </a:endParaRPr>
          </a:p>
          <a:p>
            <a:pPr marL="0" indent="0">
              <a:buNone/>
            </a:pPr>
            <a:r>
              <a:rPr lang="ar-IQ" sz="2000" dirty="0">
                <a:solidFill>
                  <a:srgbClr val="002060"/>
                </a:solidFill>
              </a:rPr>
              <a:t>       تعد السياسة إحدى مميزات التنظيم الاجتماعي ، لأن الغاية الأساسية للسياسة هي تنظيم المجتمع وتوطيد وجوده ، وإن الأنظمة والمؤسسات السياسية لا تنشأ الا في الوسط الاجتماعي ، وأن أي نظام لا يأخذ المعطيات الاجتماعية خاصة التركيبة الاجتماعية ، بعين الاعتبار لا يدوم طويلاً ، لذلك فان تطوير المجتمع وتطور الأنظمة السياسية مترابطان جدلياً .</a:t>
            </a:r>
            <a:endParaRPr lang="en-US" sz="2000" dirty="0">
              <a:solidFill>
                <a:srgbClr val="002060"/>
              </a:solidFill>
            </a:endParaRPr>
          </a:p>
          <a:p>
            <a:pPr marL="0" indent="0">
              <a:buNone/>
            </a:pPr>
            <a:r>
              <a:rPr lang="ar-IQ" sz="2000" dirty="0">
                <a:solidFill>
                  <a:srgbClr val="002060"/>
                </a:solidFill>
              </a:rPr>
              <a:t>ولا تستقر المؤسسات السياسية إلا بعد أن يكون المجتمع قد قطع شوطاً بعيداً في الاستقرار ومن ناحية أخرى فان القوى السياسية التي تتنافس على السلطة داخل المجتمع في قوى اجتماعية مسيّسة أي اجتماعية المنشأ ، سياسية الأهداف التي تسعى لتحقيقها .</a:t>
            </a:r>
            <a:endParaRPr lang="en-US" sz="2000" dirty="0">
              <a:solidFill>
                <a:srgbClr val="002060"/>
              </a:solidFill>
            </a:endParaRPr>
          </a:p>
          <a:p>
            <a:pPr marL="0" indent="0">
              <a:buNone/>
            </a:pPr>
            <a:r>
              <a:rPr lang="ar-IQ" sz="2000" dirty="0">
                <a:solidFill>
                  <a:srgbClr val="002060"/>
                </a:solidFill>
              </a:rPr>
              <a:t>بالمقابل فإن علم الاجتماع يهتم بكافة أنماط السلوك الاجتماعي ، كالعادات والتقاليد والقيم ، ومنها السلوك السياسي كونه سلوكاً اجتماعياً ، وقد نشأ علم السياسة كجزء من علم الاجتماع ، والسياسة كنشاط اجتماعي تنطلق من المجتمع بتركيباته المختلفة . الاجتماعية والثقافية و الاقتصادية .  </a:t>
            </a:r>
            <a:endParaRPr lang="en-US" sz="2000" dirty="0">
              <a:solidFill>
                <a:srgbClr val="002060"/>
              </a:solidFill>
            </a:endParaRPr>
          </a:p>
          <a:p>
            <a:pPr marL="0" indent="0">
              <a:buNone/>
            </a:pPr>
            <a:r>
              <a:rPr lang="ar-IQ" sz="2000" dirty="0">
                <a:solidFill>
                  <a:srgbClr val="002060"/>
                </a:solidFill>
              </a:rPr>
              <a:t>ان العلاقة بين علم السياسة وعلم الاجتماع متبادلة ووثيقة مما ساعد في ظهور علم الاجتماع السياسي ، الذي يعبر عن الأسلوب والنتائج الاجتماعية لتوزيع القوة على نحو معين في نطاق المجتمعات . </a:t>
            </a:r>
            <a:endParaRPr lang="en-US" sz="2000" dirty="0">
              <a:solidFill>
                <a:srgbClr val="002060"/>
              </a:solidFill>
            </a:endParaRPr>
          </a:p>
          <a:p>
            <a:pPr marL="0" indent="0">
              <a:buNone/>
            </a:pPr>
            <a:r>
              <a:rPr lang="ar-IQ" sz="2000" dirty="0">
                <a:solidFill>
                  <a:srgbClr val="002060"/>
                </a:solidFill>
              </a:rPr>
              <a:t>ان عالم السياسة لا يمكن أن يدرس الظاهرة السياسية بشكل مجرد وبعيد عن الوسط الاجتماعي ، ولا يمكن له دراسة الحياة السياسية في بلد ما عبر دراسة مجردة للقواعد الدستورية التي يرتكز عليها النظام السياسي ، دون العودة إلى دراسة الواقع الاجتماعي الذي انبثق منه هذا النظام ومن جهة أخرى ، فان عالم الاجتماع اثناء دراسته للظواهر الاجتماعية فانه يواجه ظواهر سياسية لا يمكنها أن تتجسد إلا في إطار اجتماعي ، إن علم السياسية وعلم الاجتماع يتبادلان </a:t>
            </a:r>
            <a:r>
              <a:rPr lang="ar-IQ" sz="2000" dirty="0" err="1">
                <a:solidFill>
                  <a:srgbClr val="002060"/>
                </a:solidFill>
              </a:rPr>
              <a:t>التاثير</a:t>
            </a:r>
            <a:r>
              <a:rPr lang="ar-IQ" sz="2000" dirty="0">
                <a:solidFill>
                  <a:srgbClr val="002060"/>
                </a:solidFill>
              </a:rPr>
              <a:t> أيضا في مجال الجماعات ، حيث يستفيد علم السياسة من أبحاث علم الاجتماع في هذا الإطار ، وخاصة حول عوامل تماسك القيادة ، ومعرفة اتجاهات الرأي العام والأحزاب والانتخابات ، بالمقابل فان علم الاجتماع يستفيد من الأبحاث السياسية وتفسيرها العلمي للأوجه السياسية لبعض الظواهر الاجتماعية ، كتحليل النخب السياسية مثلا. إن المجتمع هو الوعاء و القاعدة التي تعيش عليها الأفكار السياسية ، وان أي تغيير في المجتمع وقواه الاجتماعية ينعكس على الأفكار والنظريات السياسية .</a:t>
            </a:r>
            <a:endParaRPr lang="en-US" sz="2000" dirty="0">
              <a:solidFill>
                <a:srgbClr val="002060"/>
              </a:solidFill>
            </a:endParaRPr>
          </a:p>
        </p:txBody>
      </p:sp>
    </p:spTree>
    <p:extLst>
      <p:ext uri="{BB962C8B-B14F-4D97-AF65-F5344CB8AC3E}">
        <p14:creationId xmlns:p14="http://schemas.microsoft.com/office/powerpoint/2010/main" val="12803883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arn(inVertical)">
                                      <p:cBhvr>
                                        <p:cTn id="10" dur="500"/>
                                        <p:tgtEl>
                                          <p:spTgt spid="3">
                                            <p:txEl>
                                              <p:pRg st="3" end="3"/>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barn(inVertical)">
                                      <p:cBhvr>
                                        <p:cTn id="13" dur="500"/>
                                        <p:tgtEl>
                                          <p:spTgt spid="3">
                                            <p:txEl>
                                              <p:pRg st="4" end="4"/>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barn(inVertical)">
                                      <p:cBhvr>
                                        <p:cTn id="16" dur="500"/>
                                        <p:tgtEl>
                                          <p:spTgt spid="3">
                                            <p:txEl>
                                              <p:pRg st="5" end="5"/>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barn(inVertical)">
                                      <p:cBhvr>
                                        <p:cTn id="19" dur="500"/>
                                        <p:tgtEl>
                                          <p:spTgt spid="3">
                                            <p:txEl>
                                              <p:pRg st="6" end="6"/>
                                            </p:txEl>
                                          </p:spTgt>
                                        </p:tgtEl>
                                      </p:cBhvr>
                                    </p:animEffect>
                                  </p:childTnLst>
                                </p:cTn>
                              </p:par>
                              <p:par>
                                <p:cTn id="20" presetID="16" presetClass="entr" presetSubtype="21"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arn(inVertical)">
                                      <p:cBhvr>
                                        <p:cTn id="22" dur="500"/>
                                        <p:tgtEl>
                                          <p:spTgt spid="3">
                                            <p:txEl>
                                              <p:pRg st="7" end="7"/>
                                            </p:txEl>
                                          </p:spTgt>
                                        </p:tgtEl>
                                      </p:cBhvr>
                                    </p:animEffect>
                                  </p:childTnLst>
                                </p:cTn>
                              </p:par>
                              <p:par>
                                <p:cTn id="23" presetID="16" presetClass="entr" presetSubtype="21"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barn(inVertical)">
                                      <p:cBhvr>
                                        <p:cTn id="25" dur="500"/>
                                        <p:tgtEl>
                                          <p:spTgt spid="3">
                                            <p:txEl>
                                              <p:pRg st="8" end="8"/>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barn(inVertical)">
                                      <p:cBhvr>
                                        <p:cTn id="2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404664"/>
            <a:ext cx="6912768" cy="6309320"/>
          </a:xfrm>
        </p:spPr>
        <p:txBody>
          <a:bodyPr>
            <a:noAutofit/>
          </a:bodyPr>
          <a:lstStyle/>
          <a:p>
            <a:pPr marL="0" indent="0">
              <a:buNone/>
            </a:pPr>
            <a:endParaRPr lang="ar-IQ" sz="2000" b="1" dirty="0"/>
          </a:p>
          <a:p>
            <a:pPr marL="0" indent="0">
              <a:buNone/>
            </a:pPr>
            <a:r>
              <a:rPr lang="en-US" sz="2000" dirty="0">
                <a:solidFill>
                  <a:srgbClr val="002060"/>
                </a:solidFill>
              </a:rPr>
              <a:t> </a:t>
            </a:r>
            <a:r>
              <a:rPr lang="ar-IQ" sz="2000" b="1" dirty="0">
                <a:solidFill>
                  <a:srgbClr val="002060"/>
                </a:solidFill>
              </a:rPr>
              <a:t>ثانياً : علاقة علم السياسة بعلم التاريخ : </a:t>
            </a:r>
            <a:endParaRPr lang="en-US" sz="2000" b="1" dirty="0">
              <a:solidFill>
                <a:srgbClr val="002060"/>
              </a:solidFill>
            </a:endParaRPr>
          </a:p>
          <a:p>
            <a:pPr marL="0" indent="0">
              <a:buNone/>
            </a:pPr>
            <a:r>
              <a:rPr lang="ar-IQ" sz="2000" dirty="0">
                <a:solidFill>
                  <a:srgbClr val="002060"/>
                </a:solidFill>
              </a:rPr>
              <a:t>       لا يمكن فصل الواقع السياسي عن جذوره التاريخية ، فالحوادث السياسية تعد من أهم الموضوعات التي يهتم بها علم السياسة ، وذلك لمعرفة المصدر الرئيسي للأفكار والنظريات السياسية قديماً وحديثاً ولمعرفة ظروف نشأتها . فالظاهرة السياسية تنشأ وتتطور في سياق التطور التاريخي للمجتمع ، وأن دراسة الماضي تسهم في كشف حقيقة الحاضر ، فالباحث السياسي لا يستطيع فهم المؤسسات السياسية والبنية السياسية دون الرجوع الى سياقها التاريخي ، الذي نشأت وتطورت في ظله وذلك لاكتشاف الأسباب السياسية الكامنة وراء الأحداث ، كشف القوى المحركة للحروب والثورات والتطورات الاجتماعية .</a:t>
            </a:r>
            <a:endParaRPr lang="en-US" sz="2000" dirty="0">
              <a:solidFill>
                <a:srgbClr val="002060"/>
              </a:solidFill>
            </a:endParaRPr>
          </a:p>
          <a:p>
            <a:pPr marL="0" indent="0">
              <a:buNone/>
            </a:pPr>
            <a:r>
              <a:rPr lang="ar-IQ" sz="2000" dirty="0">
                <a:solidFill>
                  <a:srgbClr val="002060"/>
                </a:solidFill>
              </a:rPr>
              <a:t>ان التاريخ السياسي للأمم والشعوب ، هو سياسة الماضي ، لأنه يتضمن المعالجة المنظمة للأحداث السياسية ، سيما وأن معظم التاريخ المدون هو تاريخ سياسي للملوك والحكام وعلاقاتهم مع بعضهم ، والقليل منه هو تاريخ الشعوب وعاداتها وتقاليدها وثقافتها وأحوالها المعيشية وحياتها العامة ، وحتى هذا القليل منه يخضع للجانب السياسي ، ولهذا السبب نقول إنه يمكن للباحث السياسي أن يستفيد في استخلاص العبر والاقتباس منها لكن بحذر ومتجنباً المبالغات فيه و متنبهاً لدور الأهواء والرغبات في سرد التاريخ السياسي .</a:t>
            </a:r>
            <a:endParaRPr lang="en-US" sz="2000" dirty="0">
              <a:solidFill>
                <a:srgbClr val="002060"/>
              </a:solidFill>
            </a:endParaRPr>
          </a:p>
          <a:p>
            <a:pPr marL="0" indent="0">
              <a:buNone/>
            </a:pPr>
            <a:r>
              <a:rPr lang="ar-IQ" sz="2000" dirty="0">
                <a:solidFill>
                  <a:srgbClr val="002060"/>
                </a:solidFill>
              </a:rPr>
              <a:t>كما أن هناك كثير من الأحداث والوقائع كانت مصدراً لكثير من النظريات السياسية ، مثلا كل الأبحاث السياسية حول الأمن والسلم كتبت أثناء الحروب والثورات والفتن</a:t>
            </a:r>
            <a:r>
              <a:rPr lang="ar-IQ" dirty="0">
                <a:solidFill>
                  <a:srgbClr val="002060"/>
                </a:solidFill>
              </a:rPr>
              <a:t>.</a:t>
            </a:r>
          </a:p>
        </p:txBody>
      </p:sp>
    </p:spTree>
    <p:extLst>
      <p:ext uri="{BB962C8B-B14F-4D97-AF65-F5344CB8AC3E}">
        <p14:creationId xmlns:p14="http://schemas.microsoft.com/office/powerpoint/2010/main" val="81677234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692696"/>
            <a:ext cx="6804248" cy="6381328"/>
          </a:xfrm>
        </p:spPr>
        <p:txBody>
          <a:bodyPr>
            <a:normAutofit/>
          </a:bodyPr>
          <a:lstStyle/>
          <a:p>
            <a:pPr marL="0" indent="0">
              <a:buNone/>
            </a:pPr>
            <a:r>
              <a:rPr lang="ar-IQ" sz="3600" b="1" dirty="0">
                <a:solidFill>
                  <a:srgbClr val="002060"/>
                </a:solidFill>
              </a:rPr>
              <a:t> </a:t>
            </a:r>
            <a:r>
              <a:rPr lang="ar-IQ" sz="1800" dirty="0">
                <a:solidFill>
                  <a:srgbClr val="002060"/>
                </a:solidFill>
              </a:rPr>
              <a:t>، وبالمقابل أدت بعض النظريات والأفكار إلى المساهمة في قيام أحداث تاريخية ، مثل أفكار روسو </a:t>
            </a:r>
            <a:r>
              <a:rPr lang="ar-IQ" sz="1800" dirty="0" err="1">
                <a:solidFill>
                  <a:srgbClr val="002060"/>
                </a:solidFill>
              </a:rPr>
              <a:t>ومونتسكيو</a:t>
            </a:r>
            <a:r>
              <a:rPr lang="ar-IQ" sz="1800" dirty="0">
                <a:solidFill>
                  <a:srgbClr val="002060"/>
                </a:solidFill>
              </a:rPr>
              <a:t> وغيرهم والتي دفعت بالشعب الفرنسي إلى القيام بثورة 1789</a:t>
            </a:r>
            <a:r>
              <a:rPr lang="fa-IR" sz="1800" dirty="0">
                <a:solidFill>
                  <a:srgbClr val="002060"/>
                </a:solidFill>
              </a:rPr>
              <a:t>. </a:t>
            </a:r>
            <a:r>
              <a:rPr lang="ar-IQ" sz="1800" dirty="0">
                <a:solidFill>
                  <a:srgbClr val="002060"/>
                </a:solidFill>
              </a:rPr>
              <a:t>إن أفكار الصراع الطبقي ، والحرية والعدالة أدت إلى قيام الثورة الروسية في عام</a:t>
            </a:r>
            <a:r>
              <a:rPr lang="fa-IR" sz="1800" dirty="0">
                <a:solidFill>
                  <a:srgbClr val="002060"/>
                </a:solidFill>
              </a:rPr>
              <a:t>1917.</a:t>
            </a:r>
            <a:endParaRPr lang="en-US" sz="1800" dirty="0">
              <a:solidFill>
                <a:srgbClr val="002060"/>
              </a:solidFill>
            </a:endParaRPr>
          </a:p>
          <a:p>
            <a:pPr marL="0" indent="0">
              <a:buNone/>
            </a:pPr>
            <a:r>
              <a:rPr lang="ar-IQ" sz="1800" dirty="0">
                <a:solidFill>
                  <a:srgbClr val="002060"/>
                </a:solidFill>
              </a:rPr>
              <a:t>وان التاريخ يضع لدى الباحثين كماً هائلاً من التجارب التاريخية من اجل استنباط قوانين سياسية أو نظريات سياسية تحكم الواقع و تتنبأ بالمستقبل ، خاصة  وأن الاضطرابات السياسية والثورات والأزمات والأحداث السياسية تشكل مادة أولية للباحث السياسي ، وكذلك دراسة العوامل السياسية والتيارات السياسية التي أثرت في كل مرحلة من مراحل التاريخ . يهتم بها الباحث السياسي لمعرفة العلاقات التي كانت قائمة بين الحكام والمحكومين ، أي العلاقات السلطوية التي تعتبر المحرك الأساسي للحياة السياسية .</a:t>
            </a:r>
            <a:endParaRPr lang="en-US" sz="1800" dirty="0">
              <a:solidFill>
                <a:srgbClr val="002060"/>
              </a:solidFill>
            </a:endParaRPr>
          </a:p>
          <a:p>
            <a:pPr marL="0" indent="0">
              <a:buNone/>
            </a:pPr>
            <a:r>
              <a:rPr lang="ar-IQ" sz="1800" dirty="0">
                <a:solidFill>
                  <a:srgbClr val="002060"/>
                </a:solidFill>
              </a:rPr>
              <a:t>هذا ، ويعتقد البعض إن التاريخ يعيد ذاته ، والحقيقة غير ذلك ، لأن تماثل الظروف والعوامل مع مثيلاتها في الوقت الحاضر نسبياً ، وبذلك يمكن التنبؤ بما سيحدث بشكل تقريبي . إن العلاقة المتبادلة بين التاريخ والسياسة أنتجت فرعاً علمياً جديدا هو علم التاريخ السياسي . </a:t>
            </a:r>
            <a:endParaRPr lang="en-US" sz="1800" dirty="0">
              <a:solidFill>
                <a:srgbClr val="002060"/>
              </a:solidFill>
            </a:endParaRPr>
          </a:p>
          <a:p>
            <a:pPr marL="0" indent="0">
              <a:buNone/>
            </a:pPr>
            <a:endParaRPr lang="ar-KW" sz="2900" dirty="0">
              <a:solidFill>
                <a:srgbClr val="002060"/>
              </a:solidFill>
            </a:endParaRPr>
          </a:p>
        </p:txBody>
      </p:sp>
    </p:spTree>
    <p:extLst>
      <p:ext uri="{BB962C8B-B14F-4D97-AF65-F5344CB8AC3E}">
        <p14:creationId xmlns:p14="http://schemas.microsoft.com/office/powerpoint/2010/main" val="4022008599"/>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عنصر نائب للمحتوى 4"/>
          <p:cNvPicPr>
            <a:picLocks noGrp="1" noChangeAspect="1"/>
          </p:cNvPicPr>
          <p:nvPr>
            <p:ph idx="1"/>
          </p:nvPr>
        </p:nvPicPr>
        <p:blipFill rotWithShape="1">
          <a:blip r:embed="rId2">
            <a:extLst>
              <a:ext uri="{28A0092B-C50C-407E-A947-70E740481C1C}">
                <a14:useLocalDpi xmlns:a14="http://schemas.microsoft.com/office/drawing/2010/main" val="0"/>
              </a:ext>
            </a:extLst>
          </a:blip>
          <a:srcRect t="11946" b="12352"/>
          <a:stretch/>
        </p:blipFill>
        <p:spPr>
          <a:xfrm>
            <a:off x="0" y="0"/>
            <a:ext cx="9144000" cy="6858000"/>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6" name="مربع نص 5"/>
          <p:cNvSpPr txBox="1"/>
          <p:nvPr/>
        </p:nvSpPr>
        <p:spPr>
          <a:xfrm>
            <a:off x="2339752" y="1916832"/>
            <a:ext cx="3888432" cy="1569660"/>
          </a:xfrm>
          <a:prstGeom prst="rect">
            <a:avLst/>
          </a:prstGeom>
          <a:noFill/>
        </p:spPr>
        <p:txBody>
          <a:bodyPr wrap="square" rtlCol="1">
            <a:spAutoFit/>
          </a:bodyPr>
          <a:lstStyle/>
          <a:p>
            <a:pPr algn="ctr"/>
            <a:r>
              <a:rPr lang="ar-IQ" sz="4800" dirty="0">
                <a:solidFill>
                  <a:srgbClr val="FF0000"/>
                </a:solidFill>
                <a:cs typeface="DecoType Thuluth" pitchFamily="2" charset="-78"/>
              </a:rPr>
              <a:t>نهاية المحاضرة </a:t>
            </a:r>
          </a:p>
          <a:p>
            <a:pPr algn="ctr"/>
            <a:r>
              <a:rPr lang="ar-IQ" sz="4800" dirty="0">
                <a:solidFill>
                  <a:srgbClr val="FF0000"/>
                </a:solidFill>
                <a:cs typeface="DecoType Thuluth" pitchFamily="2" charset="-78"/>
              </a:rPr>
              <a:t>شكرا لكم </a:t>
            </a:r>
            <a:endParaRPr lang="ar-KW" sz="4800" dirty="0">
              <a:solidFill>
                <a:srgbClr val="FF0000"/>
              </a:solidFill>
              <a:cs typeface="DecoType Thuluth" pitchFamily="2" charset="-78"/>
            </a:endParaRPr>
          </a:p>
        </p:txBody>
      </p:sp>
    </p:spTree>
    <p:extLst>
      <p:ext uri="{BB962C8B-B14F-4D97-AF65-F5344CB8AC3E}">
        <p14:creationId xmlns:p14="http://schemas.microsoft.com/office/powerpoint/2010/main" val="2140640795"/>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anim calcmode="lin" valueType="num">
                                      <p:cBhvr>
                                        <p:cTn id="8" dur="2000" fill="hold"/>
                                        <p:tgtEl>
                                          <p:spTgt spid="6">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6">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2000"/>
                                        <p:tgtEl>
                                          <p:spTgt spid="6">
                                            <p:txEl>
                                              <p:pRg st="1" end="1"/>
                                            </p:txEl>
                                          </p:spTgt>
                                        </p:tgtEl>
                                      </p:cBhvr>
                                    </p:animEffect>
                                    <p:anim calcmode="lin" valueType="num">
                                      <p:cBhvr>
                                        <p:cTn id="13" dur="2000" fill="hold"/>
                                        <p:tgtEl>
                                          <p:spTgt spid="6">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6">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771</Words>
  <Application>Microsoft Office PowerPoint</Application>
  <PresentationFormat>عرض على الشاشة (4:3)</PresentationFormat>
  <Paragraphs>32</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nareman ali</dc:creator>
  <cp:lastModifiedBy>fatenihsan2022@gmail.com</cp:lastModifiedBy>
  <cp:revision>93</cp:revision>
  <dcterms:created xsi:type="dcterms:W3CDTF">2022-10-14T19:01:19Z</dcterms:created>
  <dcterms:modified xsi:type="dcterms:W3CDTF">2022-10-20T07:55:32Z</dcterms:modified>
</cp:coreProperties>
</file>