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58" d="100"/>
          <a:sy n="58" d="100"/>
        </p:scale>
        <p:origin x="-16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 /><Relationship Id="rId3" Type="http://schemas.openxmlformats.org/officeDocument/2006/relationships/slide" Target="slides/slide2.xml" /><Relationship Id="rId7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5" Type="http://schemas.openxmlformats.org/officeDocument/2006/relationships/slide" Target="slides/slide4.xml" /><Relationship Id="rId10" Type="http://schemas.openxmlformats.org/officeDocument/2006/relationships/tableStyles" Target="tableStyles.xml" /><Relationship Id="rId4" Type="http://schemas.openxmlformats.org/officeDocument/2006/relationships/slide" Target="slides/slide3.xml" /><Relationship Id="rId9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انقر لتحرير نمط العنوان الثانوي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25/03/1444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25/03/1444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25/03/1444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25/03/1444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25/03/1444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25/03/1444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25/03/1444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25/03/1444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25/03/1444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25/03/1444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25/03/1444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25/03/1444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251520" y="116632"/>
            <a:ext cx="8712968" cy="6480719"/>
          </a:xfrm>
        </p:spPr>
        <p:txBody>
          <a:bodyPr/>
          <a:lstStyle/>
          <a:p>
            <a:endParaRPr lang="ar-KW" dirty="0"/>
          </a:p>
        </p:txBody>
      </p:sp>
      <p:pic>
        <p:nvPicPr>
          <p:cNvPr id="1026" name="Picture 2" descr="C:\Users\1\Desktop\New folder\images (1).jpe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062" b="11697"/>
          <a:stretch/>
        </p:blipFill>
        <p:spPr bwMode="auto">
          <a:xfrm>
            <a:off x="0" y="0"/>
            <a:ext cx="9143999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KW"/>
          </a:p>
        </p:txBody>
      </p:sp>
      <p:pic>
        <p:nvPicPr>
          <p:cNvPr id="1027" name="صورة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1124744"/>
            <a:ext cx="1501682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424988" y="-94353"/>
            <a:ext cx="5193997" cy="5940088"/>
          </a:xfrm>
          <a:prstGeom prst="rect">
            <a:avLst/>
          </a:prstGeom>
          <a:noFill/>
          <a:ln>
            <a:noFill/>
          </a:ln>
          <a:effectLst>
            <a:softEdge rad="12700"/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IQ" sz="2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Simplified Arabic" pitchFamily="18" charset="-78"/>
              <a:ea typeface="Calibri" pitchFamily="34" charset="0"/>
              <a:cs typeface="DecoType Thuluth" pitchFamily="2" charset="-78"/>
            </a:endParaRP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ar-IQ" sz="2800" b="1" dirty="0">
              <a:latin typeface="Simplified Arabic" pitchFamily="18" charset="-78"/>
              <a:ea typeface="Calibri" pitchFamily="34" charset="0"/>
              <a:cs typeface="DecoType Thuluth" pitchFamily="2" charset="-78"/>
            </a:endParaRP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implified Arabic" pitchFamily="18" charset="-78"/>
                <a:ea typeface="Calibri" pitchFamily="34" charset="0"/>
                <a:cs typeface="DecoType Thuluth" pitchFamily="2" charset="-78"/>
              </a:rPr>
              <a:t>وزارة التعليم العالي والبحث العلمي                                                                                   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DecoType Thuluth" pitchFamily="2" charset="-78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implified Arabic" pitchFamily="18" charset="-78"/>
                <a:ea typeface="Calibri" pitchFamily="34" charset="0"/>
                <a:cs typeface="DecoType Thuluth" pitchFamily="2" charset="-78"/>
              </a:rPr>
              <a:t>الجامعة المستنصرية  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DecoType Thuluth" pitchFamily="2" charset="-78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implified Arabic" pitchFamily="18" charset="-78"/>
                <a:ea typeface="Calibri" pitchFamily="34" charset="0"/>
                <a:cs typeface="DecoType Thuluth" pitchFamily="2" charset="-78"/>
              </a:rPr>
              <a:t>كلية العلوم السياسية 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DecoType Thuluth" pitchFamily="2" charset="-78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3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implified Arabic" pitchFamily="18" charset="-78"/>
                <a:ea typeface="Calibri" pitchFamily="34" charset="0"/>
                <a:cs typeface="Simplified Arabic" pitchFamily="18" charset="-78"/>
              </a:rPr>
              <a:t>  </a:t>
            </a: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3600" b="1" i="0" u="none" strike="noStrike" cap="none" normalizeH="0" baseline="0" dirty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Simplified Arabic" pitchFamily="18" charset="-78"/>
                <a:ea typeface="Calibri" pitchFamily="34" charset="0"/>
                <a:cs typeface="Simplified Arabic" pitchFamily="18" charset="-78"/>
              </a:rPr>
              <a:t>مبادئ علم السياسة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3600" b="1" i="0" u="none" strike="noStrike" cap="none" normalizeH="0" baseline="0" dirty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Simplified Arabic" pitchFamily="18" charset="-78"/>
                <a:ea typeface="Calibri" pitchFamily="34" charset="0"/>
                <a:cs typeface="Simplified Arabic" pitchFamily="18" charset="-78"/>
              </a:rPr>
              <a:t> «المرحلة الأولى»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3600" b="1" i="0" u="none" strike="noStrike" cap="none" normalizeH="0" baseline="0" dirty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Simplified Arabic" pitchFamily="18" charset="-78"/>
                <a:ea typeface="Calibri" pitchFamily="34" charset="0"/>
                <a:cs typeface="Simplified Arabic" pitchFamily="18" charset="-78"/>
              </a:rPr>
              <a:t>اعداد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3600" b="1" i="0" u="none" strike="noStrike" cap="none" normalizeH="0" baseline="0" dirty="0" err="1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Simplified Arabic" pitchFamily="18" charset="-78"/>
                <a:ea typeface="Calibri" pitchFamily="34" charset="0"/>
                <a:cs typeface="Simplified Arabic" pitchFamily="18" charset="-78"/>
              </a:rPr>
              <a:t>أ.م.د</a:t>
            </a:r>
            <a:r>
              <a:rPr kumimoji="0" lang="ar-IQ" sz="3600" b="1" i="0" u="none" strike="noStrike" cap="none" normalizeH="0" baseline="0" dirty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Simplified Arabic" pitchFamily="18" charset="-78"/>
                <a:ea typeface="Calibri" pitchFamily="34" charset="0"/>
                <a:cs typeface="Simplified Arabic" pitchFamily="18" charset="-78"/>
              </a:rPr>
              <a:t>. فاتن محمد رزاق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IQ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Simplified Arabic" pitchFamily="18" charset="-78"/>
              <a:ea typeface="Calibri" pitchFamily="34" charset="0"/>
              <a:cs typeface="Simplified Arabic" pitchFamily="18" charset="-78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ar-IQ" sz="1400" b="1" dirty="0">
              <a:latin typeface="Simplified Arabic" pitchFamily="18" charset="-78"/>
              <a:ea typeface="Calibri" pitchFamily="34" charset="0"/>
              <a:cs typeface="Simplified Arabic" pitchFamily="18" charset="-78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implified Arabic" pitchFamily="18" charset="-78"/>
                <a:ea typeface="Calibri" pitchFamily="34" charset="0"/>
                <a:cs typeface="Simplified Arabic" pitchFamily="18" charset="-78"/>
              </a:rPr>
              <a:t>2020 – 2021</a:t>
            </a: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IQ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3212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-32955" y="548680"/>
            <a:ext cx="6837203" cy="6120680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endParaRPr lang="ar-IQ" sz="3300" b="1" dirty="0">
              <a:cs typeface="DecoType Thuluth" pitchFamily="2" charset="-78"/>
            </a:endParaRPr>
          </a:p>
          <a:p>
            <a:pPr marL="0" indent="0" algn="ctr">
              <a:buNone/>
            </a:pPr>
            <a:r>
              <a:rPr lang="ar-IQ" sz="4200" b="1" dirty="0">
                <a:solidFill>
                  <a:srgbClr val="FF0000"/>
                </a:solidFill>
                <a:cs typeface="DecoType Naskh Special" pitchFamily="2" charset="-78"/>
              </a:rPr>
              <a:t>المحاضرة السادسة : أسس وخطوات البحث العلمي </a:t>
            </a:r>
            <a:endParaRPr lang="ar-IQ" sz="1600" dirty="0">
              <a:solidFill>
                <a:srgbClr val="FF0000"/>
              </a:solidFill>
              <a:cs typeface="DecoType Naskh Special" pitchFamily="2" charset="-78"/>
            </a:endParaRPr>
          </a:p>
          <a:p>
            <a:r>
              <a:rPr lang="ar-IQ" sz="2400" b="1" dirty="0"/>
              <a:t>اولاً : أسس البحث العلمي</a:t>
            </a:r>
            <a:endParaRPr lang="en-US" sz="2400" dirty="0"/>
          </a:p>
          <a:p>
            <a:pPr marL="0" indent="0">
              <a:buNone/>
            </a:pPr>
            <a:r>
              <a:rPr lang="ar-IQ" sz="2400" b="1" dirty="0">
                <a:solidFill>
                  <a:srgbClr val="002060"/>
                </a:solidFill>
              </a:rPr>
              <a:t>يهتم علم السياسة بدراسة الجانب السياسي من الحياة الاجتماعية ، وما ينبعث عن هذا الجانب من ظواهر أخرى ، ويدرسها دراسة علمية تحليلية ، وذلك عبر مناهج علمية يستطيع بواسطتها الوصول إلى قوانين النمو السياسي والقضايا العامة ، والمقصود بالمناهج العلمية هنا ، الطرق التي يسلكها العقل في دراسة موضوع أي علم من العلوم للوصول إلى القضايا الكلية التي يطلق عليها أحياناً القوانين . </a:t>
            </a:r>
            <a:endParaRPr lang="en-US" sz="24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ar-IQ" sz="2400" b="1" dirty="0">
                <a:solidFill>
                  <a:srgbClr val="002060"/>
                </a:solidFill>
              </a:rPr>
              <a:t>لقد اهتم العلماء بوضع أسس للدراسة يسير على هديها الباحثون في دراساتهم ، ليكونوا في منأى عن الزلل والانحراف في الدراسة ، ولتأتي نتائج دراساتهم أقرب إلى حقائق الأمور ، ومن أهم هذه الدراسات ، دراسة الظواهر السياسية بذات الطرق التي تدرس بها الظواهر الطبيعية الأخرى لأنها تصلح لأن تكون مادة للملاحظة والتجربة ، وأن يُنظر إليها بشكل منفصل عن شعور الباحث ، مع عدم التسليم بصدق قضية ما لم تدرك بوضوح تام ويتم التأكد من مصداقيتها . </a:t>
            </a:r>
            <a:endParaRPr lang="en-US" sz="24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ar-IQ" sz="2400" b="1" dirty="0">
                <a:solidFill>
                  <a:srgbClr val="002060"/>
                </a:solidFill>
              </a:rPr>
              <a:t>و يتم ذلك بتحرر الباحث من كل فكرة سابقة يعرفها عن الظواهر السياسية والاجتماعية ، حتى لا يقع أثير أفكاره الشخصية ، ويجب أن يتحرر الباحث من الآراء الساذجة التي يحفظها العامة ويتوارثها الأفراد من القوى المؤثرة في الظواهر السياسية ، لأن ليس لها أية دلالة علمية</a:t>
            </a:r>
            <a:r>
              <a:rPr lang="ar-IQ" sz="2400" b="1" dirty="0"/>
              <a:t> .  </a:t>
            </a:r>
            <a:endParaRPr lang="en-US" sz="2400" dirty="0"/>
          </a:p>
          <a:p>
            <a:pPr marL="0" indent="0">
              <a:buNone/>
            </a:pPr>
            <a:endParaRPr lang="en-US" sz="45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038831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692696"/>
            <a:ext cx="6948264" cy="6021288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ar-IQ" sz="2000" b="1" dirty="0"/>
          </a:p>
          <a:p>
            <a:pPr marL="0" indent="0">
              <a:buNone/>
            </a:pPr>
            <a:r>
              <a:rPr lang="ar-IQ" sz="2000" b="1" dirty="0">
                <a:solidFill>
                  <a:srgbClr val="002060"/>
                </a:solidFill>
              </a:rPr>
              <a:t>ان المطلوب من الباحث هو عدم التأثر بمشاعره الخاصة أو بتجاربه الخاصة عند دراسة موضوع سياسي ، لأن ذلك لا يستقيم مع النزعة العلمية التي تتطلب من الباحث أن يُجرد نفسه من كافة النزعات والأفكار الخاصة . وبناء على ما سبق ، على الباحث أن يقوم بما يلي : </a:t>
            </a:r>
            <a:endParaRPr lang="en-US" sz="2000" dirty="0">
              <a:solidFill>
                <a:srgbClr val="002060"/>
              </a:solidFill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ar-IQ" sz="2000" b="1" dirty="0">
                <a:solidFill>
                  <a:srgbClr val="002060"/>
                </a:solidFill>
              </a:rPr>
              <a:t>تحديد الظاهرة موضوع الدراسة تحديداً دقيقاً . </a:t>
            </a:r>
            <a:endParaRPr lang="en-US" sz="2000" dirty="0">
              <a:solidFill>
                <a:srgbClr val="002060"/>
              </a:solidFill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ar-IQ" sz="2000" b="1" dirty="0">
                <a:solidFill>
                  <a:srgbClr val="002060"/>
                </a:solidFill>
              </a:rPr>
              <a:t>تحليل الظاهرة إلى أبسط عناصرها وأدق تفاصيلها من المركب البسيط الى الأبسط ، وذلك لإدراك أسباب حدوثها و التمييز بين النتائج و المقدمات.</a:t>
            </a:r>
            <a:endParaRPr lang="en-US" sz="2000" dirty="0">
              <a:solidFill>
                <a:srgbClr val="002060"/>
              </a:solidFill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US" sz="2000" b="1" dirty="0">
                <a:solidFill>
                  <a:srgbClr val="002060"/>
                </a:solidFill>
              </a:rPr>
              <a:t> </a:t>
            </a:r>
            <a:r>
              <a:rPr lang="ar-IQ" sz="2000" b="1" dirty="0">
                <a:solidFill>
                  <a:srgbClr val="002060"/>
                </a:solidFill>
              </a:rPr>
              <a:t>يجب أن تكون غاية الباحث واضحة وجليه حتى لا يضيع وقت ومجهوده سدى </a:t>
            </a:r>
            <a:endParaRPr lang="en-US" sz="2000" dirty="0">
              <a:solidFill>
                <a:srgbClr val="002060"/>
              </a:solidFill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ar-IQ" sz="2000" b="1" dirty="0">
                <a:solidFill>
                  <a:srgbClr val="002060"/>
                </a:solidFill>
              </a:rPr>
              <a:t>دراية الباحث بالمسائل المتعلقة بموضوعه و اهدافه ، لتساعده على القاء الضوء على النواحي المجهولة منه ، وتقرب له تحقيق الهدف . </a:t>
            </a:r>
            <a:endParaRPr lang="en-US" sz="2000" dirty="0">
              <a:solidFill>
                <a:srgbClr val="002060"/>
              </a:solidFill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ar-IQ" sz="2000" b="1" dirty="0">
                <a:solidFill>
                  <a:srgbClr val="002060"/>
                </a:solidFill>
              </a:rPr>
              <a:t>تماسك أجزاء البحث وعدم تناقضها ، وذلك لعدم الوصول إلى نتائج جزائر متضاربة.   </a:t>
            </a:r>
            <a:endParaRPr lang="en-US" sz="2000" dirty="0">
              <a:solidFill>
                <a:srgbClr val="002060"/>
              </a:solidFill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ar-IQ" sz="2000" b="1" dirty="0">
                <a:solidFill>
                  <a:srgbClr val="002060"/>
                </a:solidFill>
              </a:rPr>
              <a:t>خلو البحث بتفريعاته من الحشو اللفظي والإضافات التي لا ترتبط بجوهر الموضوع.</a:t>
            </a:r>
            <a:endParaRPr lang="en-US" sz="2000" dirty="0">
              <a:solidFill>
                <a:srgbClr val="002060"/>
              </a:solidFill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ar-IQ" sz="2000" b="1" dirty="0">
                <a:solidFill>
                  <a:srgbClr val="002060"/>
                </a:solidFill>
              </a:rPr>
              <a:t>المعرفة المستمرة بالأحكام والقوانين التي تصل إليها جميع فروع العلوم الإنسانية.</a:t>
            </a:r>
            <a:endParaRPr lang="en-US" sz="2000" dirty="0">
              <a:solidFill>
                <a:srgbClr val="002060"/>
              </a:solidFill>
            </a:endParaRPr>
          </a:p>
          <a:p>
            <a:pPr marL="228600" indent="-228600">
              <a:buFont typeface="+mj-lt"/>
              <a:buAutoNum type="arabicPeriod"/>
            </a:pPr>
            <a:endParaRPr lang="ar-IQ" sz="100" dirty="0"/>
          </a:p>
        </p:txBody>
      </p:sp>
    </p:spTree>
    <p:extLst>
      <p:ext uri="{BB962C8B-B14F-4D97-AF65-F5344CB8AC3E}">
        <p14:creationId xmlns:p14="http://schemas.microsoft.com/office/powerpoint/2010/main" val="816772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 thruBlk="1" dir="r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692696"/>
            <a:ext cx="7020272" cy="6381328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ar-IQ" sz="3600" b="1" dirty="0">
                <a:solidFill>
                  <a:srgbClr val="002060"/>
                </a:solidFill>
              </a:rPr>
              <a:t> </a:t>
            </a:r>
            <a:r>
              <a:rPr lang="ar-IQ" sz="4400" b="1" dirty="0">
                <a:solidFill>
                  <a:srgbClr val="002060"/>
                </a:solidFill>
              </a:rPr>
              <a:t>ثانياً : خطوات البحث العلمي </a:t>
            </a:r>
            <a:endParaRPr lang="en-US" sz="29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ar-IQ" sz="1600" b="1" dirty="0"/>
          </a:p>
          <a:p>
            <a:pPr marL="0" indent="0">
              <a:buNone/>
            </a:pPr>
            <a:r>
              <a:rPr lang="ar-IQ" sz="2800" b="1" dirty="0">
                <a:solidFill>
                  <a:srgbClr val="002060"/>
                </a:solidFill>
              </a:rPr>
              <a:t>وتبدأ من التصور الواضح للحالة السياسية أو الظاهرة السياسية المراد دراستها ، والرغبة في معالجتها وفق المرحل التالية : </a:t>
            </a:r>
            <a:endParaRPr lang="en-US" sz="2800" dirty="0">
              <a:solidFill>
                <a:srgbClr val="002060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ar-IQ" sz="2900" b="1" dirty="0">
                <a:solidFill>
                  <a:srgbClr val="002060"/>
                </a:solidFill>
              </a:rPr>
              <a:t>تحديد موضوع البحث بشكل واضح دقيق لمنع الغموض واختلاف التأويل و أن يكون محدداً من حيث الزمان والمكان والمفردات ، و أن لا يكون شديد الاتساع بحيث يتعذر على الباحث معالجته وتتناوله بشكل عميق . </a:t>
            </a:r>
            <a:endParaRPr lang="en-US" sz="2900" dirty="0">
              <a:solidFill>
                <a:srgbClr val="002060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ar-IQ" sz="2900" b="1" dirty="0">
                <a:solidFill>
                  <a:srgbClr val="002060"/>
                </a:solidFill>
              </a:rPr>
              <a:t>الاطلاع على كل الأبحاث السابقة أو معظمها والمتعلقة بالمشكلة او الظاهرة السياسية المراد دراستها والاطلاع على كل المصادر المتوفرة ، وذلك يعزز من إمكانية التوصل إلى نتائج أخرى على ضوء الحقائق والمعلوم الجديدة .</a:t>
            </a:r>
            <a:endParaRPr lang="en-US" sz="2900" dirty="0">
              <a:solidFill>
                <a:srgbClr val="002060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ar-IQ" sz="2900" b="1" dirty="0">
                <a:solidFill>
                  <a:srgbClr val="002060"/>
                </a:solidFill>
              </a:rPr>
              <a:t>وضع خطة أولية تتضمن العناصر الأساسية حسب الأبواب والفصول وتفريعاتها مع ذكر أسباب اختيار الموضوع وهدف البحث ، على أن تكون هذه الخطة خاضعة للتوسع أو التضييق حسب المصادر التي يمكن أن تتوفر في المستقبل . </a:t>
            </a:r>
            <a:endParaRPr lang="en-US" sz="2900" dirty="0">
              <a:solidFill>
                <a:srgbClr val="002060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ar-IQ" sz="2900" b="1" dirty="0">
                <a:solidFill>
                  <a:srgbClr val="002060"/>
                </a:solidFill>
              </a:rPr>
              <a:t>تحديد الإطار النظري لموضوع الدراسة بشكل واضح وتحديد المفاهيم المستخدمة . </a:t>
            </a:r>
            <a:endParaRPr lang="en-US" sz="2900" dirty="0">
              <a:solidFill>
                <a:srgbClr val="002060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ar-IQ" sz="2900" b="1" dirty="0">
                <a:solidFill>
                  <a:srgbClr val="002060"/>
                </a:solidFill>
              </a:rPr>
              <a:t>اعتماد منهجية معينة ملائمة لموضوع البحث ، وقادرة على إعطاء أفضل النتائج . </a:t>
            </a:r>
            <a:endParaRPr lang="en-US" sz="2900" dirty="0">
              <a:solidFill>
                <a:srgbClr val="002060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ar-IQ" sz="2900" b="1" dirty="0">
                <a:solidFill>
                  <a:srgbClr val="002060"/>
                </a:solidFill>
              </a:rPr>
              <a:t>البحث عن المصادر الأصلية والثانوية ، وعن الوثائق وتدقيقها ، والصحف والدوريات ، وإجراء </a:t>
            </a:r>
            <a:r>
              <a:rPr lang="ar-IQ" sz="2900" b="1" dirty="0" err="1">
                <a:solidFill>
                  <a:srgbClr val="002060"/>
                </a:solidFill>
              </a:rPr>
              <a:t>استقصاءات</a:t>
            </a:r>
            <a:r>
              <a:rPr lang="ar-IQ" sz="2900" b="1" dirty="0">
                <a:solidFill>
                  <a:srgbClr val="002060"/>
                </a:solidFill>
              </a:rPr>
              <a:t> شخصية و مقابلات مع الأشخاص ، و عدم الاعتماد على مصادر أحادية .</a:t>
            </a:r>
            <a:endParaRPr lang="en-US" sz="2900" dirty="0">
              <a:solidFill>
                <a:srgbClr val="002060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ar-IQ" sz="2900" b="1" dirty="0">
                <a:solidFill>
                  <a:srgbClr val="002060"/>
                </a:solidFill>
              </a:rPr>
              <a:t>صياغة الفروض البحثية لغرض البرهنة عليها عبر استقراء الواقع السياسي أو عبر الملاحظة . </a:t>
            </a:r>
            <a:endParaRPr lang="en-US" sz="2900" dirty="0">
              <a:solidFill>
                <a:srgbClr val="002060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ar-IQ" sz="2900" b="1" dirty="0">
                <a:solidFill>
                  <a:srgbClr val="002060"/>
                </a:solidFill>
              </a:rPr>
              <a:t>تحليل المعلومات على أساس كمي أو نوعي ، وذلك للتوصل إلى الأسباب الحقيقية المؤثرة على الحدث أو الظاهرة السياسية . </a:t>
            </a:r>
            <a:endParaRPr lang="en-US" sz="2900" dirty="0">
              <a:solidFill>
                <a:srgbClr val="002060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ar-IQ" sz="2900" b="1" dirty="0">
                <a:solidFill>
                  <a:srgbClr val="002060"/>
                </a:solidFill>
              </a:rPr>
              <a:t>البرهنة على صحة الفروض المطروحة </a:t>
            </a:r>
            <a:r>
              <a:rPr lang="fa-IR" sz="2900" b="1" dirty="0">
                <a:solidFill>
                  <a:srgbClr val="002060"/>
                </a:solidFill>
              </a:rPr>
              <a:t>.</a:t>
            </a:r>
            <a:endParaRPr lang="en-US" sz="2900" dirty="0">
              <a:solidFill>
                <a:srgbClr val="002060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ar-IQ" sz="2900" b="1" dirty="0">
                <a:solidFill>
                  <a:srgbClr val="002060"/>
                </a:solidFill>
              </a:rPr>
              <a:t>استخلاص النتائج التي توصل إليها الباحث . </a:t>
            </a:r>
            <a:endParaRPr lang="en-US" sz="2900" dirty="0">
              <a:solidFill>
                <a:srgbClr val="002060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ar-IQ" sz="2900" b="1" dirty="0">
                <a:solidFill>
                  <a:srgbClr val="002060"/>
                </a:solidFill>
              </a:rPr>
              <a:t>تأكيد الرأي الشخصي للباحث حول الأحداث والنتائج . </a:t>
            </a:r>
            <a:endParaRPr lang="en-US" sz="2900" dirty="0">
              <a:solidFill>
                <a:srgbClr val="002060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ar-IQ" sz="2900" b="1" dirty="0">
                <a:solidFill>
                  <a:srgbClr val="002060"/>
                </a:solidFill>
              </a:rPr>
              <a:t>وضع سيناريوهات للحالة السياسية </a:t>
            </a:r>
            <a:r>
              <a:rPr lang="ar-IQ" sz="2900" b="1" dirty="0" err="1">
                <a:solidFill>
                  <a:srgbClr val="002060"/>
                </a:solidFill>
              </a:rPr>
              <a:t>المبحوثة</a:t>
            </a:r>
            <a:r>
              <a:rPr lang="ar-IQ" sz="2900" b="1" dirty="0">
                <a:solidFill>
                  <a:srgbClr val="002060"/>
                </a:solidFill>
              </a:rPr>
              <a:t> ، توضح احتمالات المستقبل ، واختيار المشهد الأكثر احتمالاً وتبيان مسبباته بشكل منطقي بعيداً عن المثالية . </a:t>
            </a:r>
            <a:endParaRPr lang="en-US" sz="2900" dirty="0">
              <a:solidFill>
                <a:srgbClr val="002060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ar-IQ" sz="2900" b="1" dirty="0">
                <a:solidFill>
                  <a:srgbClr val="002060"/>
                </a:solidFill>
              </a:rPr>
              <a:t>التوصل إلى تعميمات ومبادئ وأفكار جديدة غير مطروحة ، وقد تكون مبتكرة ، يستفيد منها رجال السياسة أو الباحثون الآخرون . </a:t>
            </a:r>
            <a:endParaRPr lang="en-US" sz="29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ar-KW" sz="29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2008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 thruBlk="1" dir="r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عنصر نائب للمحتوى 4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946" b="12352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6" name="مربع نص 5"/>
          <p:cNvSpPr txBox="1"/>
          <p:nvPr/>
        </p:nvSpPr>
        <p:spPr>
          <a:xfrm>
            <a:off x="2339752" y="1916832"/>
            <a:ext cx="3888432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sz="4800" dirty="0">
                <a:solidFill>
                  <a:srgbClr val="FF0000"/>
                </a:solidFill>
                <a:cs typeface="DecoType Thuluth" pitchFamily="2" charset="-78"/>
              </a:rPr>
              <a:t>نهاية المحاضرة </a:t>
            </a:r>
          </a:p>
          <a:p>
            <a:pPr algn="ctr"/>
            <a:r>
              <a:rPr lang="ar-IQ" sz="4800" dirty="0">
                <a:solidFill>
                  <a:srgbClr val="FF0000"/>
                </a:solidFill>
                <a:cs typeface="DecoType Thuluth" pitchFamily="2" charset="-78"/>
              </a:rPr>
              <a:t>شكرا لكم </a:t>
            </a:r>
            <a:endParaRPr lang="ar-KW" sz="4800" dirty="0">
              <a:solidFill>
                <a:srgbClr val="FF0000"/>
              </a:solidFill>
              <a:cs typeface="DecoType Thuluth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40640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669</Words>
  <Application>Microsoft Office PowerPoint</Application>
  <PresentationFormat>عرض على الشاشة (4:3)</PresentationFormat>
  <Paragraphs>46</Paragraphs>
  <Slides>5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سمة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nareman ali</dc:creator>
  <cp:lastModifiedBy>fatenihsan2022@gmail.com</cp:lastModifiedBy>
  <cp:revision>66</cp:revision>
  <dcterms:created xsi:type="dcterms:W3CDTF">2022-10-14T19:01:19Z</dcterms:created>
  <dcterms:modified xsi:type="dcterms:W3CDTF">2022-10-20T07:56:32Z</dcterms:modified>
</cp:coreProperties>
</file>