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2" r:id="rId6"/>
    <p:sldId id="263" r:id="rId7"/>
    <p:sldId id="264" r:id="rId8"/>
    <p:sldId id="265" r:id="rId9"/>
    <p:sldId id="261"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60" d="100"/>
          <a:sy n="60" d="100"/>
        </p:scale>
        <p:origin x="-156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presProps" Target="presProps.xml" /><Relationship Id="rId5" Type="http://schemas.openxmlformats.org/officeDocument/2006/relationships/slide" Target="slides/slide4.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25/03/1444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25/03/1444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25/03/1444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 /></Relationships>
</file>

<file path=ppt/slides/_rels/slide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51520" y="116632"/>
            <a:ext cx="8712968" cy="6480719"/>
          </a:xfrm>
        </p:spPr>
        <p:txBody>
          <a:bodyPr/>
          <a:lstStyle/>
          <a:p>
            <a:endParaRPr lang="ar-KW" dirty="0"/>
          </a:p>
        </p:txBody>
      </p:sp>
      <p:pic>
        <p:nvPicPr>
          <p:cNvPr id="1026" name="Picture 2" descr="C:\Users\1\Desktop\New folder\images (1).jpeg"/>
          <p:cNvPicPr>
            <a:picLocks noChangeAspect="1" noChangeArrowheads="1"/>
          </p:cNvPicPr>
          <p:nvPr/>
        </p:nvPicPr>
        <p:blipFill rotWithShape="1">
          <a:blip r:embed="rId2">
            <a:extLst>
              <a:ext uri="{28A0092B-C50C-407E-A947-70E740481C1C}">
                <a14:useLocalDpi xmlns:a14="http://schemas.microsoft.com/office/drawing/2010/main" val="0"/>
              </a:ext>
            </a:extLst>
          </a:blip>
          <a:srcRect t="12062" b="11697"/>
          <a:stretch/>
        </p:blipFill>
        <p:spPr bwMode="auto">
          <a:xfrm>
            <a:off x="0" y="0"/>
            <a:ext cx="9143999" cy="6858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KW"/>
          </a:p>
        </p:txBody>
      </p:sp>
      <p:pic>
        <p:nvPicPr>
          <p:cNvPr id="1027" name="صورة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8" y="1124744"/>
            <a:ext cx="1501682" cy="122413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a:spLocks noChangeArrowheads="1"/>
          </p:cNvSpPr>
          <p:nvPr/>
        </p:nvSpPr>
        <p:spPr bwMode="auto">
          <a:xfrm>
            <a:off x="1424988" y="-94353"/>
            <a:ext cx="5193997" cy="5940088"/>
          </a:xfrm>
          <a:prstGeom prst="rect">
            <a:avLst/>
          </a:prstGeom>
          <a:noFill/>
          <a:ln>
            <a:noFill/>
          </a:ln>
          <a:effectLst>
            <a:softEdge rad="12700"/>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endParaRPr lang="ar-IQ" sz="2800" b="1" dirty="0">
              <a:latin typeface="Simplified Arabic" pitchFamily="18" charset="-78"/>
              <a:ea typeface="Calibri" pitchFamily="34" charset="0"/>
              <a:cs typeface="DecoType Thuluth"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وزارة التعليم العالي والبحث العلمي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الجامعة المستنصرية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كلية العلوم السياسية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  </a:t>
            </a: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مبادئ علم السياسة</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 «المرحلة الأولى»</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اعداد</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err="1">
                <a:ln>
                  <a:noFill/>
                </a:ln>
                <a:solidFill>
                  <a:schemeClr val="accent4">
                    <a:lumMod val="50000"/>
                  </a:schemeClr>
                </a:solidFill>
                <a:effectLst/>
                <a:latin typeface="Simplified Arabic" pitchFamily="18" charset="-78"/>
                <a:ea typeface="Calibri" pitchFamily="34" charset="0"/>
                <a:cs typeface="Simplified Arabic" pitchFamily="18" charset="-78"/>
              </a:rPr>
              <a:t>أ.م.د</a:t>
            </a: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 فاتن محمد رزاق</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1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endParaRPr>
          </a:p>
          <a:p>
            <a:pPr marL="0" marR="0" lvl="0" indent="0" algn="ctr" defTabSz="914400" rtl="1" eaLnBrk="0" fontAlgn="base" latinLnBrk="0" hangingPunct="0">
              <a:lnSpc>
                <a:spcPct val="100000"/>
              </a:lnSpc>
              <a:spcBef>
                <a:spcPct val="0"/>
              </a:spcBef>
              <a:spcAft>
                <a:spcPct val="0"/>
              </a:spcAft>
              <a:buClrTx/>
              <a:buSzTx/>
              <a:buFontTx/>
              <a:buNone/>
              <a:tabLst/>
            </a:pPr>
            <a:endParaRPr lang="ar-IQ" sz="1400" b="1" dirty="0">
              <a:latin typeface="Simplified Arabic" pitchFamily="18" charset="-78"/>
              <a:ea typeface="Calibri" pitchFamily="34" charset="0"/>
              <a:cs typeface="Simplified Arabic" pitchFamily="18"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1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2020 – 2021</a:t>
            </a: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6321298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animEffect transition="in" filter="wipe(down)">
                                      <p:cBhvr>
                                        <p:cTn id="7" dur="580">
                                          <p:stCondLst>
                                            <p:cond delay="0"/>
                                          </p:stCondLst>
                                        </p:cTn>
                                        <p:tgtEl>
                                          <p:spTgt spid="6">
                                            <p:txEl>
                                              <p:pRg st="6" end="6"/>
                                            </p:txEl>
                                          </p:spTgt>
                                        </p:tgtEl>
                                      </p:cBhvr>
                                    </p:animEffect>
                                    <p:anim calcmode="lin" valueType="num">
                                      <p:cBhvr>
                                        <p:cTn id="8" dur="1822" tmFilter="0,0; 0.14,0.36; 0.43,0.73; 0.71,0.91; 1.0,1.0">
                                          <p:stCondLst>
                                            <p:cond delay="0"/>
                                          </p:stCondLst>
                                        </p:cTn>
                                        <p:tgtEl>
                                          <p:spTgt spid="6">
                                            <p:txEl>
                                              <p:pRg st="6" end="6"/>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xEl>
                                              <p:pRg st="6" end="6"/>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xEl>
                                              <p:pRg st="6" end="6"/>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xEl>
                                              <p:pRg st="6" end="6"/>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xEl>
                                              <p:pRg st="6" end="6"/>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xEl>
                                              <p:pRg st="6" end="6"/>
                                            </p:txEl>
                                          </p:spTgt>
                                        </p:tgtEl>
                                      </p:cBhvr>
                                      <p:to x="100000" y="60000"/>
                                    </p:animScale>
                                    <p:animScale>
                                      <p:cBhvr>
                                        <p:cTn id="14" dur="166" decel="50000">
                                          <p:stCondLst>
                                            <p:cond delay="676"/>
                                          </p:stCondLst>
                                        </p:cTn>
                                        <p:tgtEl>
                                          <p:spTgt spid="6">
                                            <p:txEl>
                                              <p:pRg st="6" end="6"/>
                                            </p:txEl>
                                          </p:spTgt>
                                        </p:tgtEl>
                                      </p:cBhvr>
                                      <p:to x="100000" y="100000"/>
                                    </p:animScale>
                                    <p:animScale>
                                      <p:cBhvr>
                                        <p:cTn id="15" dur="26">
                                          <p:stCondLst>
                                            <p:cond delay="1312"/>
                                          </p:stCondLst>
                                        </p:cTn>
                                        <p:tgtEl>
                                          <p:spTgt spid="6">
                                            <p:txEl>
                                              <p:pRg st="6" end="6"/>
                                            </p:txEl>
                                          </p:spTgt>
                                        </p:tgtEl>
                                      </p:cBhvr>
                                      <p:to x="100000" y="80000"/>
                                    </p:animScale>
                                    <p:animScale>
                                      <p:cBhvr>
                                        <p:cTn id="16" dur="166" decel="50000">
                                          <p:stCondLst>
                                            <p:cond delay="1338"/>
                                          </p:stCondLst>
                                        </p:cTn>
                                        <p:tgtEl>
                                          <p:spTgt spid="6">
                                            <p:txEl>
                                              <p:pRg st="6" end="6"/>
                                            </p:txEl>
                                          </p:spTgt>
                                        </p:tgtEl>
                                      </p:cBhvr>
                                      <p:to x="100000" y="100000"/>
                                    </p:animScale>
                                    <p:animScale>
                                      <p:cBhvr>
                                        <p:cTn id="17" dur="26">
                                          <p:stCondLst>
                                            <p:cond delay="1642"/>
                                          </p:stCondLst>
                                        </p:cTn>
                                        <p:tgtEl>
                                          <p:spTgt spid="6">
                                            <p:txEl>
                                              <p:pRg st="6" end="6"/>
                                            </p:txEl>
                                          </p:spTgt>
                                        </p:tgtEl>
                                      </p:cBhvr>
                                      <p:to x="100000" y="90000"/>
                                    </p:animScale>
                                    <p:animScale>
                                      <p:cBhvr>
                                        <p:cTn id="18" dur="166" decel="50000">
                                          <p:stCondLst>
                                            <p:cond delay="1668"/>
                                          </p:stCondLst>
                                        </p:cTn>
                                        <p:tgtEl>
                                          <p:spTgt spid="6">
                                            <p:txEl>
                                              <p:pRg st="6" end="6"/>
                                            </p:txEl>
                                          </p:spTgt>
                                        </p:tgtEl>
                                      </p:cBhvr>
                                      <p:to x="100000" y="100000"/>
                                    </p:animScale>
                                    <p:animScale>
                                      <p:cBhvr>
                                        <p:cTn id="19" dur="26">
                                          <p:stCondLst>
                                            <p:cond delay="1808"/>
                                          </p:stCondLst>
                                        </p:cTn>
                                        <p:tgtEl>
                                          <p:spTgt spid="6">
                                            <p:txEl>
                                              <p:pRg st="6" end="6"/>
                                            </p:txEl>
                                          </p:spTgt>
                                        </p:tgtEl>
                                      </p:cBhvr>
                                      <p:to x="100000" y="95000"/>
                                    </p:animScale>
                                    <p:animScale>
                                      <p:cBhvr>
                                        <p:cTn id="20" dur="166" decel="50000">
                                          <p:stCondLst>
                                            <p:cond delay="1834"/>
                                          </p:stCondLst>
                                        </p:cTn>
                                        <p:tgtEl>
                                          <p:spTgt spid="6">
                                            <p:txEl>
                                              <p:pRg st="6" end="6"/>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animEffect transition="in" filter="wipe(down)">
                                      <p:cBhvr>
                                        <p:cTn id="23" dur="580">
                                          <p:stCondLst>
                                            <p:cond delay="0"/>
                                          </p:stCondLst>
                                        </p:cTn>
                                        <p:tgtEl>
                                          <p:spTgt spid="6">
                                            <p:txEl>
                                              <p:pRg st="7" end="7"/>
                                            </p:txEl>
                                          </p:spTgt>
                                        </p:tgtEl>
                                      </p:cBhvr>
                                    </p:animEffect>
                                    <p:anim calcmode="lin" valueType="num">
                                      <p:cBhvr>
                                        <p:cTn id="24" dur="1822" tmFilter="0,0; 0.14,0.36; 0.43,0.73; 0.71,0.91; 1.0,1.0">
                                          <p:stCondLst>
                                            <p:cond delay="0"/>
                                          </p:stCondLst>
                                        </p:cTn>
                                        <p:tgtEl>
                                          <p:spTgt spid="6">
                                            <p:txEl>
                                              <p:pRg st="7" end="7"/>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6">
                                            <p:txEl>
                                              <p:pRg st="7" end="7"/>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6">
                                            <p:txEl>
                                              <p:pRg st="7" end="7"/>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6">
                                            <p:txEl>
                                              <p:pRg st="7" end="7"/>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6">
                                            <p:txEl>
                                              <p:pRg st="7" end="7"/>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6">
                                            <p:txEl>
                                              <p:pRg st="7" end="7"/>
                                            </p:txEl>
                                          </p:spTgt>
                                        </p:tgtEl>
                                      </p:cBhvr>
                                      <p:to x="100000" y="60000"/>
                                    </p:animScale>
                                    <p:animScale>
                                      <p:cBhvr>
                                        <p:cTn id="30" dur="166" decel="50000">
                                          <p:stCondLst>
                                            <p:cond delay="676"/>
                                          </p:stCondLst>
                                        </p:cTn>
                                        <p:tgtEl>
                                          <p:spTgt spid="6">
                                            <p:txEl>
                                              <p:pRg st="7" end="7"/>
                                            </p:txEl>
                                          </p:spTgt>
                                        </p:tgtEl>
                                      </p:cBhvr>
                                      <p:to x="100000" y="100000"/>
                                    </p:animScale>
                                    <p:animScale>
                                      <p:cBhvr>
                                        <p:cTn id="31" dur="26">
                                          <p:stCondLst>
                                            <p:cond delay="1312"/>
                                          </p:stCondLst>
                                        </p:cTn>
                                        <p:tgtEl>
                                          <p:spTgt spid="6">
                                            <p:txEl>
                                              <p:pRg st="7" end="7"/>
                                            </p:txEl>
                                          </p:spTgt>
                                        </p:tgtEl>
                                      </p:cBhvr>
                                      <p:to x="100000" y="80000"/>
                                    </p:animScale>
                                    <p:animScale>
                                      <p:cBhvr>
                                        <p:cTn id="32" dur="166" decel="50000">
                                          <p:stCondLst>
                                            <p:cond delay="1338"/>
                                          </p:stCondLst>
                                        </p:cTn>
                                        <p:tgtEl>
                                          <p:spTgt spid="6">
                                            <p:txEl>
                                              <p:pRg st="7" end="7"/>
                                            </p:txEl>
                                          </p:spTgt>
                                        </p:tgtEl>
                                      </p:cBhvr>
                                      <p:to x="100000" y="100000"/>
                                    </p:animScale>
                                    <p:animScale>
                                      <p:cBhvr>
                                        <p:cTn id="33" dur="26">
                                          <p:stCondLst>
                                            <p:cond delay="1642"/>
                                          </p:stCondLst>
                                        </p:cTn>
                                        <p:tgtEl>
                                          <p:spTgt spid="6">
                                            <p:txEl>
                                              <p:pRg st="7" end="7"/>
                                            </p:txEl>
                                          </p:spTgt>
                                        </p:tgtEl>
                                      </p:cBhvr>
                                      <p:to x="100000" y="90000"/>
                                    </p:animScale>
                                    <p:animScale>
                                      <p:cBhvr>
                                        <p:cTn id="34" dur="166" decel="50000">
                                          <p:stCondLst>
                                            <p:cond delay="1668"/>
                                          </p:stCondLst>
                                        </p:cTn>
                                        <p:tgtEl>
                                          <p:spTgt spid="6">
                                            <p:txEl>
                                              <p:pRg st="7" end="7"/>
                                            </p:txEl>
                                          </p:spTgt>
                                        </p:tgtEl>
                                      </p:cBhvr>
                                      <p:to x="100000" y="100000"/>
                                    </p:animScale>
                                    <p:animScale>
                                      <p:cBhvr>
                                        <p:cTn id="35" dur="26">
                                          <p:stCondLst>
                                            <p:cond delay="1808"/>
                                          </p:stCondLst>
                                        </p:cTn>
                                        <p:tgtEl>
                                          <p:spTgt spid="6">
                                            <p:txEl>
                                              <p:pRg st="7" end="7"/>
                                            </p:txEl>
                                          </p:spTgt>
                                        </p:tgtEl>
                                      </p:cBhvr>
                                      <p:to x="100000" y="95000"/>
                                    </p:animScale>
                                    <p:animScale>
                                      <p:cBhvr>
                                        <p:cTn id="36" dur="166" decel="50000">
                                          <p:stCondLst>
                                            <p:cond delay="1834"/>
                                          </p:stCondLst>
                                        </p:cTn>
                                        <p:tgtEl>
                                          <p:spTgt spid="6">
                                            <p:txEl>
                                              <p:pRg st="7" end="7"/>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Effect transition="in" filter="wipe(down)">
                                      <p:cBhvr>
                                        <p:cTn id="39" dur="580">
                                          <p:stCondLst>
                                            <p:cond delay="0"/>
                                          </p:stCondLst>
                                        </p:cTn>
                                        <p:tgtEl>
                                          <p:spTgt spid="6">
                                            <p:txEl>
                                              <p:pRg st="8" end="8"/>
                                            </p:txEl>
                                          </p:spTgt>
                                        </p:tgtEl>
                                      </p:cBhvr>
                                    </p:animEffect>
                                    <p:anim calcmode="lin" valueType="num">
                                      <p:cBhvr>
                                        <p:cTn id="40" dur="1822" tmFilter="0,0; 0.14,0.36; 0.43,0.73; 0.71,0.91; 1.0,1.0">
                                          <p:stCondLst>
                                            <p:cond delay="0"/>
                                          </p:stCondLst>
                                        </p:cTn>
                                        <p:tgtEl>
                                          <p:spTgt spid="6">
                                            <p:txEl>
                                              <p:pRg st="8" end="8"/>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6">
                                            <p:txEl>
                                              <p:pRg st="8" end="8"/>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6">
                                            <p:txEl>
                                              <p:pRg st="8" end="8"/>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6">
                                            <p:txEl>
                                              <p:pRg st="8" end="8"/>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6">
                                            <p:txEl>
                                              <p:pRg st="8" end="8"/>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6">
                                            <p:txEl>
                                              <p:pRg st="8" end="8"/>
                                            </p:txEl>
                                          </p:spTgt>
                                        </p:tgtEl>
                                      </p:cBhvr>
                                      <p:to x="100000" y="60000"/>
                                    </p:animScale>
                                    <p:animScale>
                                      <p:cBhvr>
                                        <p:cTn id="46" dur="166" decel="50000">
                                          <p:stCondLst>
                                            <p:cond delay="676"/>
                                          </p:stCondLst>
                                        </p:cTn>
                                        <p:tgtEl>
                                          <p:spTgt spid="6">
                                            <p:txEl>
                                              <p:pRg st="8" end="8"/>
                                            </p:txEl>
                                          </p:spTgt>
                                        </p:tgtEl>
                                      </p:cBhvr>
                                      <p:to x="100000" y="100000"/>
                                    </p:animScale>
                                    <p:animScale>
                                      <p:cBhvr>
                                        <p:cTn id="47" dur="26">
                                          <p:stCondLst>
                                            <p:cond delay="1312"/>
                                          </p:stCondLst>
                                        </p:cTn>
                                        <p:tgtEl>
                                          <p:spTgt spid="6">
                                            <p:txEl>
                                              <p:pRg st="8" end="8"/>
                                            </p:txEl>
                                          </p:spTgt>
                                        </p:tgtEl>
                                      </p:cBhvr>
                                      <p:to x="100000" y="80000"/>
                                    </p:animScale>
                                    <p:animScale>
                                      <p:cBhvr>
                                        <p:cTn id="48" dur="166" decel="50000">
                                          <p:stCondLst>
                                            <p:cond delay="1338"/>
                                          </p:stCondLst>
                                        </p:cTn>
                                        <p:tgtEl>
                                          <p:spTgt spid="6">
                                            <p:txEl>
                                              <p:pRg st="8" end="8"/>
                                            </p:txEl>
                                          </p:spTgt>
                                        </p:tgtEl>
                                      </p:cBhvr>
                                      <p:to x="100000" y="100000"/>
                                    </p:animScale>
                                    <p:animScale>
                                      <p:cBhvr>
                                        <p:cTn id="49" dur="26">
                                          <p:stCondLst>
                                            <p:cond delay="1642"/>
                                          </p:stCondLst>
                                        </p:cTn>
                                        <p:tgtEl>
                                          <p:spTgt spid="6">
                                            <p:txEl>
                                              <p:pRg st="8" end="8"/>
                                            </p:txEl>
                                          </p:spTgt>
                                        </p:tgtEl>
                                      </p:cBhvr>
                                      <p:to x="100000" y="90000"/>
                                    </p:animScale>
                                    <p:animScale>
                                      <p:cBhvr>
                                        <p:cTn id="50" dur="166" decel="50000">
                                          <p:stCondLst>
                                            <p:cond delay="1668"/>
                                          </p:stCondLst>
                                        </p:cTn>
                                        <p:tgtEl>
                                          <p:spTgt spid="6">
                                            <p:txEl>
                                              <p:pRg st="8" end="8"/>
                                            </p:txEl>
                                          </p:spTgt>
                                        </p:tgtEl>
                                      </p:cBhvr>
                                      <p:to x="100000" y="100000"/>
                                    </p:animScale>
                                    <p:animScale>
                                      <p:cBhvr>
                                        <p:cTn id="51" dur="26">
                                          <p:stCondLst>
                                            <p:cond delay="1808"/>
                                          </p:stCondLst>
                                        </p:cTn>
                                        <p:tgtEl>
                                          <p:spTgt spid="6">
                                            <p:txEl>
                                              <p:pRg st="8" end="8"/>
                                            </p:txEl>
                                          </p:spTgt>
                                        </p:tgtEl>
                                      </p:cBhvr>
                                      <p:to x="100000" y="95000"/>
                                    </p:animScale>
                                    <p:animScale>
                                      <p:cBhvr>
                                        <p:cTn id="52" dur="166" decel="50000">
                                          <p:stCondLst>
                                            <p:cond delay="1834"/>
                                          </p:stCondLst>
                                        </p:cTn>
                                        <p:tgtEl>
                                          <p:spTgt spid="6">
                                            <p:txEl>
                                              <p:pRg st="8" end="8"/>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6">
                                            <p:txEl>
                                              <p:pRg st="9" end="9"/>
                                            </p:txEl>
                                          </p:spTgt>
                                        </p:tgtEl>
                                        <p:attrNameLst>
                                          <p:attrName>style.visibility</p:attrName>
                                        </p:attrNameLst>
                                      </p:cBhvr>
                                      <p:to>
                                        <p:strVal val="visible"/>
                                      </p:to>
                                    </p:set>
                                    <p:animEffect transition="in" filter="wipe(down)">
                                      <p:cBhvr>
                                        <p:cTn id="55" dur="580">
                                          <p:stCondLst>
                                            <p:cond delay="0"/>
                                          </p:stCondLst>
                                        </p:cTn>
                                        <p:tgtEl>
                                          <p:spTgt spid="6">
                                            <p:txEl>
                                              <p:pRg st="9" end="9"/>
                                            </p:txEl>
                                          </p:spTgt>
                                        </p:tgtEl>
                                      </p:cBhvr>
                                    </p:animEffect>
                                    <p:anim calcmode="lin" valueType="num">
                                      <p:cBhvr>
                                        <p:cTn id="56" dur="1822" tmFilter="0,0; 0.14,0.36; 0.43,0.73; 0.71,0.91; 1.0,1.0">
                                          <p:stCondLst>
                                            <p:cond delay="0"/>
                                          </p:stCondLst>
                                        </p:cTn>
                                        <p:tgtEl>
                                          <p:spTgt spid="6">
                                            <p:txEl>
                                              <p:pRg st="9" end="9"/>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6">
                                            <p:txEl>
                                              <p:pRg st="9" end="9"/>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6">
                                            <p:txEl>
                                              <p:pRg st="9" end="9"/>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6">
                                            <p:txEl>
                                              <p:pRg st="9" end="9"/>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6">
                                            <p:txEl>
                                              <p:pRg st="9" end="9"/>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6">
                                            <p:txEl>
                                              <p:pRg st="9" end="9"/>
                                            </p:txEl>
                                          </p:spTgt>
                                        </p:tgtEl>
                                      </p:cBhvr>
                                      <p:to x="100000" y="60000"/>
                                    </p:animScale>
                                    <p:animScale>
                                      <p:cBhvr>
                                        <p:cTn id="62" dur="166" decel="50000">
                                          <p:stCondLst>
                                            <p:cond delay="676"/>
                                          </p:stCondLst>
                                        </p:cTn>
                                        <p:tgtEl>
                                          <p:spTgt spid="6">
                                            <p:txEl>
                                              <p:pRg st="9" end="9"/>
                                            </p:txEl>
                                          </p:spTgt>
                                        </p:tgtEl>
                                      </p:cBhvr>
                                      <p:to x="100000" y="100000"/>
                                    </p:animScale>
                                    <p:animScale>
                                      <p:cBhvr>
                                        <p:cTn id="63" dur="26">
                                          <p:stCondLst>
                                            <p:cond delay="1312"/>
                                          </p:stCondLst>
                                        </p:cTn>
                                        <p:tgtEl>
                                          <p:spTgt spid="6">
                                            <p:txEl>
                                              <p:pRg st="9" end="9"/>
                                            </p:txEl>
                                          </p:spTgt>
                                        </p:tgtEl>
                                      </p:cBhvr>
                                      <p:to x="100000" y="80000"/>
                                    </p:animScale>
                                    <p:animScale>
                                      <p:cBhvr>
                                        <p:cTn id="64" dur="166" decel="50000">
                                          <p:stCondLst>
                                            <p:cond delay="1338"/>
                                          </p:stCondLst>
                                        </p:cTn>
                                        <p:tgtEl>
                                          <p:spTgt spid="6">
                                            <p:txEl>
                                              <p:pRg st="9" end="9"/>
                                            </p:txEl>
                                          </p:spTgt>
                                        </p:tgtEl>
                                      </p:cBhvr>
                                      <p:to x="100000" y="100000"/>
                                    </p:animScale>
                                    <p:animScale>
                                      <p:cBhvr>
                                        <p:cTn id="65" dur="26">
                                          <p:stCondLst>
                                            <p:cond delay="1642"/>
                                          </p:stCondLst>
                                        </p:cTn>
                                        <p:tgtEl>
                                          <p:spTgt spid="6">
                                            <p:txEl>
                                              <p:pRg st="9" end="9"/>
                                            </p:txEl>
                                          </p:spTgt>
                                        </p:tgtEl>
                                      </p:cBhvr>
                                      <p:to x="100000" y="90000"/>
                                    </p:animScale>
                                    <p:animScale>
                                      <p:cBhvr>
                                        <p:cTn id="66" dur="166" decel="50000">
                                          <p:stCondLst>
                                            <p:cond delay="1668"/>
                                          </p:stCondLst>
                                        </p:cTn>
                                        <p:tgtEl>
                                          <p:spTgt spid="6">
                                            <p:txEl>
                                              <p:pRg st="9" end="9"/>
                                            </p:txEl>
                                          </p:spTgt>
                                        </p:tgtEl>
                                      </p:cBhvr>
                                      <p:to x="100000" y="100000"/>
                                    </p:animScale>
                                    <p:animScale>
                                      <p:cBhvr>
                                        <p:cTn id="67" dur="26">
                                          <p:stCondLst>
                                            <p:cond delay="1808"/>
                                          </p:stCondLst>
                                        </p:cTn>
                                        <p:tgtEl>
                                          <p:spTgt spid="6">
                                            <p:txEl>
                                              <p:pRg st="9" end="9"/>
                                            </p:txEl>
                                          </p:spTgt>
                                        </p:tgtEl>
                                      </p:cBhvr>
                                      <p:to x="100000" y="95000"/>
                                    </p:animScale>
                                    <p:animScale>
                                      <p:cBhvr>
                                        <p:cTn id="68" dur="166" decel="50000">
                                          <p:stCondLst>
                                            <p:cond delay="1834"/>
                                          </p:stCondLst>
                                        </p:cTn>
                                        <p:tgtEl>
                                          <p:spTgt spid="6">
                                            <p:txEl>
                                              <p:pRg st="9" end="9"/>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404664"/>
            <a:ext cx="6876256" cy="6453336"/>
          </a:xfrm>
        </p:spPr>
        <p:txBody>
          <a:bodyPr>
            <a:normAutofit fontScale="25000" lnSpcReduction="20000"/>
          </a:bodyPr>
          <a:lstStyle/>
          <a:p>
            <a:pPr marL="0" indent="0" algn="ctr">
              <a:buNone/>
            </a:pPr>
            <a:endParaRPr lang="ar-IQ" sz="3300" b="1" dirty="0">
              <a:cs typeface="DecoType Thuluth" pitchFamily="2" charset="-78"/>
            </a:endParaRPr>
          </a:p>
          <a:p>
            <a:pPr marL="0" indent="0" algn="ctr">
              <a:buNone/>
            </a:pPr>
            <a:endParaRPr lang="ar-IQ" sz="4800" b="1" dirty="0">
              <a:cs typeface="DecoType Thuluth" pitchFamily="2" charset="-78"/>
            </a:endParaRPr>
          </a:p>
          <a:p>
            <a:pPr marL="0" indent="0" algn="ctr">
              <a:buNone/>
            </a:pPr>
            <a:r>
              <a:rPr lang="ar-IQ" sz="9600" b="1" dirty="0">
                <a:solidFill>
                  <a:srgbClr val="FF0000"/>
                </a:solidFill>
                <a:cs typeface="DecoType Thuluth" pitchFamily="2" charset="-78"/>
              </a:rPr>
              <a:t>المحاضرة الخامسة:  موضوعات علم السياسة </a:t>
            </a:r>
            <a:endParaRPr lang="en-US" sz="5400" dirty="0">
              <a:solidFill>
                <a:srgbClr val="002060"/>
              </a:solidFill>
              <a:cs typeface="DecoType Thuluth" pitchFamily="2" charset="-78"/>
            </a:endParaRPr>
          </a:p>
          <a:p>
            <a:pPr marL="0" indent="0">
              <a:buNone/>
            </a:pPr>
            <a:r>
              <a:rPr lang="ar-IQ" sz="8000" b="1" dirty="0">
                <a:solidFill>
                  <a:srgbClr val="002060"/>
                </a:solidFill>
              </a:rPr>
              <a:t> </a:t>
            </a:r>
            <a:r>
              <a:rPr lang="ar-IQ" sz="7200" dirty="0">
                <a:solidFill>
                  <a:srgbClr val="002060"/>
                </a:solidFill>
              </a:rPr>
              <a:t>ان الموضوعات المتعلقة بالعلوم السياسية كثيرة وواسعة فنجد على سبيل المثال المفردات التي أقرها نخبة من علماء السياسة في   منظمة اليونسكو في عام 1948 ، وهي : </a:t>
            </a:r>
            <a:endParaRPr lang="en-US" sz="7200" dirty="0">
              <a:solidFill>
                <a:srgbClr val="002060"/>
              </a:solidFill>
            </a:endParaRPr>
          </a:p>
          <a:p>
            <a:pPr marL="457200" lvl="0" indent="-457200">
              <a:buFont typeface="+mj-lt"/>
              <a:buAutoNum type="arabicPeriod"/>
            </a:pPr>
            <a:r>
              <a:rPr lang="ar-IQ" sz="7200" dirty="0">
                <a:solidFill>
                  <a:srgbClr val="002060"/>
                </a:solidFill>
              </a:rPr>
              <a:t>النظرية السياسية : </a:t>
            </a:r>
          </a:p>
          <a:p>
            <a:pPr marL="0" lvl="0" indent="0">
              <a:buNone/>
            </a:pPr>
            <a:r>
              <a:rPr lang="ar-IQ" sz="7200" dirty="0">
                <a:solidFill>
                  <a:srgbClr val="002060"/>
                </a:solidFill>
              </a:rPr>
              <a:t>وتتضمن دراسة جميع النظريات التي وضعت تحديد علاقة الفرد بالدولة ، ومدي خضوعه لها ودراسة الأفكار السياسية وتاريخها وتطورها عبر الزمن. </a:t>
            </a:r>
            <a:endParaRPr lang="en-US" sz="7200" dirty="0">
              <a:solidFill>
                <a:srgbClr val="002060"/>
              </a:solidFill>
            </a:endParaRPr>
          </a:p>
          <a:p>
            <a:pPr marL="457200" lvl="0" indent="-457200">
              <a:buFont typeface="+mj-lt"/>
              <a:buAutoNum type="arabicPeriod" startAt="2"/>
            </a:pPr>
            <a:r>
              <a:rPr lang="ar-IQ" sz="7200" dirty="0">
                <a:solidFill>
                  <a:srgbClr val="002060"/>
                </a:solidFill>
              </a:rPr>
              <a:t>المؤسسات السياسية : وتضم كل مما يلي : </a:t>
            </a:r>
            <a:endParaRPr lang="en-US" sz="7200" dirty="0">
              <a:solidFill>
                <a:srgbClr val="002060"/>
              </a:solidFill>
            </a:endParaRPr>
          </a:p>
          <a:p>
            <a:pPr marL="457200" lvl="0" indent="-457200">
              <a:buFont typeface="+mj-cs"/>
              <a:buAutoNum type="arabic2Minus"/>
            </a:pPr>
            <a:r>
              <a:rPr lang="ar-IQ" sz="7200" dirty="0">
                <a:solidFill>
                  <a:srgbClr val="002060"/>
                </a:solidFill>
              </a:rPr>
              <a:t>الدستور .</a:t>
            </a:r>
            <a:endParaRPr lang="en-US" sz="7200" dirty="0">
              <a:solidFill>
                <a:srgbClr val="002060"/>
              </a:solidFill>
            </a:endParaRPr>
          </a:p>
          <a:p>
            <a:pPr marL="457200" lvl="0" indent="-457200">
              <a:buFont typeface="+mj-cs"/>
              <a:buAutoNum type="arabic1Minus" startAt="2"/>
            </a:pPr>
            <a:r>
              <a:rPr lang="ar-IQ" sz="7200" dirty="0">
                <a:solidFill>
                  <a:srgbClr val="002060"/>
                </a:solidFill>
              </a:rPr>
              <a:t>الحكومة المركزية .</a:t>
            </a:r>
            <a:endParaRPr lang="en-US" sz="7200" dirty="0">
              <a:solidFill>
                <a:srgbClr val="002060"/>
              </a:solidFill>
            </a:endParaRPr>
          </a:p>
          <a:p>
            <a:pPr marL="457200" lvl="0" indent="-457200">
              <a:buFont typeface="+mj-cs"/>
              <a:buAutoNum type="arabic1Minus" startAt="3"/>
            </a:pPr>
            <a:r>
              <a:rPr lang="ar-IQ" sz="7200" dirty="0">
                <a:solidFill>
                  <a:srgbClr val="002060"/>
                </a:solidFill>
              </a:rPr>
              <a:t>الحكومة الإقليمية .</a:t>
            </a:r>
            <a:endParaRPr lang="en-US" sz="7200" dirty="0">
              <a:solidFill>
                <a:srgbClr val="002060"/>
              </a:solidFill>
            </a:endParaRPr>
          </a:p>
          <a:p>
            <a:pPr marL="457200" lvl="0" indent="-457200">
              <a:buFont typeface="+mj-cs"/>
              <a:buAutoNum type="arabic1Minus" startAt="4"/>
            </a:pPr>
            <a:r>
              <a:rPr lang="ar-IQ" sz="7200" dirty="0">
                <a:solidFill>
                  <a:srgbClr val="002060"/>
                </a:solidFill>
              </a:rPr>
              <a:t>الإدارة العامة .</a:t>
            </a:r>
            <a:endParaRPr lang="en-US" sz="7200" dirty="0">
              <a:solidFill>
                <a:srgbClr val="002060"/>
              </a:solidFill>
            </a:endParaRPr>
          </a:p>
          <a:p>
            <a:pPr marL="457200" lvl="0" indent="-457200">
              <a:buFont typeface="+mj-cs"/>
              <a:buAutoNum type="arabic1Minus" startAt="5"/>
            </a:pPr>
            <a:r>
              <a:rPr lang="ar-IQ" sz="7200" dirty="0">
                <a:solidFill>
                  <a:srgbClr val="002060"/>
                </a:solidFill>
              </a:rPr>
              <a:t>وظائف الحكومة الاقتصادية والاجتماعية .</a:t>
            </a:r>
            <a:endParaRPr lang="en-US" sz="7200" dirty="0">
              <a:solidFill>
                <a:srgbClr val="002060"/>
              </a:solidFill>
            </a:endParaRPr>
          </a:p>
          <a:p>
            <a:pPr marL="457200" lvl="0" indent="-457200">
              <a:buFont typeface="+mj-cs"/>
              <a:buAutoNum type="arabic1Minus" startAt="6"/>
            </a:pPr>
            <a:r>
              <a:rPr lang="ar-IQ" sz="7200" dirty="0">
                <a:solidFill>
                  <a:srgbClr val="002060"/>
                </a:solidFill>
              </a:rPr>
              <a:t>المؤسسات السياسية المقارنة .</a:t>
            </a:r>
            <a:endParaRPr lang="en-US" sz="7200" dirty="0">
              <a:solidFill>
                <a:srgbClr val="002060"/>
              </a:solidFill>
            </a:endParaRPr>
          </a:p>
          <a:p>
            <a:pPr marL="457200" lvl="0" indent="-457200">
              <a:buFont typeface="+mj-lt"/>
              <a:buAutoNum type="arabicPeriod" startAt="3"/>
            </a:pPr>
            <a:r>
              <a:rPr lang="ar-IQ" sz="7200" dirty="0">
                <a:solidFill>
                  <a:srgbClr val="002060"/>
                </a:solidFill>
              </a:rPr>
              <a:t>الأحزاب والفئات والرأي العام ، وتضم :  </a:t>
            </a:r>
            <a:endParaRPr lang="en-US" sz="7200" dirty="0">
              <a:solidFill>
                <a:srgbClr val="002060"/>
              </a:solidFill>
            </a:endParaRPr>
          </a:p>
          <a:p>
            <a:pPr marL="457200" lvl="0" indent="-457200">
              <a:buFont typeface="+mj-cs"/>
              <a:buAutoNum type="arabic1Minus"/>
            </a:pPr>
            <a:r>
              <a:rPr lang="ar-IQ" sz="7200" dirty="0">
                <a:solidFill>
                  <a:srgbClr val="002060"/>
                </a:solidFill>
              </a:rPr>
              <a:t>الأحزاب السياسية ودراستها وكيفية تكوينها ومدى قوتها في الحياة العامة . </a:t>
            </a:r>
            <a:endParaRPr lang="en-US" sz="7200" dirty="0">
              <a:solidFill>
                <a:srgbClr val="002060"/>
              </a:solidFill>
            </a:endParaRPr>
          </a:p>
          <a:p>
            <a:pPr marL="457200" lvl="0" indent="-457200">
              <a:buFont typeface="+mj-cs"/>
              <a:buAutoNum type="arabic1Minus"/>
            </a:pPr>
            <a:r>
              <a:rPr lang="ar-IQ" sz="7200" dirty="0">
                <a:solidFill>
                  <a:srgbClr val="002060"/>
                </a:solidFill>
              </a:rPr>
              <a:t>الفئات والجمعيات .</a:t>
            </a:r>
            <a:endParaRPr lang="en-US" sz="7200" dirty="0">
              <a:solidFill>
                <a:srgbClr val="002060"/>
              </a:solidFill>
            </a:endParaRPr>
          </a:p>
          <a:p>
            <a:pPr marL="457200" lvl="0" indent="-457200">
              <a:buFont typeface="+mj-cs"/>
              <a:buAutoNum type="arabic1Minus"/>
            </a:pPr>
            <a:r>
              <a:rPr lang="ar-IQ" sz="7200" dirty="0">
                <a:solidFill>
                  <a:srgbClr val="002060"/>
                </a:solidFill>
              </a:rPr>
              <a:t>المشاركة السياسية للمواطن في الحكومية و الإدارة .</a:t>
            </a:r>
            <a:endParaRPr lang="en-US" sz="7200" dirty="0">
              <a:solidFill>
                <a:srgbClr val="002060"/>
              </a:solidFill>
            </a:endParaRPr>
          </a:p>
          <a:p>
            <a:pPr marL="457200" lvl="0" indent="-457200">
              <a:buFont typeface="+mj-cs"/>
              <a:buAutoNum type="arabic1Minus"/>
            </a:pPr>
            <a:r>
              <a:rPr lang="ar-IQ" sz="7200" dirty="0">
                <a:solidFill>
                  <a:srgbClr val="002060"/>
                </a:solidFill>
              </a:rPr>
              <a:t>الرأي العام ، أي دراسة الرأي العام وكيفية تكونه وطرق قراته وقياسه وتوجيهه .</a:t>
            </a:r>
            <a:endParaRPr lang="en-US" sz="7200" dirty="0">
              <a:solidFill>
                <a:srgbClr val="002060"/>
              </a:solidFill>
            </a:endParaRPr>
          </a:p>
          <a:p>
            <a:pPr marL="457200" lvl="0" indent="-457200">
              <a:buFont typeface="+mj-lt"/>
              <a:buAutoNum type="arabicPeriod" startAt="4"/>
            </a:pPr>
            <a:r>
              <a:rPr lang="ar-IQ" sz="7200" dirty="0">
                <a:solidFill>
                  <a:srgbClr val="002060"/>
                </a:solidFill>
              </a:rPr>
              <a:t>العلاقات الدولية ، وتضم :</a:t>
            </a:r>
            <a:endParaRPr lang="en-US" sz="7200" dirty="0">
              <a:solidFill>
                <a:srgbClr val="002060"/>
              </a:solidFill>
            </a:endParaRPr>
          </a:p>
          <a:p>
            <a:pPr marL="457200" lvl="0" indent="-457200">
              <a:buFont typeface="+mj-cs"/>
              <a:buAutoNum type="arabic1Minus"/>
            </a:pPr>
            <a:r>
              <a:rPr lang="ar-IQ" sz="7200" dirty="0">
                <a:solidFill>
                  <a:srgbClr val="002060"/>
                </a:solidFill>
              </a:rPr>
              <a:t>السياسة الدولية .</a:t>
            </a:r>
            <a:endParaRPr lang="en-US" sz="7200" dirty="0">
              <a:solidFill>
                <a:srgbClr val="002060"/>
              </a:solidFill>
            </a:endParaRPr>
          </a:p>
          <a:p>
            <a:pPr marL="457200" lvl="0" indent="-457200">
              <a:buFont typeface="+mj-cs"/>
              <a:buAutoNum type="arabic1Minus"/>
            </a:pPr>
            <a:r>
              <a:rPr lang="ar-IQ" sz="7200" dirty="0">
                <a:solidFill>
                  <a:srgbClr val="002060"/>
                </a:solidFill>
              </a:rPr>
              <a:t>التنظيمات و الإدارات الدولية . </a:t>
            </a:r>
            <a:endParaRPr lang="en-US" sz="7200" dirty="0">
              <a:solidFill>
                <a:srgbClr val="002060"/>
              </a:solidFill>
            </a:endParaRPr>
          </a:p>
          <a:p>
            <a:pPr marL="457200" lvl="0" indent="-457200">
              <a:buFont typeface="+mj-cs"/>
              <a:buAutoNum type="arabic1Minus"/>
            </a:pPr>
            <a:r>
              <a:rPr lang="ar-IQ" sz="7200" dirty="0">
                <a:solidFill>
                  <a:srgbClr val="002060"/>
                </a:solidFill>
              </a:rPr>
              <a:t>القانون الدولي . </a:t>
            </a:r>
            <a:endParaRPr lang="en-US" sz="7200" dirty="0">
              <a:solidFill>
                <a:srgbClr val="002060"/>
              </a:solidFill>
            </a:endParaRPr>
          </a:p>
          <a:p>
            <a:pPr marL="0" indent="0" algn="ctr">
              <a:buNone/>
            </a:pPr>
            <a:endParaRPr lang="en-US" sz="4000" dirty="0">
              <a:solidFill>
                <a:srgbClr val="002060"/>
              </a:solidFill>
            </a:endParaRPr>
          </a:p>
        </p:txBody>
      </p:sp>
    </p:spTree>
    <p:extLst>
      <p:ext uri="{BB962C8B-B14F-4D97-AF65-F5344CB8AC3E}">
        <p14:creationId xmlns:p14="http://schemas.microsoft.com/office/powerpoint/2010/main" val="128038831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548680"/>
            <a:ext cx="6768751" cy="6453336"/>
          </a:xfrm>
        </p:spPr>
        <p:txBody>
          <a:bodyPr>
            <a:noAutofit/>
          </a:bodyPr>
          <a:lstStyle/>
          <a:p>
            <a:pPr marL="0" indent="0">
              <a:buNone/>
            </a:pPr>
            <a:r>
              <a:rPr lang="ar-IQ" sz="1700" dirty="0">
                <a:solidFill>
                  <a:srgbClr val="002060"/>
                </a:solidFill>
              </a:rPr>
              <a:t>ومن الجدير بالذكر أن هذه القائمة تعتمد في اغلب الجامعات والمؤسسات التعليمية في العالم مع بعض الإضافات والاجتهادات الخاصة بالدولة والمجتمع كما تراه الجامعة صاحبة الاختصاص ، أما موسوعة العلوم السياسية فقد طرحت مواضيع عدة أهمها : </a:t>
            </a:r>
          </a:p>
          <a:p>
            <a:pPr lvl="0">
              <a:buFont typeface="+mj-lt"/>
              <a:buAutoNum type="arabicPeriod"/>
            </a:pPr>
            <a:r>
              <a:rPr lang="ar-IQ" sz="1700" dirty="0">
                <a:solidFill>
                  <a:srgbClr val="002060"/>
                </a:solidFill>
              </a:rPr>
              <a:t>الفلسفة السياسية : تشكل الفلسفة السياسية جزءا من التراث في العلوم السياسية فمنذ أفلاطون وحتى اليوم كانت الفلسفة السياسية التي تركز على القيم و على بعض المفاهيم متل المدينة الفاضلة والعدالة من المواضيع الأكثر رواجاً في القرون الماضية . </a:t>
            </a:r>
            <a:endParaRPr lang="en-US" sz="1700" dirty="0">
              <a:solidFill>
                <a:srgbClr val="002060"/>
              </a:solidFill>
            </a:endParaRPr>
          </a:p>
          <a:p>
            <a:pPr lvl="0">
              <a:buFont typeface="+mj-lt"/>
              <a:buAutoNum type="arabicPeriod"/>
            </a:pPr>
            <a:r>
              <a:rPr lang="ar-IQ" sz="1700" dirty="0">
                <a:solidFill>
                  <a:srgbClr val="002060"/>
                </a:solidFill>
              </a:rPr>
              <a:t>العملية القانونية - القضائية : وهي تركيز الباحث على القوانين والدساتير.</a:t>
            </a:r>
            <a:endParaRPr lang="en-US" sz="1700" dirty="0">
              <a:solidFill>
                <a:srgbClr val="002060"/>
              </a:solidFill>
            </a:endParaRPr>
          </a:p>
          <a:p>
            <a:pPr lvl="0">
              <a:buFont typeface="+mj-lt"/>
              <a:buAutoNum type="arabicPeriod"/>
            </a:pPr>
            <a:r>
              <a:rPr lang="ar-IQ" sz="1700" dirty="0">
                <a:solidFill>
                  <a:srgbClr val="002060"/>
                </a:solidFill>
              </a:rPr>
              <a:t>الإجراءات التنفيذية : تهتم هذه الدراسات بالعمليات البيروقراطية والتي من خلالها يتم تنفيذ السياسات العامة . فسواء أكان الحاكم رئيساً أم ملكاً فهو رجل دولة عليه مهام لتنفيذها ولذلك توجد بيروقراطيات لمساعدة رجل الدولة للقيام بمهامه وتشكل هذه المؤسسات أو الديمقراطيات الموضوع الأساسي للدراسة لبعض المتخصصين في مجال العلوم السياسية .</a:t>
            </a:r>
            <a:endParaRPr lang="en-US" sz="1700" dirty="0">
              <a:solidFill>
                <a:srgbClr val="002060"/>
              </a:solidFill>
            </a:endParaRPr>
          </a:p>
          <a:p>
            <a:pPr lvl="0">
              <a:buFont typeface="+mj-lt"/>
              <a:buAutoNum type="arabicPeriod"/>
            </a:pPr>
            <a:r>
              <a:rPr lang="ar-IQ" sz="1700" dirty="0">
                <a:solidFill>
                  <a:srgbClr val="002060"/>
                </a:solidFill>
              </a:rPr>
              <a:t>التنظيم الإداري : </a:t>
            </a:r>
          </a:p>
          <a:p>
            <a:pPr marL="0" lvl="0" indent="0">
              <a:buNone/>
            </a:pPr>
            <a:r>
              <a:rPr lang="ar-IQ" sz="1700" dirty="0">
                <a:solidFill>
                  <a:srgbClr val="002060"/>
                </a:solidFill>
              </a:rPr>
              <a:t>    هذا الفرع تطور من الحاجة إلى تنظيم امور الإدارية في الدولة والى أن اصبح الأن فرعاً خاصاً يسمى الإدارة العامة . </a:t>
            </a:r>
          </a:p>
          <a:p>
            <a:pPr marL="0" lvl="0" indent="0">
              <a:buNone/>
            </a:pPr>
            <a:r>
              <a:rPr lang="ar-IQ" sz="1700" dirty="0">
                <a:solidFill>
                  <a:srgbClr val="002060"/>
                </a:solidFill>
              </a:rPr>
              <a:t>5.الدراسات المتعلقة بالسياسات التشريعية : </a:t>
            </a:r>
          </a:p>
          <a:p>
            <a:pPr marL="0" lvl="0" indent="0">
              <a:buNone/>
            </a:pPr>
            <a:r>
              <a:rPr lang="ar-IQ" sz="1700" dirty="0">
                <a:solidFill>
                  <a:srgbClr val="002060"/>
                </a:solidFill>
              </a:rPr>
              <a:t> هذه الدراسات تركز على الجانب التشريعي من الحكومة ، أي علاقة السلطة التشريعية بالسلطات الأخرى ، مبينة عمل كل </a:t>
            </a:r>
          </a:p>
          <a:p>
            <a:pPr marL="0" lvl="0" indent="0">
              <a:buNone/>
            </a:pPr>
            <a:r>
              <a:rPr lang="ar-IQ" sz="1700" dirty="0">
                <a:solidFill>
                  <a:srgbClr val="002060"/>
                </a:solidFill>
              </a:rPr>
              <a:t> منها  وعملية الانتخابات للسلطة التشريعية والتمثيل السياسي في الدولة والمجتمع . </a:t>
            </a:r>
            <a:endParaRPr lang="en-US" sz="1700" dirty="0">
              <a:solidFill>
                <a:srgbClr val="002060"/>
              </a:solidFill>
            </a:endParaRPr>
          </a:p>
          <a:p>
            <a:pPr marL="0" lvl="0" indent="0">
              <a:buNone/>
            </a:pPr>
            <a:r>
              <a:rPr lang="ar-IQ" sz="1700" dirty="0">
                <a:solidFill>
                  <a:srgbClr val="002060"/>
                </a:solidFill>
              </a:rPr>
              <a:t>6.الأحزاب السياسية وجماعات الضغط :</a:t>
            </a:r>
          </a:p>
          <a:p>
            <a:pPr marL="0" lvl="0" indent="0">
              <a:buNone/>
            </a:pPr>
            <a:r>
              <a:rPr lang="ar-IQ" sz="1700" dirty="0">
                <a:solidFill>
                  <a:srgbClr val="002060"/>
                </a:solidFill>
              </a:rPr>
              <a:t>  يذهب اهتمام هذه الدراسات إلى القوى السياسية الفاعلة في المجتمع وتأثيرها على العملية السياسية ، وعلى اتخاذ السياسات </a:t>
            </a:r>
          </a:p>
          <a:p>
            <a:pPr marL="0" lvl="0" indent="0">
              <a:buNone/>
            </a:pPr>
            <a:r>
              <a:rPr lang="ar-IQ" sz="1700" dirty="0">
                <a:solidFill>
                  <a:srgbClr val="002060"/>
                </a:solidFill>
              </a:rPr>
              <a:t>ووضع القرارات وأدوات تنفيذها.</a:t>
            </a:r>
            <a:endParaRPr lang="en-US" sz="1700" dirty="0">
              <a:solidFill>
                <a:srgbClr val="002060"/>
              </a:solidFill>
            </a:endParaRPr>
          </a:p>
        </p:txBody>
      </p:sp>
    </p:spTree>
    <p:extLst>
      <p:ext uri="{BB962C8B-B14F-4D97-AF65-F5344CB8AC3E}">
        <p14:creationId xmlns:p14="http://schemas.microsoft.com/office/powerpoint/2010/main" val="816772341"/>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692696"/>
            <a:ext cx="7020272" cy="6165304"/>
          </a:xfrm>
        </p:spPr>
        <p:txBody>
          <a:bodyPr>
            <a:normAutofit fontScale="92500" lnSpcReduction="10000"/>
          </a:bodyPr>
          <a:lstStyle/>
          <a:p>
            <a:pPr marL="0" indent="0">
              <a:buNone/>
            </a:pPr>
            <a:endParaRPr lang="ar-IQ" sz="200" b="1" dirty="0">
              <a:solidFill>
                <a:srgbClr val="002060"/>
              </a:solidFill>
            </a:endParaRPr>
          </a:p>
          <a:p>
            <a:pPr marL="0" lvl="0" indent="0">
              <a:buNone/>
            </a:pPr>
            <a:r>
              <a:rPr lang="ar-IQ" sz="2000" dirty="0">
                <a:solidFill>
                  <a:srgbClr val="002060"/>
                </a:solidFill>
              </a:rPr>
              <a:t>7.الرأي العام : </a:t>
            </a:r>
            <a:endParaRPr lang="en-US" sz="2000" dirty="0">
              <a:solidFill>
                <a:srgbClr val="002060"/>
              </a:solidFill>
            </a:endParaRPr>
          </a:p>
          <a:p>
            <a:pPr marL="0" indent="0">
              <a:buNone/>
            </a:pPr>
            <a:r>
              <a:rPr lang="ar-IQ" sz="2000" dirty="0">
                <a:solidFill>
                  <a:srgbClr val="002060"/>
                </a:solidFill>
              </a:rPr>
              <a:t>يهتم هذا الجانب من الدراسات </a:t>
            </a:r>
            <a:r>
              <a:rPr lang="ar-IQ" sz="2000" dirty="0" err="1">
                <a:solidFill>
                  <a:srgbClr val="002060"/>
                </a:solidFill>
              </a:rPr>
              <a:t>بالأراء</a:t>
            </a:r>
            <a:r>
              <a:rPr lang="ar-IQ" sz="2000" dirty="0">
                <a:solidFill>
                  <a:srgbClr val="002060"/>
                </a:solidFill>
              </a:rPr>
              <a:t> والاتجاهات والمعتقدات وأثرها على السياسة العامة ، وقد برز هذا الاتجاه وتطور مع المدرسة السلوكية .</a:t>
            </a:r>
            <a:endParaRPr lang="en-US" sz="2000" dirty="0">
              <a:solidFill>
                <a:srgbClr val="002060"/>
              </a:solidFill>
            </a:endParaRPr>
          </a:p>
          <a:p>
            <a:pPr marL="0" lvl="0" indent="0">
              <a:buNone/>
            </a:pPr>
            <a:r>
              <a:rPr lang="ar-IQ" sz="2000" dirty="0">
                <a:solidFill>
                  <a:srgbClr val="002060"/>
                </a:solidFill>
              </a:rPr>
              <a:t>8.التنشئة السياسية والثقافة السياسية : </a:t>
            </a:r>
            <a:endParaRPr lang="en-US" sz="2000" dirty="0">
              <a:solidFill>
                <a:srgbClr val="002060"/>
              </a:solidFill>
            </a:endParaRPr>
          </a:p>
          <a:p>
            <a:pPr marL="0" indent="0">
              <a:buNone/>
            </a:pPr>
            <a:r>
              <a:rPr lang="ar-IQ" sz="2000" dirty="0">
                <a:solidFill>
                  <a:srgbClr val="002060"/>
                </a:solidFill>
              </a:rPr>
              <a:t>يركز أصحاب هذه الدراسات على أهمية التنشئة السياسية المباشرة وغير المباشرة لتكوين وعي المواطن ، وايجاد ثقافة سياسية متطورة تواكب أهداف المجتمع في السعي للسعادة والرفاهية .</a:t>
            </a:r>
            <a:endParaRPr lang="en-US" sz="2000" dirty="0">
              <a:solidFill>
                <a:srgbClr val="002060"/>
              </a:solidFill>
            </a:endParaRPr>
          </a:p>
          <a:p>
            <a:pPr marL="0" lvl="0" indent="0">
              <a:buNone/>
            </a:pPr>
            <a:r>
              <a:rPr lang="ar-IQ" sz="2000" dirty="0">
                <a:solidFill>
                  <a:srgbClr val="002060"/>
                </a:solidFill>
              </a:rPr>
              <a:t>9.السياسات المقارنة :</a:t>
            </a:r>
            <a:endParaRPr lang="en-US" sz="2000" dirty="0">
              <a:solidFill>
                <a:srgbClr val="002060"/>
              </a:solidFill>
            </a:endParaRPr>
          </a:p>
          <a:p>
            <a:pPr marL="0" indent="0">
              <a:buNone/>
            </a:pPr>
            <a:r>
              <a:rPr lang="ar-IQ" sz="2000" dirty="0">
                <a:solidFill>
                  <a:srgbClr val="002060"/>
                </a:solidFill>
              </a:rPr>
              <a:t>على الرغم من قدم هذه الدراسات التي بدأت مع أرسطو في المقارنة بين الدساتير لدول المدينة ، إلا أن هذا الجانب من الدراسات السياسية تطور بشكل كبير خلال القرن العشرين ، وأصبحت الى اتهامات متعلقة بالنظم السياسية المقارنة ، وبالسياسات المقارنة نظرا لأهمية ودور المقارنة بين مختلف الأنظمة السياسية .</a:t>
            </a:r>
            <a:endParaRPr lang="en-US" sz="2000" dirty="0">
              <a:solidFill>
                <a:srgbClr val="002060"/>
              </a:solidFill>
            </a:endParaRPr>
          </a:p>
          <a:p>
            <a:pPr marL="0" lvl="0" indent="0">
              <a:buNone/>
            </a:pPr>
            <a:r>
              <a:rPr lang="ar-IQ" sz="2000" dirty="0">
                <a:solidFill>
                  <a:srgbClr val="002060"/>
                </a:solidFill>
              </a:rPr>
              <a:t>10التنمية السياسية : </a:t>
            </a:r>
            <a:endParaRPr lang="en-US" sz="2000" dirty="0">
              <a:solidFill>
                <a:srgbClr val="002060"/>
              </a:solidFill>
            </a:endParaRPr>
          </a:p>
          <a:p>
            <a:pPr marL="0" indent="0">
              <a:buNone/>
            </a:pPr>
            <a:r>
              <a:rPr lang="ar-IQ" sz="2000" dirty="0">
                <a:solidFill>
                  <a:srgbClr val="002060"/>
                </a:solidFill>
              </a:rPr>
              <a:t>برز الاهتمام بالتنمية السياسية ، وخاصة في دول العالم الثالث بعد الحرب العالمية الثانية ، بعد نيل العديد من هذه الدول لاستقلالها ، وحاجتها إلى برامج في التنمية السياسية لتحريك عجلة التطور والإصلاح السياسي في هذه البلدان </a:t>
            </a:r>
            <a:r>
              <a:rPr lang="fa-IR" sz="2000" dirty="0">
                <a:solidFill>
                  <a:srgbClr val="002060"/>
                </a:solidFill>
              </a:rPr>
              <a:t>.</a:t>
            </a:r>
            <a:endParaRPr lang="ar-IQ" sz="2000" dirty="0">
              <a:solidFill>
                <a:srgbClr val="002060"/>
              </a:solidFill>
            </a:endParaRPr>
          </a:p>
          <a:p>
            <a:pPr marL="0" lvl="0" indent="0">
              <a:buNone/>
            </a:pPr>
            <a:r>
              <a:rPr lang="ar-IQ" sz="2000" dirty="0">
                <a:solidFill>
                  <a:srgbClr val="002060"/>
                </a:solidFill>
              </a:rPr>
              <a:t>11.السياسة الدولية : </a:t>
            </a:r>
            <a:endParaRPr lang="en-US" sz="2000" dirty="0">
              <a:solidFill>
                <a:srgbClr val="002060"/>
              </a:solidFill>
            </a:endParaRPr>
          </a:p>
          <a:p>
            <a:pPr marL="0" indent="0">
              <a:buNone/>
            </a:pPr>
            <a:r>
              <a:rPr lang="ar-IQ" sz="2000" dirty="0">
                <a:solidFill>
                  <a:srgbClr val="002060"/>
                </a:solidFill>
              </a:rPr>
              <a:t>تعتبر من أهم مجالات علم السياسة ، حيث أصبح لها فروع واختصاصات ، مثل المنظمات الدولية والقانون الدولي والاقتصاد السياسي الدولي ، نظراً لأهمية العوامل التي تهتم بها هذه الدراسات .</a:t>
            </a:r>
            <a:endParaRPr lang="en-US" sz="2000" dirty="0">
              <a:solidFill>
                <a:srgbClr val="002060"/>
              </a:solidFill>
            </a:endParaRPr>
          </a:p>
          <a:p>
            <a:pPr marL="0" lvl="0" indent="0">
              <a:buNone/>
            </a:pPr>
            <a:endParaRPr lang="ar-KW" sz="2000" dirty="0">
              <a:solidFill>
                <a:srgbClr val="002060"/>
              </a:solidFill>
            </a:endParaRPr>
          </a:p>
        </p:txBody>
      </p:sp>
    </p:spTree>
    <p:extLst>
      <p:ext uri="{BB962C8B-B14F-4D97-AF65-F5344CB8AC3E}">
        <p14:creationId xmlns:p14="http://schemas.microsoft.com/office/powerpoint/2010/main" val="4022008599"/>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404664"/>
            <a:ext cx="6876256" cy="6597352"/>
          </a:xfrm>
        </p:spPr>
        <p:txBody>
          <a:bodyPr>
            <a:normAutofit fontScale="92500" lnSpcReduction="10000"/>
          </a:bodyPr>
          <a:lstStyle/>
          <a:p>
            <a:pPr marL="0" lvl="0" indent="0">
              <a:buNone/>
            </a:pPr>
            <a:endParaRPr lang="ar-IQ" sz="2000" dirty="0">
              <a:solidFill>
                <a:srgbClr val="002060"/>
              </a:solidFill>
            </a:endParaRPr>
          </a:p>
          <a:p>
            <a:pPr marL="0" lvl="0" indent="0">
              <a:buNone/>
            </a:pPr>
            <a:r>
              <a:rPr lang="ar-IQ" sz="2800" dirty="0">
                <a:solidFill>
                  <a:srgbClr val="002060"/>
                </a:solidFill>
              </a:rPr>
              <a:t>12.</a:t>
            </a:r>
            <a:r>
              <a:rPr lang="ar-IQ" sz="2000" dirty="0">
                <a:solidFill>
                  <a:srgbClr val="002060"/>
                </a:solidFill>
              </a:rPr>
              <a:t>المنهجية في العلوم السياسية : </a:t>
            </a:r>
            <a:endParaRPr lang="en-US" sz="2000" dirty="0">
              <a:solidFill>
                <a:srgbClr val="002060"/>
              </a:solidFill>
            </a:endParaRPr>
          </a:p>
          <a:p>
            <a:pPr marL="0" indent="0">
              <a:buNone/>
            </a:pPr>
            <a:r>
              <a:rPr lang="ar-IQ" sz="2000" dirty="0">
                <a:solidFill>
                  <a:srgbClr val="002060"/>
                </a:solidFill>
              </a:rPr>
              <a:t>يثير هذا الجانبية من الدراسات جدلاً بين أساتذة العلوم السياسية حول المنهجية والطرق المتبعة في البحث العلمي ، وقد دخل هذا الجدل مرحلة متطورة وجديدة بعد انتهاء الحرب الباردة ، حيث برزت الاتجاهات المسماة النقدية ، أو ما بعد الوضعية في دراسة العلوم الاجتماعية بشكل عام ، والعلوم السياسية بشكل خاص . </a:t>
            </a:r>
            <a:endParaRPr lang="en-US" sz="2000" dirty="0">
              <a:solidFill>
                <a:srgbClr val="002060"/>
              </a:solidFill>
            </a:endParaRPr>
          </a:p>
          <a:p>
            <a:pPr marL="0" indent="0">
              <a:buNone/>
            </a:pPr>
            <a:r>
              <a:rPr lang="ar-IQ" sz="2000" dirty="0">
                <a:solidFill>
                  <a:srgbClr val="002060"/>
                </a:solidFill>
              </a:rPr>
              <a:t>   في حين ارتأت الجمعية الأمريكية للعلوم السياسية في عام </a:t>
            </a:r>
            <a:r>
              <a:rPr lang="fa-IR" sz="2000" dirty="0">
                <a:solidFill>
                  <a:srgbClr val="002060"/>
                </a:solidFill>
              </a:rPr>
              <a:t>۱۹۷۳</a:t>
            </a:r>
            <a:r>
              <a:rPr lang="ar-IQ" sz="2000" dirty="0">
                <a:solidFill>
                  <a:srgbClr val="002060"/>
                </a:solidFill>
              </a:rPr>
              <a:t> أن تحدد مواضيع علم السياسة كما يلي : </a:t>
            </a:r>
            <a:endParaRPr lang="en-US" sz="2000" dirty="0">
              <a:solidFill>
                <a:srgbClr val="002060"/>
              </a:solidFill>
            </a:endParaRPr>
          </a:p>
          <a:p>
            <a:pPr marL="457200" lvl="0" indent="-457200">
              <a:buFont typeface="+mj-lt"/>
              <a:buAutoNum type="arabicPeriod"/>
            </a:pPr>
            <a:r>
              <a:rPr lang="ar-IQ" sz="2000" b="1" dirty="0">
                <a:solidFill>
                  <a:srgbClr val="002060"/>
                </a:solidFill>
              </a:rPr>
              <a:t>المؤسسات السياسية والسلوك السياسي و يتضمن :</a:t>
            </a:r>
            <a:endParaRPr lang="en-US" sz="2000" b="1" dirty="0">
              <a:solidFill>
                <a:srgbClr val="002060"/>
              </a:solidFill>
            </a:endParaRPr>
          </a:p>
          <a:p>
            <a:pPr marL="457200" lvl="0" indent="-457200">
              <a:buFont typeface="+mj-cs"/>
              <a:buAutoNum type="arabic1Minus"/>
            </a:pPr>
            <a:r>
              <a:rPr lang="ar-IQ" sz="2000" dirty="0">
                <a:solidFill>
                  <a:srgbClr val="002060"/>
                </a:solidFill>
              </a:rPr>
              <a:t>تحليل النظم بعينها والنظم الفرعية .</a:t>
            </a:r>
            <a:endParaRPr lang="en-US" sz="2000" dirty="0">
              <a:solidFill>
                <a:srgbClr val="002060"/>
              </a:solidFill>
            </a:endParaRPr>
          </a:p>
          <a:p>
            <a:pPr marL="457200" lvl="0" indent="-457200">
              <a:buFont typeface="+mj-cs"/>
              <a:buAutoNum type="arabic1Minus"/>
            </a:pPr>
            <a:r>
              <a:rPr lang="ar-IQ" sz="2000" dirty="0">
                <a:solidFill>
                  <a:srgbClr val="002060"/>
                </a:solidFill>
              </a:rPr>
              <a:t>عمليات صنع القرار . </a:t>
            </a:r>
            <a:endParaRPr lang="en-US" sz="2000" dirty="0">
              <a:solidFill>
                <a:srgbClr val="002060"/>
              </a:solidFill>
            </a:endParaRPr>
          </a:p>
          <a:p>
            <a:pPr marL="457200" lvl="0" indent="-457200">
              <a:buFont typeface="+mj-cs"/>
              <a:buAutoNum type="arabic1Minus"/>
            </a:pPr>
            <a:r>
              <a:rPr lang="ar-IQ" sz="2000" dirty="0">
                <a:solidFill>
                  <a:srgbClr val="002060"/>
                </a:solidFill>
              </a:rPr>
              <a:t>النخب والنخب المعارضة .</a:t>
            </a:r>
            <a:endParaRPr lang="en-US" sz="2000" dirty="0">
              <a:solidFill>
                <a:srgbClr val="002060"/>
              </a:solidFill>
            </a:endParaRPr>
          </a:p>
          <a:p>
            <a:pPr marL="457200" lvl="0" indent="-457200">
              <a:buFont typeface="+mj-cs"/>
              <a:buAutoNum type="arabic1Minus"/>
            </a:pPr>
            <a:r>
              <a:rPr lang="ar-IQ" sz="2000" dirty="0">
                <a:solidFill>
                  <a:srgbClr val="002060"/>
                </a:solidFill>
              </a:rPr>
              <a:t>المشاركة السياسية الجماهيرية والتواصل .</a:t>
            </a:r>
            <a:endParaRPr lang="en-US" sz="2000" dirty="0">
              <a:solidFill>
                <a:srgbClr val="002060"/>
              </a:solidFill>
            </a:endParaRPr>
          </a:p>
          <a:p>
            <a:pPr marL="457200" lvl="0" indent="-457200">
              <a:buFont typeface="+mj-cs"/>
              <a:buAutoNum type="arabic1Minus"/>
            </a:pPr>
            <a:r>
              <a:rPr lang="ar-IQ" sz="2000" dirty="0">
                <a:solidFill>
                  <a:srgbClr val="002060"/>
                </a:solidFill>
              </a:rPr>
              <a:t>الأحزاب والحركات الجماهيرية والاتحادات و النقابات . </a:t>
            </a:r>
            <a:endParaRPr lang="en-US" sz="2000" dirty="0">
              <a:solidFill>
                <a:srgbClr val="002060"/>
              </a:solidFill>
            </a:endParaRPr>
          </a:p>
          <a:p>
            <a:pPr marL="457200" lvl="0" indent="-457200">
              <a:buFont typeface="+mj-cs"/>
              <a:buAutoNum type="arabic1Minus"/>
            </a:pPr>
            <a:r>
              <a:rPr lang="ar-IQ" sz="2000" dirty="0">
                <a:solidFill>
                  <a:srgbClr val="002060"/>
                </a:solidFill>
              </a:rPr>
              <a:t>التنمية السياسية و التحديث السياسي . </a:t>
            </a:r>
            <a:endParaRPr lang="en-US" sz="2000" dirty="0">
              <a:solidFill>
                <a:srgbClr val="002060"/>
              </a:solidFill>
            </a:endParaRPr>
          </a:p>
          <a:p>
            <a:pPr marL="457200" lvl="0" indent="-457200">
              <a:buFont typeface="+mj-cs"/>
              <a:buAutoNum type="arabic1Minus"/>
            </a:pPr>
            <a:r>
              <a:rPr lang="ar-IQ" sz="2000" dirty="0">
                <a:solidFill>
                  <a:srgbClr val="002060"/>
                </a:solidFill>
              </a:rPr>
              <a:t>القيم والإيديولوجيات نطم الاعتقاد ، الثقافة السياسية . </a:t>
            </a:r>
            <a:endParaRPr lang="en-US" sz="2000" dirty="0">
              <a:solidFill>
                <a:srgbClr val="002060"/>
              </a:solidFill>
            </a:endParaRPr>
          </a:p>
          <a:p>
            <a:pPr marL="457200" lvl="0" indent="-457200">
              <a:buFont typeface="+mj-lt"/>
              <a:buAutoNum type="arabicPeriod" startAt="2"/>
            </a:pPr>
            <a:r>
              <a:rPr lang="ar-IQ" sz="2000" dirty="0">
                <a:solidFill>
                  <a:srgbClr val="002060"/>
                </a:solidFill>
              </a:rPr>
              <a:t>القانون الدولي والمنظمات الدولية والعلاقات الدولية وتتضمن :</a:t>
            </a:r>
            <a:endParaRPr lang="en-US" sz="2000" dirty="0">
              <a:solidFill>
                <a:srgbClr val="002060"/>
              </a:solidFill>
            </a:endParaRPr>
          </a:p>
          <a:p>
            <a:pPr marL="457200" lvl="0" indent="-457200">
              <a:buFont typeface="+mj-cs"/>
              <a:buAutoNum type="arabic1Minus"/>
            </a:pPr>
            <a:r>
              <a:rPr lang="ar-IQ" sz="2000" dirty="0">
                <a:solidFill>
                  <a:srgbClr val="002060"/>
                </a:solidFill>
              </a:rPr>
              <a:t>القانون الدولي .</a:t>
            </a:r>
            <a:endParaRPr lang="en-US" sz="2000" dirty="0">
              <a:solidFill>
                <a:srgbClr val="002060"/>
              </a:solidFill>
            </a:endParaRPr>
          </a:p>
          <a:p>
            <a:pPr marL="457200" lvl="0" indent="-457200">
              <a:buFont typeface="+mj-cs"/>
              <a:buAutoNum type="arabic1Minus"/>
            </a:pPr>
            <a:r>
              <a:rPr lang="ar-IQ" sz="2000" dirty="0">
                <a:solidFill>
                  <a:srgbClr val="002060"/>
                </a:solidFill>
              </a:rPr>
              <a:t>المنظمات الدولية .</a:t>
            </a:r>
            <a:endParaRPr lang="en-US" sz="2000" dirty="0">
              <a:solidFill>
                <a:srgbClr val="002060"/>
              </a:solidFill>
            </a:endParaRPr>
          </a:p>
          <a:p>
            <a:pPr marL="457200" lvl="0" indent="-457200">
              <a:buFont typeface="+mj-cs"/>
              <a:buAutoNum type="arabic1Minus"/>
            </a:pPr>
            <a:r>
              <a:rPr lang="ar-IQ" sz="2000" dirty="0">
                <a:solidFill>
                  <a:srgbClr val="002060"/>
                </a:solidFill>
              </a:rPr>
              <a:t>السياسة الدولية .</a:t>
            </a:r>
            <a:endParaRPr lang="en-US" sz="2000" dirty="0">
              <a:solidFill>
                <a:srgbClr val="002060"/>
              </a:solidFill>
            </a:endParaRPr>
          </a:p>
          <a:p>
            <a:pPr marL="0" lvl="0" indent="0">
              <a:buNone/>
            </a:pPr>
            <a:endParaRPr lang="ar-IQ" sz="2000" dirty="0">
              <a:solidFill>
                <a:srgbClr val="002060"/>
              </a:solidFill>
            </a:endParaRPr>
          </a:p>
        </p:txBody>
      </p:sp>
    </p:spTree>
    <p:extLst>
      <p:ext uri="{BB962C8B-B14F-4D97-AF65-F5344CB8AC3E}">
        <p14:creationId xmlns:p14="http://schemas.microsoft.com/office/powerpoint/2010/main" val="3984804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عنصر نائب للمحتوى 6"/>
          <p:cNvSpPr>
            <a:spLocks noGrp="1"/>
          </p:cNvSpPr>
          <p:nvPr>
            <p:ph sz="half" idx="2"/>
          </p:nvPr>
        </p:nvSpPr>
        <p:spPr>
          <a:xfrm>
            <a:off x="467544" y="620688"/>
            <a:ext cx="5976664" cy="6120680"/>
          </a:xfrm>
        </p:spPr>
        <p:txBody>
          <a:bodyPr>
            <a:normAutofit fontScale="77500" lnSpcReduction="20000"/>
          </a:bodyPr>
          <a:lstStyle/>
          <a:p>
            <a:pPr marL="457200" lvl="0" indent="-457200">
              <a:buFont typeface="+mj-lt"/>
              <a:buAutoNum type="arabicPeriod" startAt="3"/>
            </a:pPr>
            <a:r>
              <a:rPr lang="ar-IQ" dirty="0">
                <a:solidFill>
                  <a:schemeClr val="accent6">
                    <a:lumMod val="50000"/>
                  </a:schemeClr>
                </a:solidFill>
              </a:rPr>
              <a:t>المنهجية ، وتتضمن :   </a:t>
            </a:r>
            <a:endParaRPr lang="en-US" dirty="0">
              <a:solidFill>
                <a:schemeClr val="accent6">
                  <a:lumMod val="50000"/>
                </a:schemeClr>
              </a:solidFill>
            </a:endParaRPr>
          </a:p>
          <a:p>
            <a:pPr marL="457200" lvl="0" indent="-457200">
              <a:buFont typeface="+mj-cs"/>
              <a:buAutoNum type="arabic1Minus"/>
            </a:pPr>
            <a:r>
              <a:rPr lang="ar-IQ" dirty="0">
                <a:solidFill>
                  <a:schemeClr val="accent6">
                    <a:lumMod val="50000"/>
                  </a:schemeClr>
                </a:solidFill>
              </a:rPr>
              <a:t>أساليب الحاسب الآلي . </a:t>
            </a:r>
            <a:endParaRPr lang="en-US" dirty="0">
              <a:solidFill>
                <a:schemeClr val="accent6">
                  <a:lumMod val="50000"/>
                </a:schemeClr>
              </a:solidFill>
            </a:endParaRPr>
          </a:p>
          <a:p>
            <a:pPr marL="457200" lvl="0" indent="-457200">
              <a:buFont typeface="+mj-cs"/>
              <a:buAutoNum type="arabic1Minus"/>
            </a:pPr>
            <a:r>
              <a:rPr lang="ar-IQ" dirty="0">
                <a:solidFill>
                  <a:schemeClr val="accent6">
                    <a:lumMod val="50000"/>
                  </a:schemeClr>
                </a:solidFill>
              </a:rPr>
              <a:t>تحليل المضمون . </a:t>
            </a:r>
            <a:endParaRPr lang="en-US" dirty="0">
              <a:solidFill>
                <a:schemeClr val="accent6">
                  <a:lumMod val="50000"/>
                </a:schemeClr>
              </a:solidFill>
            </a:endParaRPr>
          </a:p>
          <a:p>
            <a:pPr marL="457200" lvl="0" indent="-457200">
              <a:buFont typeface="+mj-cs"/>
              <a:buAutoNum type="arabic1Minus"/>
            </a:pPr>
            <a:r>
              <a:rPr lang="ar-IQ" dirty="0">
                <a:solidFill>
                  <a:schemeClr val="accent6">
                    <a:lumMod val="50000"/>
                  </a:schemeClr>
                </a:solidFill>
              </a:rPr>
              <a:t>نظرية المعرفة وفلسفة القيم .</a:t>
            </a:r>
            <a:endParaRPr lang="en-US" dirty="0">
              <a:solidFill>
                <a:schemeClr val="accent6">
                  <a:lumMod val="50000"/>
                </a:schemeClr>
              </a:solidFill>
            </a:endParaRPr>
          </a:p>
          <a:p>
            <a:pPr marL="457200" lvl="0" indent="-457200">
              <a:buFont typeface="+mj-cs"/>
              <a:buAutoNum type="arabic1Minus"/>
            </a:pPr>
            <a:r>
              <a:rPr lang="ar-IQ" dirty="0">
                <a:solidFill>
                  <a:schemeClr val="accent6">
                    <a:lumMod val="50000"/>
                  </a:schemeClr>
                </a:solidFill>
              </a:rPr>
              <a:t>التعميم التجريبي . </a:t>
            </a:r>
            <a:endParaRPr lang="en-US" dirty="0">
              <a:solidFill>
                <a:schemeClr val="accent6">
                  <a:lumMod val="50000"/>
                </a:schemeClr>
              </a:solidFill>
            </a:endParaRPr>
          </a:p>
          <a:p>
            <a:pPr marL="457200" lvl="0" indent="-457200">
              <a:buFont typeface="+mj-cs"/>
              <a:buAutoNum type="arabic1Minus"/>
            </a:pPr>
            <a:r>
              <a:rPr lang="ar-IQ" dirty="0">
                <a:solidFill>
                  <a:schemeClr val="accent6">
                    <a:lumMod val="50000"/>
                  </a:schemeClr>
                </a:solidFill>
              </a:rPr>
              <a:t>جمع البيانات الميدانية .</a:t>
            </a:r>
            <a:endParaRPr lang="en-US" dirty="0">
              <a:solidFill>
                <a:schemeClr val="accent6">
                  <a:lumMod val="50000"/>
                </a:schemeClr>
              </a:solidFill>
            </a:endParaRPr>
          </a:p>
          <a:p>
            <a:pPr marL="457200" lvl="0" indent="-457200">
              <a:buFont typeface="+mj-cs"/>
              <a:buAutoNum type="arabic1Minus"/>
            </a:pPr>
            <a:r>
              <a:rPr lang="ar-IQ" dirty="0">
                <a:solidFill>
                  <a:schemeClr val="accent6">
                    <a:lumMod val="50000"/>
                  </a:schemeClr>
                </a:solidFill>
              </a:rPr>
              <a:t>القياس وبناء المقاييس . </a:t>
            </a:r>
            <a:endParaRPr lang="en-US" dirty="0">
              <a:solidFill>
                <a:schemeClr val="accent6">
                  <a:lumMod val="50000"/>
                </a:schemeClr>
              </a:solidFill>
            </a:endParaRPr>
          </a:p>
          <a:p>
            <a:pPr marL="457200" lvl="0" indent="-457200">
              <a:buFont typeface="+mj-cs"/>
              <a:buAutoNum type="arabic1Minus"/>
            </a:pPr>
            <a:r>
              <a:rPr lang="ar-IQ" dirty="0">
                <a:solidFill>
                  <a:schemeClr val="accent6">
                    <a:lumMod val="50000"/>
                  </a:schemeClr>
                </a:solidFill>
              </a:rPr>
              <a:t>بناء النماذج .</a:t>
            </a:r>
            <a:endParaRPr lang="en-US" dirty="0">
              <a:solidFill>
                <a:schemeClr val="accent6">
                  <a:lumMod val="50000"/>
                </a:schemeClr>
              </a:solidFill>
            </a:endParaRPr>
          </a:p>
          <a:p>
            <a:pPr marL="457200" lvl="0" indent="-457200">
              <a:buFont typeface="+mj-cs"/>
              <a:buAutoNum type="arabic1Minus"/>
            </a:pPr>
            <a:r>
              <a:rPr lang="ar-IQ" dirty="0">
                <a:solidFill>
                  <a:schemeClr val="accent6">
                    <a:lumMod val="50000"/>
                  </a:schemeClr>
                </a:solidFill>
              </a:rPr>
              <a:t>التحليل الإحصائي .</a:t>
            </a:r>
            <a:endParaRPr lang="en-US" dirty="0">
              <a:solidFill>
                <a:schemeClr val="accent6">
                  <a:lumMod val="50000"/>
                </a:schemeClr>
              </a:solidFill>
            </a:endParaRPr>
          </a:p>
          <a:p>
            <a:pPr marL="457200" lvl="0" indent="-457200">
              <a:buFont typeface="+mj-cs"/>
              <a:buAutoNum type="arabic1Minus"/>
            </a:pPr>
            <a:r>
              <a:rPr lang="ar-IQ" dirty="0">
                <a:solidFill>
                  <a:schemeClr val="accent6">
                    <a:lumMod val="50000"/>
                  </a:schemeClr>
                </a:solidFill>
              </a:rPr>
              <a:t>نظم و تحليل المسح .</a:t>
            </a:r>
            <a:endParaRPr lang="en-US" dirty="0">
              <a:solidFill>
                <a:schemeClr val="accent6">
                  <a:lumMod val="50000"/>
                </a:schemeClr>
              </a:solidFill>
            </a:endParaRPr>
          </a:p>
          <a:p>
            <a:pPr marL="457200" lvl="0" indent="-457200">
              <a:buFont typeface="+mj-lt"/>
              <a:buAutoNum type="arabicPeriod" startAt="4"/>
            </a:pPr>
            <a:r>
              <a:rPr lang="ar-IQ" dirty="0">
                <a:solidFill>
                  <a:schemeClr val="accent6">
                    <a:lumMod val="50000"/>
                  </a:schemeClr>
                </a:solidFill>
              </a:rPr>
              <a:t>الاستقرار وعدم الاستقرار والتغير السياسي : </a:t>
            </a:r>
            <a:endParaRPr lang="en-US" dirty="0">
              <a:solidFill>
                <a:schemeClr val="accent6">
                  <a:lumMod val="50000"/>
                </a:schemeClr>
              </a:solidFill>
            </a:endParaRPr>
          </a:p>
          <a:p>
            <a:pPr marL="457200" lvl="0" indent="-457200">
              <a:buFont typeface="+mj-cs"/>
              <a:buAutoNum type="arabic1Minus"/>
            </a:pPr>
            <a:r>
              <a:rPr lang="ar-IQ" dirty="0">
                <a:solidFill>
                  <a:schemeClr val="accent6">
                    <a:lumMod val="50000"/>
                  </a:schemeClr>
                </a:solidFill>
              </a:rPr>
              <a:t>التعديل والانتشار الثقافي . </a:t>
            </a:r>
            <a:endParaRPr lang="en-US" dirty="0">
              <a:solidFill>
                <a:schemeClr val="accent6">
                  <a:lumMod val="50000"/>
                </a:schemeClr>
              </a:solidFill>
            </a:endParaRPr>
          </a:p>
          <a:p>
            <a:pPr marL="457200" lvl="0" indent="-457200">
              <a:buFont typeface="+mj-cs"/>
              <a:buAutoNum type="arabic1Minus"/>
            </a:pPr>
            <a:r>
              <a:rPr lang="ar-IQ" dirty="0">
                <a:solidFill>
                  <a:schemeClr val="accent6">
                    <a:lumMod val="50000"/>
                  </a:schemeClr>
                </a:solidFill>
              </a:rPr>
              <a:t>الشخصية والدافعية .</a:t>
            </a:r>
            <a:endParaRPr lang="en-US" dirty="0">
              <a:solidFill>
                <a:schemeClr val="accent6">
                  <a:lumMod val="50000"/>
                </a:schemeClr>
              </a:solidFill>
            </a:endParaRPr>
          </a:p>
          <a:p>
            <a:pPr marL="457200" lvl="0" indent="-457200">
              <a:buFont typeface="+mj-cs"/>
              <a:buAutoNum type="arabic1Minus"/>
            </a:pPr>
            <a:r>
              <a:rPr lang="ar-IQ" dirty="0">
                <a:solidFill>
                  <a:schemeClr val="accent6">
                    <a:lumMod val="50000"/>
                  </a:schemeClr>
                </a:solidFill>
              </a:rPr>
              <a:t>القيادة والتجنيد السياسي .</a:t>
            </a:r>
            <a:endParaRPr lang="en-US" dirty="0">
              <a:solidFill>
                <a:schemeClr val="accent6">
                  <a:lumMod val="50000"/>
                </a:schemeClr>
              </a:solidFill>
            </a:endParaRPr>
          </a:p>
          <a:p>
            <a:pPr marL="457200" lvl="0" indent="-457200">
              <a:buFont typeface="+mj-cs"/>
              <a:buAutoNum type="arabic1Minus"/>
            </a:pPr>
            <a:r>
              <a:rPr lang="ar-IQ" dirty="0">
                <a:solidFill>
                  <a:schemeClr val="accent6">
                    <a:lumMod val="50000"/>
                  </a:schemeClr>
                </a:solidFill>
              </a:rPr>
              <a:t>التنشئة السياسية . </a:t>
            </a:r>
            <a:endParaRPr lang="en-US" dirty="0">
              <a:solidFill>
                <a:schemeClr val="accent6">
                  <a:lumMod val="50000"/>
                </a:schemeClr>
              </a:solidFill>
            </a:endParaRPr>
          </a:p>
          <a:p>
            <a:pPr marL="457200" lvl="0" indent="-457200">
              <a:buFont typeface="+mj-cs"/>
              <a:buAutoNum type="arabic1Minus"/>
            </a:pPr>
            <a:r>
              <a:rPr lang="ar-IQ" dirty="0">
                <a:solidFill>
                  <a:schemeClr val="accent6">
                    <a:lumMod val="50000"/>
                  </a:schemeClr>
                </a:solidFill>
              </a:rPr>
              <a:t>الثورة والعنف .</a:t>
            </a:r>
            <a:endParaRPr lang="en-US" dirty="0">
              <a:solidFill>
                <a:schemeClr val="accent6">
                  <a:lumMod val="50000"/>
                </a:schemeClr>
              </a:solidFill>
            </a:endParaRPr>
          </a:p>
          <a:p>
            <a:pPr marL="457200" lvl="0" indent="-457200">
              <a:buFont typeface="+mj-cs"/>
              <a:buAutoNum type="arabic1Minus"/>
            </a:pPr>
            <a:r>
              <a:rPr lang="ar-IQ" dirty="0">
                <a:solidFill>
                  <a:schemeClr val="accent6">
                    <a:lumMod val="50000"/>
                  </a:schemeClr>
                </a:solidFill>
              </a:rPr>
              <a:t>المدارس و التعليم السياسي . </a:t>
            </a:r>
            <a:endParaRPr lang="en-US" dirty="0">
              <a:solidFill>
                <a:schemeClr val="accent6">
                  <a:lumMod val="50000"/>
                </a:schemeClr>
              </a:solidFill>
            </a:endParaRPr>
          </a:p>
          <a:p>
            <a:pPr marL="457200" lvl="0" indent="-457200">
              <a:buFont typeface="+mj-cs"/>
              <a:buAutoNum type="arabic1Minus"/>
            </a:pPr>
            <a:r>
              <a:rPr lang="ar-IQ" dirty="0">
                <a:solidFill>
                  <a:schemeClr val="accent6">
                    <a:lumMod val="50000"/>
                  </a:schemeClr>
                </a:solidFill>
              </a:rPr>
              <a:t>التدرج الاجتماعي والاقتصادي .</a:t>
            </a:r>
            <a:endParaRPr lang="ar-KW" dirty="0"/>
          </a:p>
        </p:txBody>
      </p:sp>
    </p:spTree>
    <p:extLst>
      <p:ext uri="{BB962C8B-B14F-4D97-AF65-F5344CB8AC3E}">
        <p14:creationId xmlns:p14="http://schemas.microsoft.com/office/powerpoint/2010/main" val="902518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3"/>
          <p:cNvSpPr>
            <a:spLocks noGrp="1"/>
          </p:cNvSpPr>
          <p:nvPr>
            <p:ph sz="half" idx="2"/>
          </p:nvPr>
        </p:nvSpPr>
        <p:spPr>
          <a:xfrm>
            <a:off x="1547664" y="548680"/>
            <a:ext cx="4896544" cy="6453336"/>
          </a:xfrm>
        </p:spPr>
        <p:txBody>
          <a:bodyPr>
            <a:normAutofit fontScale="70000" lnSpcReduction="20000"/>
          </a:bodyPr>
          <a:lstStyle/>
          <a:p>
            <a:pPr marL="457200" lvl="0" indent="-457200">
              <a:buFont typeface="+mj-lt"/>
              <a:buAutoNum type="arabicPeriod" startAt="5"/>
            </a:pPr>
            <a:r>
              <a:rPr lang="ar-IQ" dirty="0">
                <a:solidFill>
                  <a:schemeClr val="accent6">
                    <a:lumMod val="50000"/>
                  </a:schemeClr>
                </a:solidFill>
              </a:rPr>
              <a:t>السياسة العامة وتتضمن : </a:t>
            </a:r>
            <a:endParaRPr lang="en-US" dirty="0">
              <a:solidFill>
                <a:schemeClr val="accent6">
                  <a:lumMod val="50000"/>
                </a:schemeClr>
              </a:solidFill>
            </a:endParaRPr>
          </a:p>
          <a:p>
            <a:pPr marL="457200" lvl="0" indent="-457200">
              <a:buFont typeface="+mj-cs"/>
              <a:buAutoNum type="arabic1Minus"/>
            </a:pPr>
            <a:r>
              <a:rPr lang="ar-IQ" dirty="0">
                <a:solidFill>
                  <a:schemeClr val="accent6">
                    <a:lumMod val="50000"/>
                  </a:schemeClr>
                </a:solidFill>
              </a:rPr>
              <a:t>نظرية السياسية العامة . </a:t>
            </a:r>
            <a:endParaRPr lang="en-US" dirty="0">
              <a:solidFill>
                <a:schemeClr val="accent6">
                  <a:lumMod val="50000"/>
                </a:schemeClr>
              </a:solidFill>
            </a:endParaRPr>
          </a:p>
          <a:p>
            <a:pPr marL="457200" lvl="0" indent="-457200">
              <a:buFont typeface="+mj-cs"/>
              <a:buAutoNum type="arabic1Minus"/>
            </a:pPr>
            <a:r>
              <a:rPr lang="ar-IQ" dirty="0">
                <a:solidFill>
                  <a:schemeClr val="accent6">
                    <a:lumMod val="50000"/>
                  </a:schemeClr>
                </a:solidFill>
              </a:rPr>
              <a:t>قياس السياسة العامة .</a:t>
            </a:r>
            <a:endParaRPr lang="en-US" dirty="0">
              <a:solidFill>
                <a:schemeClr val="accent6">
                  <a:lumMod val="50000"/>
                </a:schemeClr>
              </a:solidFill>
            </a:endParaRPr>
          </a:p>
          <a:p>
            <a:pPr marL="457200" lvl="0" indent="-457200">
              <a:buFont typeface="+mj-cs"/>
              <a:buAutoNum type="arabic1Minus"/>
            </a:pPr>
            <a:r>
              <a:rPr lang="ar-IQ" dirty="0">
                <a:solidFill>
                  <a:schemeClr val="accent6">
                    <a:lumMod val="50000"/>
                  </a:schemeClr>
                </a:solidFill>
              </a:rPr>
              <a:t>السياسة الاقتصادية والتنظيم الاقتصادي .</a:t>
            </a:r>
            <a:endParaRPr lang="en-US" dirty="0">
              <a:solidFill>
                <a:schemeClr val="accent6">
                  <a:lumMod val="50000"/>
                </a:schemeClr>
              </a:solidFill>
            </a:endParaRPr>
          </a:p>
          <a:p>
            <a:pPr marL="457200" lvl="0" indent="-457200">
              <a:buFont typeface="+mj-cs"/>
              <a:buAutoNum type="arabic1Minus"/>
            </a:pPr>
            <a:r>
              <a:rPr lang="ar-IQ" dirty="0">
                <a:solidFill>
                  <a:schemeClr val="accent6">
                    <a:lumMod val="50000"/>
                  </a:schemeClr>
                </a:solidFill>
              </a:rPr>
              <a:t>العلم والتكنولوجيا .</a:t>
            </a:r>
            <a:endParaRPr lang="en-US" dirty="0">
              <a:solidFill>
                <a:schemeClr val="accent6">
                  <a:lumMod val="50000"/>
                </a:schemeClr>
              </a:solidFill>
            </a:endParaRPr>
          </a:p>
          <a:p>
            <a:pPr marL="457200" lvl="0" indent="-457200">
              <a:buFont typeface="+mj-cs"/>
              <a:buAutoNum type="arabic1Minus"/>
            </a:pPr>
            <a:r>
              <a:rPr lang="ar-IQ" dirty="0">
                <a:solidFill>
                  <a:schemeClr val="accent6">
                    <a:lumMod val="50000"/>
                  </a:schemeClr>
                </a:solidFill>
              </a:rPr>
              <a:t>الموارد الطبيعية والبيئية .</a:t>
            </a:r>
          </a:p>
          <a:p>
            <a:pPr lvl="0">
              <a:buFont typeface="+mj-cs"/>
              <a:buAutoNum type="arabic1Minus"/>
            </a:pPr>
            <a:r>
              <a:rPr lang="ar-IQ" dirty="0">
                <a:solidFill>
                  <a:schemeClr val="accent6">
                    <a:lumMod val="50000"/>
                  </a:schemeClr>
                </a:solidFill>
              </a:rPr>
              <a:t>    التعليم .</a:t>
            </a:r>
            <a:endParaRPr lang="en-US" dirty="0">
              <a:solidFill>
                <a:schemeClr val="accent6">
                  <a:lumMod val="50000"/>
                </a:schemeClr>
              </a:solidFill>
            </a:endParaRPr>
          </a:p>
          <a:p>
            <a:pPr lvl="0">
              <a:buFont typeface="+mj-cs"/>
              <a:buAutoNum type="arabic1Minus"/>
            </a:pPr>
            <a:r>
              <a:rPr lang="ar-IQ" dirty="0">
                <a:solidFill>
                  <a:schemeClr val="accent6">
                    <a:lumMod val="50000"/>
                  </a:schemeClr>
                </a:solidFill>
              </a:rPr>
              <a:t>    الفقر والرفاهية </a:t>
            </a:r>
            <a:endParaRPr lang="en-US" dirty="0">
              <a:solidFill>
                <a:schemeClr val="accent6">
                  <a:lumMod val="50000"/>
                </a:schemeClr>
              </a:solidFill>
            </a:endParaRPr>
          </a:p>
          <a:p>
            <a:pPr lvl="0">
              <a:buFont typeface="+mj-cs"/>
              <a:buAutoNum type="arabic1Minus"/>
            </a:pPr>
            <a:r>
              <a:rPr lang="ar-IQ" dirty="0">
                <a:solidFill>
                  <a:schemeClr val="accent6">
                    <a:lumMod val="50000"/>
                  </a:schemeClr>
                </a:solidFill>
              </a:rPr>
              <a:t>    السياسة الخارجية والسياسة الدفاعية .</a:t>
            </a:r>
          </a:p>
          <a:p>
            <a:pPr lvl="0">
              <a:buFont typeface="+mj-lt"/>
              <a:buAutoNum type="arabicPeriod" startAt="6"/>
            </a:pPr>
            <a:r>
              <a:rPr lang="ar-IQ" sz="3600" dirty="0">
                <a:solidFill>
                  <a:schemeClr val="accent6">
                    <a:lumMod val="50000"/>
                  </a:schemeClr>
                </a:solidFill>
              </a:rPr>
              <a:t>الإدارة العامة وتتضمن : </a:t>
            </a:r>
            <a:endParaRPr lang="en-US" sz="3600" dirty="0">
              <a:solidFill>
                <a:schemeClr val="accent6">
                  <a:lumMod val="50000"/>
                </a:schemeClr>
              </a:solidFill>
            </a:endParaRPr>
          </a:p>
          <a:p>
            <a:pPr lvl="0">
              <a:buFont typeface="+mj-cs"/>
              <a:buAutoNum type="arabic1Minus"/>
            </a:pPr>
            <a:r>
              <a:rPr lang="ar-IQ" sz="3600" dirty="0">
                <a:solidFill>
                  <a:schemeClr val="accent6">
                    <a:lumMod val="50000"/>
                  </a:schemeClr>
                </a:solidFill>
              </a:rPr>
              <a:t>البيروقراطية .</a:t>
            </a:r>
            <a:endParaRPr lang="en-US" sz="3600" dirty="0">
              <a:solidFill>
                <a:schemeClr val="accent6">
                  <a:lumMod val="50000"/>
                </a:schemeClr>
              </a:solidFill>
            </a:endParaRPr>
          </a:p>
          <a:p>
            <a:pPr lvl="0">
              <a:buFont typeface="+mj-cs"/>
              <a:buAutoNum type="arabic1Minus"/>
            </a:pPr>
            <a:r>
              <a:rPr lang="ar-IQ" sz="3600" dirty="0">
                <a:solidFill>
                  <a:schemeClr val="accent6">
                    <a:lumMod val="50000"/>
                  </a:schemeClr>
                </a:solidFill>
              </a:rPr>
              <a:t>الإدارة المقارنة . </a:t>
            </a:r>
            <a:endParaRPr lang="en-US" sz="3600" dirty="0">
              <a:solidFill>
                <a:schemeClr val="accent6">
                  <a:lumMod val="50000"/>
                </a:schemeClr>
              </a:solidFill>
            </a:endParaRPr>
          </a:p>
          <a:p>
            <a:pPr lvl="0">
              <a:buFont typeface="+mj-cs"/>
              <a:buAutoNum type="arabic1Minus"/>
            </a:pPr>
            <a:r>
              <a:rPr lang="ar-IQ" sz="3600" dirty="0">
                <a:solidFill>
                  <a:schemeClr val="accent6">
                    <a:lumMod val="50000"/>
                  </a:schemeClr>
                </a:solidFill>
              </a:rPr>
              <a:t>التحليل الإداري .</a:t>
            </a:r>
            <a:endParaRPr lang="en-US" sz="3600" dirty="0">
              <a:solidFill>
                <a:schemeClr val="accent6">
                  <a:lumMod val="50000"/>
                </a:schemeClr>
              </a:solidFill>
            </a:endParaRPr>
          </a:p>
          <a:p>
            <a:pPr lvl="0">
              <a:buFont typeface="+mj-cs"/>
              <a:buAutoNum type="arabic1Minus"/>
            </a:pPr>
            <a:r>
              <a:rPr lang="ar-IQ" sz="3600" dirty="0">
                <a:solidFill>
                  <a:schemeClr val="accent6">
                    <a:lumMod val="50000"/>
                  </a:schemeClr>
                </a:solidFill>
              </a:rPr>
              <a:t>نظرية التنظيم والسلوك التنظيمي .</a:t>
            </a:r>
            <a:endParaRPr lang="en-US" sz="3600" dirty="0">
              <a:solidFill>
                <a:schemeClr val="accent6">
                  <a:lumMod val="50000"/>
                </a:schemeClr>
              </a:solidFill>
            </a:endParaRPr>
          </a:p>
          <a:p>
            <a:pPr lvl="0">
              <a:buFont typeface="+mj-cs"/>
              <a:buAutoNum type="arabic1Minus"/>
            </a:pPr>
            <a:r>
              <a:rPr lang="ar-IQ" sz="3600" dirty="0">
                <a:solidFill>
                  <a:schemeClr val="accent6">
                    <a:lumMod val="50000"/>
                  </a:schemeClr>
                </a:solidFill>
              </a:rPr>
              <a:t>إدارة الأفراد . </a:t>
            </a:r>
            <a:endParaRPr lang="en-US" sz="3600" dirty="0">
              <a:solidFill>
                <a:schemeClr val="accent6">
                  <a:lumMod val="50000"/>
                </a:schemeClr>
              </a:solidFill>
            </a:endParaRPr>
          </a:p>
          <a:p>
            <a:pPr lvl="0">
              <a:buFont typeface="+mj-cs"/>
              <a:buAutoNum type="arabic1Minus"/>
            </a:pPr>
            <a:r>
              <a:rPr lang="ar-IQ" sz="3600" dirty="0">
                <a:solidFill>
                  <a:schemeClr val="accent6">
                    <a:lumMod val="50000"/>
                  </a:schemeClr>
                </a:solidFill>
              </a:rPr>
              <a:t>التخطيط والبرمجة والموازنة . </a:t>
            </a:r>
            <a:endParaRPr lang="en-US" sz="3600" dirty="0">
              <a:solidFill>
                <a:schemeClr val="accent6">
                  <a:lumMod val="50000"/>
                </a:schemeClr>
              </a:solidFill>
            </a:endParaRPr>
          </a:p>
          <a:p>
            <a:pPr lvl="0">
              <a:buFont typeface="+mj-cs"/>
              <a:buAutoNum type="arabic1Minus"/>
            </a:pPr>
            <a:r>
              <a:rPr lang="ar-IQ" sz="3600" dirty="0">
                <a:solidFill>
                  <a:schemeClr val="accent6">
                    <a:lumMod val="50000"/>
                  </a:schemeClr>
                </a:solidFill>
              </a:rPr>
              <a:t>السياسة والإدارة .</a:t>
            </a:r>
            <a:endParaRPr lang="en-US" sz="3600" dirty="0">
              <a:solidFill>
                <a:schemeClr val="accent6">
                  <a:lumMod val="50000"/>
                </a:schemeClr>
              </a:solidFill>
            </a:endParaRPr>
          </a:p>
          <a:p>
            <a:pPr lvl="0">
              <a:buFont typeface="+mj-cs"/>
              <a:buAutoNum type="arabic1Minus"/>
            </a:pPr>
            <a:r>
              <a:rPr lang="ar-IQ" sz="3600" dirty="0">
                <a:solidFill>
                  <a:schemeClr val="accent6">
                    <a:lumMod val="50000"/>
                  </a:schemeClr>
                </a:solidFill>
              </a:rPr>
              <a:t>تحليل النظم .</a:t>
            </a:r>
            <a:endParaRPr lang="en-US" sz="3600" dirty="0">
              <a:solidFill>
                <a:schemeClr val="accent6">
                  <a:lumMod val="50000"/>
                </a:schemeClr>
              </a:solidFill>
            </a:endParaRPr>
          </a:p>
          <a:p>
            <a:endParaRPr lang="ar-KW" dirty="0"/>
          </a:p>
        </p:txBody>
      </p:sp>
    </p:spTree>
    <p:extLst>
      <p:ext uri="{BB962C8B-B14F-4D97-AF65-F5344CB8AC3E}">
        <p14:creationId xmlns:p14="http://schemas.microsoft.com/office/powerpoint/2010/main" val="1610263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0" y="404664"/>
            <a:ext cx="6876256" cy="6453336"/>
          </a:xfrm>
        </p:spPr>
        <p:txBody>
          <a:bodyPr>
            <a:normAutofit fontScale="85000" lnSpcReduction="20000"/>
          </a:bodyPr>
          <a:lstStyle/>
          <a:p>
            <a:pPr marL="0" lvl="0" indent="0">
              <a:buNone/>
            </a:pPr>
            <a:r>
              <a:rPr lang="ar-IQ" dirty="0">
                <a:solidFill>
                  <a:schemeClr val="accent6">
                    <a:lumMod val="50000"/>
                  </a:schemeClr>
                </a:solidFill>
              </a:rPr>
              <a:t>7.المؤسسات والعمليات السياسية للولايات المتحدة الأمريكية ، وتتضمن : </a:t>
            </a:r>
            <a:endParaRPr lang="en-US" dirty="0">
              <a:solidFill>
                <a:schemeClr val="accent6">
                  <a:lumMod val="50000"/>
                </a:schemeClr>
              </a:solidFill>
            </a:endParaRPr>
          </a:p>
          <a:p>
            <a:pPr lvl="0">
              <a:buFont typeface="+mj-cs"/>
              <a:buAutoNum type="arabic1Minus"/>
            </a:pPr>
            <a:r>
              <a:rPr lang="ar-IQ" dirty="0">
                <a:solidFill>
                  <a:schemeClr val="accent6">
                    <a:lumMod val="50000"/>
                  </a:schemeClr>
                </a:solidFill>
              </a:rPr>
              <a:t>المحاكم والسلوك القضائي . </a:t>
            </a:r>
            <a:endParaRPr lang="en-US" dirty="0">
              <a:solidFill>
                <a:schemeClr val="accent6">
                  <a:lumMod val="50000"/>
                </a:schemeClr>
              </a:solidFill>
            </a:endParaRPr>
          </a:p>
          <a:p>
            <a:pPr lvl="0">
              <a:buFont typeface="+mj-cs"/>
              <a:buAutoNum type="arabic1Minus"/>
            </a:pPr>
            <a:r>
              <a:rPr lang="ar-IQ" dirty="0">
                <a:solidFill>
                  <a:schemeClr val="accent6">
                    <a:lumMod val="50000"/>
                  </a:schemeClr>
                </a:solidFill>
              </a:rPr>
              <a:t>الانتخابات و السلوك التصويتي . </a:t>
            </a:r>
            <a:endParaRPr lang="en-US" dirty="0">
              <a:solidFill>
                <a:schemeClr val="accent6">
                  <a:lumMod val="50000"/>
                </a:schemeClr>
              </a:solidFill>
            </a:endParaRPr>
          </a:p>
          <a:p>
            <a:pPr lvl="0">
              <a:buFont typeface="+mj-cs"/>
              <a:buAutoNum type="arabic1Minus"/>
            </a:pPr>
            <a:r>
              <a:rPr lang="ar-IQ" dirty="0">
                <a:solidFill>
                  <a:schemeClr val="accent6">
                    <a:lumMod val="50000"/>
                  </a:schemeClr>
                </a:solidFill>
              </a:rPr>
              <a:t>السياسة الاثنية (العرقية) . </a:t>
            </a:r>
            <a:endParaRPr lang="en-US" dirty="0">
              <a:solidFill>
                <a:schemeClr val="accent6">
                  <a:lumMod val="50000"/>
                </a:schemeClr>
              </a:solidFill>
            </a:endParaRPr>
          </a:p>
          <a:p>
            <a:pPr lvl="0">
              <a:buFont typeface="+mj-cs"/>
              <a:buAutoNum type="arabic1Minus"/>
            </a:pPr>
            <a:r>
              <a:rPr lang="ar-IQ" dirty="0">
                <a:solidFill>
                  <a:schemeClr val="accent6">
                    <a:lumMod val="50000"/>
                  </a:schemeClr>
                </a:solidFill>
              </a:rPr>
              <a:t>الهيئات التنفيذية .</a:t>
            </a:r>
            <a:endParaRPr lang="en-US" dirty="0">
              <a:solidFill>
                <a:schemeClr val="accent6">
                  <a:lumMod val="50000"/>
                </a:schemeClr>
              </a:solidFill>
            </a:endParaRPr>
          </a:p>
          <a:p>
            <a:pPr lvl="0">
              <a:buFont typeface="+mj-cs"/>
              <a:buAutoNum type="arabic1Minus"/>
            </a:pPr>
            <a:r>
              <a:rPr lang="ar-IQ" dirty="0">
                <a:solidFill>
                  <a:schemeClr val="accent6">
                    <a:lumMod val="50000"/>
                  </a:schemeClr>
                </a:solidFill>
              </a:rPr>
              <a:t>جماعات الضغط .</a:t>
            </a:r>
            <a:endParaRPr lang="en-US" dirty="0">
              <a:solidFill>
                <a:schemeClr val="accent6">
                  <a:lumMod val="50000"/>
                </a:schemeClr>
              </a:solidFill>
            </a:endParaRPr>
          </a:p>
          <a:p>
            <a:pPr lvl="0">
              <a:buFont typeface="+mj-cs"/>
              <a:buAutoNum type="arabic1Minus"/>
            </a:pPr>
            <a:r>
              <a:rPr lang="ar-IQ" dirty="0">
                <a:solidFill>
                  <a:schemeClr val="accent6">
                    <a:lumMod val="50000"/>
                  </a:schemeClr>
                </a:solidFill>
              </a:rPr>
              <a:t>العلاقة بين المؤسسات الحكومية .</a:t>
            </a:r>
            <a:endParaRPr lang="en-US" dirty="0">
              <a:solidFill>
                <a:schemeClr val="accent6">
                  <a:lumMod val="50000"/>
                </a:schemeClr>
              </a:solidFill>
            </a:endParaRPr>
          </a:p>
          <a:p>
            <a:pPr lvl="0">
              <a:buFont typeface="+mj-cs"/>
              <a:buAutoNum type="arabic1Minus"/>
            </a:pPr>
            <a:r>
              <a:rPr lang="ar-IQ" dirty="0">
                <a:solidFill>
                  <a:schemeClr val="accent6">
                    <a:lumMod val="50000"/>
                  </a:schemeClr>
                </a:solidFill>
              </a:rPr>
              <a:t>الهيئات التشريعية .</a:t>
            </a:r>
            <a:endParaRPr lang="en-US" dirty="0">
              <a:solidFill>
                <a:schemeClr val="accent6">
                  <a:lumMod val="50000"/>
                </a:schemeClr>
              </a:solidFill>
            </a:endParaRPr>
          </a:p>
          <a:p>
            <a:pPr lvl="0">
              <a:buFont typeface="+mj-cs"/>
              <a:buAutoNum type="arabic1Minus"/>
            </a:pPr>
            <a:r>
              <a:rPr lang="ar-IQ" dirty="0">
                <a:solidFill>
                  <a:schemeClr val="accent6">
                    <a:lumMod val="50000"/>
                  </a:schemeClr>
                </a:solidFill>
              </a:rPr>
              <a:t>التاريخ السياسي والدستوري . </a:t>
            </a:r>
            <a:endParaRPr lang="en-US" dirty="0">
              <a:solidFill>
                <a:schemeClr val="accent6">
                  <a:lumMod val="50000"/>
                </a:schemeClr>
              </a:solidFill>
            </a:endParaRPr>
          </a:p>
          <a:p>
            <a:pPr lvl="0">
              <a:buFont typeface="+mj-cs"/>
              <a:buAutoNum type="arabic1Minus"/>
            </a:pPr>
            <a:r>
              <a:rPr lang="ar-IQ" dirty="0">
                <a:solidFill>
                  <a:schemeClr val="accent6">
                    <a:lumMod val="50000"/>
                  </a:schemeClr>
                </a:solidFill>
              </a:rPr>
              <a:t>الأحزاب السياسية في أمريكا . </a:t>
            </a:r>
            <a:endParaRPr lang="en-US" dirty="0">
              <a:solidFill>
                <a:schemeClr val="accent6">
                  <a:lumMod val="50000"/>
                </a:schemeClr>
              </a:solidFill>
            </a:endParaRPr>
          </a:p>
          <a:p>
            <a:pPr lvl="0">
              <a:buFont typeface="+mj-cs"/>
              <a:buAutoNum type="arabic1Minus"/>
            </a:pPr>
            <a:r>
              <a:rPr lang="ar-IQ" dirty="0">
                <a:solidFill>
                  <a:schemeClr val="accent6">
                    <a:lumMod val="50000"/>
                  </a:schemeClr>
                </a:solidFill>
              </a:rPr>
              <a:t>القانون العام </a:t>
            </a:r>
            <a:endParaRPr lang="en-US" dirty="0">
              <a:solidFill>
                <a:schemeClr val="accent6">
                  <a:lumMod val="50000"/>
                </a:schemeClr>
              </a:solidFill>
            </a:endParaRPr>
          </a:p>
          <a:p>
            <a:pPr lvl="0">
              <a:buFont typeface="+mj-cs"/>
              <a:buAutoNum type="arabic1Minus"/>
            </a:pPr>
            <a:r>
              <a:rPr lang="ar-IQ" dirty="0">
                <a:solidFill>
                  <a:schemeClr val="accent6">
                    <a:lumMod val="50000"/>
                  </a:schemeClr>
                </a:solidFill>
              </a:rPr>
              <a:t>الراي العام . </a:t>
            </a:r>
            <a:endParaRPr lang="en-US" dirty="0">
              <a:solidFill>
                <a:schemeClr val="accent6">
                  <a:lumMod val="50000"/>
                </a:schemeClr>
              </a:solidFill>
            </a:endParaRPr>
          </a:p>
          <a:p>
            <a:pPr lvl="0">
              <a:buFont typeface="+mj-cs"/>
              <a:buAutoNum type="arabic1Minus"/>
            </a:pPr>
            <a:r>
              <a:rPr lang="ar-IQ" dirty="0">
                <a:solidFill>
                  <a:schemeClr val="accent6">
                    <a:lumMod val="50000"/>
                  </a:schemeClr>
                </a:solidFill>
              </a:rPr>
              <a:t>حكومة الولايات والحكومات المحلية . </a:t>
            </a:r>
            <a:endParaRPr lang="en-US" dirty="0">
              <a:solidFill>
                <a:schemeClr val="accent6">
                  <a:lumMod val="50000"/>
                </a:schemeClr>
              </a:solidFill>
            </a:endParaRPr>
          </a:p>
          <a:p>
            <a:pPr lvl="0">
              <a:buFont typeface="+mj-cs"/>
              <a:buAutoNum type="arabic1Minus"/>
            </a:pPr>
            <a:r>
              <a:rPr lang="ar-IQ" dirty="0">
                <a:solidFill>
                  <a:schemeClr val="accent6">
                    <a:lumMod val="50000"/>
                  </a:schemeClr>
                </a:solidFill>
              </a:rPr>
              <a:t>السياسة الحضرية .</a:t>
            </a:r>
            <a:endParaRPr lang="en-US" dirty="0">
              <a:solidFill>
                <a:schemeClr val="accent6">
                  <a:lumMod val="50000"/>
                </a:schemeClr>
              </a:solidFill>
            </a:endParaRPr>
          </a:p>
          <a:p>
            <a:pPr marL="0" indent="0">
              <a:buNone/>
            </a:pPr>
            <a:r>
              <a:rPr lang="ar-IQ" dirty="0">
                <a:solidFill>
                  <a:schemeClr val="accent6">
                    <a:lumMod val="50000"/>
                  </a:schemeClr>
                </a:solidFill>
              </a:rPr>
              <a:t>   على الرغم من شمولية هذه القوائم إلا أنها افتقرت إلى مواضيع عديدة أخرى ، مثل الجغرافية السياسية ، وعلم الاجتماع السياسي ، وعلم النفس السياسي ، و مواضيع أخرى .</a:t>
            </a:r>
            <a:endParaRPr lang="en-US" dirty="0">
              <a:solidFill>
                <a:schemeClr val="accent6">
                  <a:lumMod val="50000"/>
                </a:schemeClr>
              </a:solidFill>
            </a:endParaRPr>
          </a:p>
          <a:p>
            <a:pPr marL="0" indent="0">
              <a:buNone/>
            </a:pPr>
            <a:endParaRPr lang="ar-KW" dirty="0"/>
          </a:p>
        </p:txBody>
      </p:sp>
    </p:spTree>
    <p:extLst>
      <p:ext uri="{BB962C8B-B14F-4D97-AF65-F5344CB8AC3E}">
        <p14:creationId xmlns:p14="http://schemas.microsoft.com/office/powerpoint/2010/main" val="1677015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عنصر نائب للمحتوى 4"/>
          <p:cNvPicPr>
            <a:picLocks noGrp="1" noChangeAspect="1"/>
          </p:cNvPicPr>
          <p:nvPr>
            <p:ph idx="1"/>
          </p:nvPr>
        </p:nvPicPr>
        <p:blipFill rotWithShape="1">
          <a:blip r:embed="rId2">
            <a:extLst>
              <a:ext uri="{28A0092B-C50C-407E-A947-70E740481C1C}">
                <a14:useLocalDpi xmlns:a14="http://schemas.microsoft.com/office/drawing/2010/main" val="0"/>
              </a:ext>
            </a:extLst>
          </a:blip>
          <a:srcRect t="11946" b="12352"/>
          <a:stretch/>
        </p:blipFill>
        <p:spPr>
          <a:xfrm>
            <a:off x="0" y="0"/>
            <a:ext cx="9144000" cy="6858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مربع نص 5"/>
          <p:cNvSpPr txBox="1"/>
          <p:nvPr/>
        </p:nvSpPr>
        <p:spPr>
          <a:xfrm>
            <a:off x="2339752" y="1916832"/>
            <a:ext cx="3888432" cy="1569660"/>
          </a:xfrm>
          <a:prstGeom prst="rect">
            <a:avLst/>
          </a:prstGeom>
          <a:noFill/>
        </p:spPr>
        <p:txBody>
          <a:bodyPr wrap="square" rtlCol="1">
            <a:spAutoFit/>
          </a:bodyPr>
          <a:lstStyle/>
          <a:p>
            <a:pPr algn="ctr"/>
            <a:r>
              <a:rPr lang="ar-IQ" sz="4800" dirty="0">
                <a:solidFill>
                  <a:srgbClr val="FF0000"/>
                </a:solidFill>
                <a:cs typeface="DecoType Thuluth" pitchFamily="2" charset="-78"/>
              </a:rPr>
              <a:t>نهاية المحاضرة </a:t>
            </a:r>
          </a:p>
          <a:p>
            <a:pPr algn="ctr"/>
            <a:r>
              <a:rPr lang="ar-IQ" sz="4800" dirty="0">
                <a:solidFill>
                  <a:srgbClr val="FF0000"/>
                </a:solidFill>
                <a:cs typeface="DecoType Thuluth" pitchFamily="2" charset="-78"/>
              </a:rPr>
              <a:t>شكرا لكم </a:t>
            </a:r>
            <a:endParaRPr lang="ar-KW" sz="4800" dirty="0">
              <a:solidFill>
                <a:srgbClr val="FF0000"/>
              </a:solidFill>
              <a:cs typeface="DecoType Thuluth" pitchFamily="2" charset="-78"/>
            </a:endParaRPr>
          </a:p>
        </p:txBody>
      </p:sp>
    </p:spTree>
    <p:extLst>
      <p:ext uri="{BB962C8B-B14F-4D97-AF65-F5344CB8AC3E}">
        <p14:creationId xmlns:p14="http://schemas.microsoft.com/office/powerpoint/2010/main" val="2140640795"/>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anim calcmode="lin" valueType="num">
                                      <p:cBhvr>
                                        <p:cTn id="8" dur="2000" fill="hold"/>
                                        <p:tgtEl>
                                          <p:spTgt spid="6">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6">
                                            <p:txEl>
                                              <p:pRg st="0" end="0"/>
                                            </p:txEl>
                                          </p:spTgt>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2000"/>
                                        <p:tgtEl>
                                          <p:spTgt spid="6">
                                            <p:txEl>
                                              <p:pRg st="1" end="1"/>
                                            </p:txEl>
                                          </p:spTgt>
                                        </p:tgtEl>
                                      </p:cBhvr>
                                    </p:animEffect>
                                    <p:anim calcmode="lin" valueType="num">
                                      <p:cBhvr>
                                        <p:cTn id="13" dur="2000" fill="hold"/>
                                        <p:tgtEl>
                                          <p:spTgt spid="6">
                                            <p:txEl>
                                              <p:pRg st="1" end="1"/>
                                            </p:txEl>
                                          </p:spTgt>
                                        </p:tgtEl>
                                        <p:attrNameLst>
                                          <p:attrName>ppt_w</p:attrName>
                                        </p:attrNameLst>
                                      </p:cBhvr>
                                      <p:tavLst>
                                        <p:tav tm="0" fmla="#ppt_w*sin(2.5*pi*$)">
                                          <p:val>
                                            <p:fltVal val="0"/>
                                          </p:val>
                                        </p:tav>
                                        <p:tav tm="100000">
                                          <p:val>
                                            <p:fltVal val="1"/>
                                          </p:val>
                                        </p:tav>
                                      </p:tavLst>
                                    </p:anim>
                                    <p:anim calcmode="lin" valueType="num">
                                      <p:cBhvr>
                                        <p:cTn id="14" dur="2000" fill="hold"/>
                                        <p:tgtEl>
                                          <p:spTgt spid="6">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TotalTime>
  <Words>894</Words>
  <Application>Microsoft Office PowerPoint</Application>
  <PresentationFormat>عرض على الشاشة (4:3)</PresentationFormat>
  <Paragraphs>127</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nareman ali</dc:creator>
  <cp:lastModifiedBy>fatenihsan2022@gmail.com</cp:lastModifiedBy>
  <cp:revision>172</cp:revision>
  <dcterms:created xsi:type="dcterms:W3CDTF">2022-10-14T19:01:19Z</dcterms:created>
  <dcterms:modified xsi:type="dcterms:W3CDTF">2022-10-20T07:56:47Z</dcterms:modified>
</cp:coreProperties>
</file>