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4" r:id="rId8"/>
    <p:sldId id="265" r:id="rId9"/>
    <p:sldId id="26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5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453336"/>
          </a:xfrm>
        </p:spPr>
        <p:txBody>
          <a:bodyPr>
            <a:normAutofit fontScale="25000" lnSpcReduction="20000"/>
          </a:bodyPr>
          <a:lstStyle/>
          <a:p>
            <a:pPr marL="0" indent="0" algn="ctr">
              <a:buNone/>
            </a:pPr>
            <a:endParaRPr lang="ar-IQ" sz="3300" b="1" dirty="0">
              <a:cs typeface="DecoType Thuluth" pitchFamily="2" charset="-78"/>
            </a:endParaRPr>
          </a:p>
          <a:p>
            <a:pPr marL="0" indent="0" algn="ctr">
              <a:buNone/>
            </a:pPr>
            <a:endParaRPr lang="ar-IQ" sz="4800" b="1" dirty="0">
              <a:cs typeface="DecoType Thuluth" pitchFamily="2" charset="-78"/>
            </a:endParaRPr>
          </a:p>
          <a:p>
            <a:pPr marL="0" indent="0" algn="ctr">
              <a:buNone/>
            </a:pPr>
            <a:r>
              <a:rPr lang="ar-IQ" sz="9600" b="1" dirty="0">
                <a:solidFill>
                  <a:srgbClr val="FF0000"/>
                </a:solidFill>
                <a:cs typeface="DecoType Thuluth" pitchFamily="2" charset="-78"/>
              </a:rPr>
              <a:t>المحاضرة الخامسة:  موضوعات علم السياسة </a:t>
            </a:r>
            <a:endParaRPr lang="en-US" sz="5400" dirty="0">
              <a:solidFill>
                <a:srgbClr val="002060"/>
              </a:solidFill>
              <a:cs typeface="DecoType Thuluth" pitchFamily="2" charset="-78"/>
            </a:endParaRPr>
          </a:p>
          <a:p>
            <a:pPr marL="0" indent="0">
              <a:buNone/>
            </a:pPr>
            <a:r>
              <a:rPr lang="ar-IQ" sz="8000" b="1" dirty="0">
                <a:solidFill>
                  <a:srgbClr val="002060"/>
                </a:solidFill>
              </a:rPr>
              <a:t> </a:t>
            </a:r>
            <a:r>
              <a:rPr lang="ar-IQ" sz="7200" dirty="0">
                <a:solidFill>
                  <a:srgbClr val="002060"/>
                </a:solidFill>
              </a:rPr>
              <a:t>ان الموضوعات المتعلقة بالعلوم السياسية كثيرة وواسعة فنجد على سبيل المثال المفردات التي أقرها نخبة من علماء السياسة في   منظمة اليونسكو في عام 1948 ، وهي : </a:t>
            </a:r>
            <a:endParaRPr lang="en-US" sz="7200" dirty="0">
              <a:solidFill>
                <a:srgbClr val="002060"/>
              </a:solidFill>
            </a:endParaRPr>
          </a:p>
          <a:p>
            <a:pPr marL="457200" lvl="0" indent="-457200">
              <a:buFont typeface="+mj-lt"/>
              <a:buAutoNum type="arabicPeriod"/>
            </a:pPr>
            <a:r>
              <a:rPr lang="ar-IQ" sz="7200" dirty="0">
                <a:solidFill>
                  <a:srgbClr val="002060"/>
                </a:solidFill>
              </a:rPr>
              <a:t>النظرية السياسية : </a:t>
            </a:r>
          </a:p>
          <a:p>
            <a:pPr marL="0" lvl="0" indent="0">
              <a:buNone/>
            </a:pPr>
            <a:r>
              <a:rPr lang="ar-IQ" sz="7200" dirty="0">
                <a:solidFill>
                  <a:srgbClr val="002060"/>
                </a:solidFill>
              </a:rPr>
              <a:t>وتتضمن دراسة جميع النظريات التي وضعت تحديد علاقة الفرد بالدولة ، ومدي خضوعه لها ودراسة الأفكار السياسية وتاريخها وتطورها عبر الزمن. </a:t>
            </a:r>
            <a:endParaRPr lang="en-US" sz="7200" dirty="0">
              <a:solidFill>
                <a:srgbClr val="002060"/>
              </a:solidFill>
            </a:endParaRPr>
          </a:p>
          <a:p>
            <a:pPr marL="457200" lvl="0" indent="-457200">
              <a:buFont typeface="+mj-lt"/>
              <a:buAutoNum type="arabicPeriod" startAt="2"/>
            </a:pPr>
            <a:r>
              <a:rPr lang="ar-IQ" sz="7200" dirty="0">
                <a:solidFill>
                  <a:srgbClr val="002060"/>
                </a:solidFill>
              </a:rPr>
              <a:t>المؤسسات السياسية : وتضم كل مما يلي : </a:t>
            </a:r>
            <a:endParaRPr lang="en-US" sz="7200" dirty="0">
              <a:solidFill>
                <a:srgbClr val="002060"/>
              </a:solidFill>
            </a:endParaRPr>
          </a:p>
          <a:p>
            <a:pPr marL="457200" lvl="0" indent="-457200">
              <a:buFont typeface="+mj-cs"/>
              <a:buAutoNum type="arabic2Minus"/>
            </a:pPr>
            <a:r>
              <a:rPr lang="ar-IQ" sz="7200" dirty="0">
                <a:solidFill>
                  <a:srgbClr val="002060"/>
                </a:solidFill>
              </a:rPr>
              <a:t>الدستور .</a:t>
            </a:r>
            <a:endParaRPr lang="en-US" sz="7200" dirty="0">
              <a:solidFill>
                <a:srgbClr val="002060"/>
              </a:solidFill>
            </a:endParaRPr>
          </a:p>
          <a:p>
            <a:pPr marL="457200" lvl="0" indent="-457200">
              <a:buFont typeface="+mj-cs"/>
              <a:buAutoNum type="arabic1Minus" startAt="2"/>
            </a:pPr>
            <a:r>
              <a:rPr lang="ar-IQ" sz="7200" dirty="0">
                <a:solidFill>
                  <a:srgbClr val="002060"/>
                </a:solidFill>
              </a:rPr>
              <a:t>الحكومة المركزية .</a:t>
            </a:r>
            <a:endParaRPr lang="en-US" sz="7200" dirty="0">
              <a:solidFill>
                <a:srgbClr val="002060"/>
              </a:solidFill>
            </a:endParaRPr>
          </a:p>
          <a:p>
            <a:pPr marL="457200" lvl="0" indent="-457200">
              <a:buFont typeface="+mj-cs"/>
              <a:buAutoNum type="arabic1Minus" startAt="3"/>
            </a:pPr>
            <a:r>
              <a:rPr lang="ar-IQ" sz="7200" dirty="0">
                <a:solidFill>
                  <a:srgbClr val="002060"/>
                </a:solidFill>
              </a:rPr>
              <a:t>الحكومة الإقليمية .</a:t>
            </a:r>
            <a:endParaRPr lang="en-US" sz="7200" dirty="0">
              <a:solidFill>
                <a:srgbClr val="002060"/>
              </a:solidFill>
            </a:endParaRPr>
          </a:p>
          <a:p>
            <a:pPr marL="457200" lvl="0" indent="-457200">
              <a:buFont typeface="+mj-cs"/>
              <a:buAutoNum type="arabic1Minus" startAt="4"/>
            </a:pPr>
            <a:r>
              <a:rPr lang="ar-IQ" sz="7200" dirty="0">
                <a:solidFill>
                  <a:srgbClr val="002060"/>
                </a:solidFill>
              </a:rPr>
              <a:t>الإدارة العامة .</a:t>
            </a:r>
            <a:endParaRPr lang="en-US" sz="7200" dirty="0">
              <a:solidFill>
                <a:srgbClr val="002060"/>
              </a:solidFill>
            </a:endParaRPr>
          </a:p>
          <a:p>
            <a:pPr marL="457200" lvl="0" indent="-457200">
              <a:buFont typeface="+mj-cs"/>
              <a:buAutoNum type="arabic1Minus" startAt="5"/>
            </a:pPr>
            <a:r>
              <a:rPr lang="ar-IQ" sz="7200" dirty="0">
                <a:solidFill>
                  <a:srgbClr val="002060"/>
                </a:solidFill>
              </a:rPr>
              <a:t>وظائف الحكومة الاقتصادية والاجتماعية .</a:t>
            </a:r>
            <a:endParaRPr lang="en-US" sz="7200" dirty="0">
              <a:solidFill>
                <a:srgbClr val="002060"/>
              </a:solidFill>
            </a:endParaRPr>
          </a:p>
          <a:p>
            <a:pPr marL="457200" lvl="0" indent="-457200">
              <a:buFont typeface="+mj-cs"/>
              <a:buAutoNum type="arabic1Minus" startAt="6"/>
            </a:pPr>
            <a:r>
              <a:rPr lang="ar-IQ" sz="7200" dirty="0">
                <a:solidFill>
                  <a:srgbClr val="002060"/>
                </a:solidFill>
              </a:rPr>
              <a:t>المؤسسات السياسية المقارنة .</a:t>
            </a:r>
            <a:endParaRPr lang="en-US" sz="7200" dirty="0">
              <a:solidFill>
                <a:srgbClr val="002060"/>
              </a:solidFill>
            </a:endParaRPr>
          </a:p>
          <a:p>
            <a:pPr marL="457200" lvl="0" indent="-457200">
              <a:buFont typeface="+mj-lt"/>
              <a:buAutoNum type="arabicPeriod" startAt="3"/>
            </a:pPr>
            <a:r>
              <a:rPr lang="ar-IQ" sz="7200" dirty="0">
                <a:solidFill>
                  <a:srgbClr val="002060"/>
                </a:solidFill>
              </a:rPr>
              <a:t>الأحزاب والفئات والرأي العام ، وتضم :  </a:t>
            </a:r>
            <a:endParaRPr lang="en-US" sz="7200" dirty="0">
              <a:solidFill>
                <a:srgbClr val="002060"/>
              </a:solidFill>
            </a:endParaRPr>
          </a:p>
          <a:p>
            <a:pPr marL="457200" lvl="0" indent="-457200">
              <a:buFont typeface="+mj-cs"/>
              <a:buAutoNum type="arabic1Minus"/>
            </a:pPr>
            <a:r>
              <a:rPr lang="ar-IQ" sz="7200" dirty="0">
                <a:solidFill>
                  <a:srgbClr val="002060"/>
                </a:solidFill>
              </a:rPr>
              <a:t>الأحزاب السياسية ودراستها وكيفية تكوينها ومدى قوتها في الحياة العامة . </a:t>
            </a:r>
            <a:endParaRPr lang="en-US" sz="7200" dirty="0">
              <a:solidFill>
                <a:srgbClr val="002060"/>
              </a:solidFill>
            </a:endParaRPr>
          </a:p>
          <a:p>
            <a:pPr marL="457200" lvl="0" indent="-457200">
              <a:buFont typeface="+mj-cs"/>
              <a:buAutoNum type="arabic1Minus"/>
            </a:pPr>
            <a:r>
              <a:rPr lang="ar-IQ" sz="7200" dirty="0">
                <a:solidFill>
                  <a:srgbClr val="002060"/>
                </a:solidFill>
              </a:rPr>
              <a:t>الفئات والجمعيات .</a:t>
            </a:r>
            <a:endParaRPr lang="en-US" sz="7200" dirty="0">
              <a:solidFill>
                <a:srgbClr val="002060"/>
              </a:solidFill>
            </a:endParaRPr>
          </a:p>
          <a:p>
            <a:pPr marL="457200" lvl="0" indent="-457200">
              <a:buFont typeface="+mj-cs"/>
              <a:buAutoNum type="arabic1Minus"/>
            </a:pPr>
            <a:r>
              <a:rPr lang="ar-IQ" sz="7200" dirty="0">
                <a:solidFill>
                  <a:srgbClr val="002060"/>
                </a:solidFill>
              </a:rPr>
              <a:t>المشاركة السياسية للمواطن في الحكومية و الإدارة .</a:t>
            </a:r>
            <a:endParaRPr lang="en-US" sz="7200" dirty="0">
              <a:solidFill>
                <a:srgbClr val="002060"/>
              </a:solidFill>
            </a:endParaRPr>
          </a:p>
          <a:p>
            <a:pPr marL="457200" lvl="0" indent="-457200">
              <a:buFont typeface="+mj-cs"/>
              <a:buAutoNum type="arabic1Minus"/>
            </a:pPr>
            <a:r>
              <a:rPr lang="ar-IQ" sz="7200" dirty="0">
                <a:solidFill>
                  <a:srgbClr val="002060"/>
                </a:solidFill>
              </a:rPr>
              <a:t>الرأي العام ، أي دراسة الرأي العام وكيفية تكونه وطرق قراته وقياسه وتوجيهه .</a:t>
            </a:r>
            <a:endParaRPr lang="en-US" sz="7200" dirty="0">
              <a:solidFill>
                <a:srgbClr val="002060"/>
              </a:solidFill>
            </a:endParaRPr>
          </a:p>
          <a:p>
            <a:pPr marL="457200" lvl="0" indent="-457200">
              <a:buFont typeface="+mj-lt"/>
              <a:buAutoNum type="arabicPeriod" startAt="4"/>
            </a:pPr>
            <a:r>
              <a:rPr lang="ar-IQ" sz="7200" dirty="0">
                <a:solidFill>
                  <a:srgbClr val="002060"/>
                </a:solidFill>
              </a:rPr>
              <a:t>العلاقات الدولية ، وتضم :</a:t>
            </a:r>
            <a:endParaRPr lang="en-US" sz="7200" dirty="0">
              <a:solidFill>
                <a:srgbClr val="002060"/>
              </a:solidFill>
            </a:endParaRPr>
          </a:p>
          <a:p>
            <a:pPr marL="457200" lvl="0" indent="-457200">
              <a:buFont typeface="+mj-cs"/>
              <a:buAutoNum type="arabic1Minus"/>
            </a:pPr>
            <a:r>
              <a:rPr lang="ar-IQ" sz="7200" dirty="0">
                <a:solidFill>
                  <a:srgbClr val="002060"/>
                </a:solidFill>
              </a:rPr>
              <a:t>السياسة الدولية .</a:t>
            </a:r>
            <a:endParaRPr lang="en-US" sz="7200" dirty="0">
              <a:solidFill>
                <a:srgbClr val="002060"/>
              </a:solidFill>
            </a:endParaRPr>
          </a:p>
          <a:p>
            <a:pPr marL="457200" lvl="0" indent="-457200">
              <a:buFont typeface="+mj-cs"/>
              <a:buAutoNum type="arabic1Minus"/>
            </a:pPr>
            <a:r>
              <a:rPr lang="ar-IQ" sz="7200" dirty="0">
                <a:solidFill>
                  <a:srgbClr val="002060"/>
                </a:solidFill>
              </a:rPr>
              <a:t>التنظيمات و الإدارات الدولية . </a:t>
            </a:r>
            <a:endParaRPr lang="en-US" sz="7200" dirty="0">
              <a:solidFill>
                <a:srgbClr val="002060"/>
              </a:solidFill>
            </a:endParaRPr>
          </a:p>
          <a:p>
            <a:pPr marL="457200" lvl="0" indent="-457200">
              <a:buFont typeface="+mj-cs"/>
              <a:buAutoNum type="arabic1Minus"/>
            </a:pPr>
            <a:r>
              <a:rPr lang="ar-IQ" sz="7200" dirty="0">
                <a:solidFill>
                  <a:srgbClr val="002060"/>
                </a:solidFill>
              </a:rPr>
              <a:t>القانون الدولي . </a:t>
            </a:r>
            <a:endParaRPr lang="en-US" sz="7200" dirty="0">
              <a:solidFill>
                <a:srgbClr val="002060"/>
              </a:solidFill>
            </a:endParaRPr>
          </a:p>
          <a:p>
            <a:pPr marL="0" indent="0" algn="ctr">
              <a:buNone/>
            </a:pPr>
            <a:endParaRPr lang="en-US" sz="4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548680"/>
            <a:ext cx="6768751" cy="6453336"/>
          </a:xfrm>
        </p:spPr>
        <p:txBody>
          <a:bodyPr>
            <a:noAutofit/>
          </a:bodyPr>
          <a:lstStyle/>
          <a:p>
            <a:pPr marL="0" indent="0">
              <a:buNone/>
            </a:pPr>
            <a:r>
              <a:rPr lang="ar-IQ" sz="1700" dirty="0">
                <a:solidFill>
                  <a:srgbClr val="002060"/>
                </a:solidFill>
              </a:rPr>
              <a:t>ومن الجدير بالذكر أن هذه القائمة تعتمد في اغلب الجامعات والمؤسسات التعليمية في العالم مع بعض الإضافات والاجتهادات الخاصة بالدولة والمجتمع كما تراه الجامعة صاحبة الاختصاص ، أما موسوعة العلوم السياسية فقد طرحت مواضيع عدة أهمها : </a:t>
            </a:r>
          </a:p>
          <a:p>
            <a:pPr lvl="0">
              <a:buFont typeface="+mj-lt"/>
              <a:buAutoNum type="arabicPeriod"/>
            </a:pPr>
            <a:r>
              <a:rPr lang="ar-IQ" sz="1700" dirty="0">
                <a:solidFill>
                  <a:srgbClr val="002060"/>
                </a:solidFill>
              </a:rPr>
              <a:t>الفلسفة السياسية : تشكل الفلسفة السياسية جزءا من التراث في العلوم السياسية فمنذ أفلاطون وحتى اليوم كانت الفلسفة السياسية التي تركز على القيم و على بعض المفاهيم متل المدينة الفاضلة والعدالة من المواضيع الأكثر رواجاً في القرون الماضية . </a:t>
            </a:r>
            <a:endParaRPr lang="en-US" sz="1700" dirty="0">
              <a:solidFill>
                <a:srgbClr val="002060"/>
              </a:solidFill>
            </a:endParaRPr>
          </a:p>
          <a:p>
            <a:pPr lvl="0">
              <a:buFont typeface="+mj-lt"/>
              <a:buAutoNum type="arabicPeriod"/>
            </a:pPr>
            <a:r>
              <a:rPr lang="ar-IQ" sz="1700" dirty="0">
                <a:solidFill>
                  <a:srgbClr val="002060"/>
                </a:solidFill>
              </a:rPr>
              <a:t>العملية القانونية - القضائية : وهي تركيز الباحث على القوانين والدساتير.</a:t>
            </a:r>
            <a:endParaRPr lang="en-US" sz="1700" dirty="0">
              <a:solidFill>
                <a:srgbClr val="002060"/>
              </a:solidFill>
            </a:endParaRPr>
          </a:p>
          <a:p>
            <a:pPr lvl="0">
              <a:buFont typeface="+mj-lt"/>
              <a:buAutoNum type="arabicPeriod"/>
            </a:pPr>
            <a:r>
              <a:rPr lang="ar-IQ" sz="1700" dirty="0">
                <a:solidFill>
                  <a:srgbClr val="002060"/>
                </a:solidFill>
              </a:rPr>
              <a:t>الإجراءات التنفيذية : تهتم هذه الدراسات بالعمليات البيروقراطية والتي من خلالها يتم تنفيذ السياسات العامة . فسواء أكان الحاكم رئيساً أم ملكاً فهو رجل دولة عليه مهام لتنفيذها ولذلك توجد بيروقراطيات لمساعدة رجل الدولة للقيام بمهامه وتشكل هذه المؤسسات أو الديمقراطيات الموضوع الأساسي للدراسة لبعض المتخصصين في مجال العلوم السياسية .</a:t>
            </a:r>
            <a:endParaRPr lang="en-US" sz="1700" dirty="0">
              <a:solidFill>
                <a:srgbClr val="002060"/>
              </a:solidFill>
            </a:endParaRPr>
          </a:p>
          <a:p>
            <a:pPr lvl="0">
              <a:buFont typeface="+mj-lt"/>
              <a:buAutoNum type="arabicPeriod"/>
            </a:pPr>
            <a:r>
              <a:rPr lang="ar-IQ" sz="1700" dirty="0">
                <a:solidFill>
                  <a:srgbClr val="002060"/>
                </a:solidFill>
              </a:rPr>
              <a:t>التنظيم الإداري : </a:t>
            </a:r>
          </a:p>
          <a:p>
            <a:pPr marL="0" lvl="0" indent="0">
              <a:buNone/>
            </a:pPr>
            <a:r>
              <a:rPr lang="ar-IQ" sz="1700" dirty="0">
                <a:solidFill>
                  <a:srgbClr val="002060"/>
                </a:solidFill>
              </a:rPr>
              <a:t>    هذا الفرع تطور من الحاجة إلى تنظيم امور الإدارية في الدولة والى أن اصبح الأن فرعاً خاصاً يسمى الإدارة العامة . </a:t>
            </a:r>
          </a:p>
          <a:p>
            <a:pPr marL="0" lvl="0" indent="0">
              <a:buNone/>
            </a:pPr>
            <a:r>
              <a:rPr lang="ar-IQ" sz="1700" dirty="0">
                <a:solidFill>
                  <a:srgbClr val="002060"/>
                </a:solidFill>
              </a:rPr>
              <a:t>5.الدراسات المتعلقة بالسياسات التشريعية : </a:t>
            </a:r>
          </a:p>
          <a:p>
            <a:pPr marL="0" lvl="0" indent="0">
              <a:buNone/>
            </a:pPr>
            <a:r>
              <a:rPr lang="ar-IQ" sz="1700" dirty="0">
                <a:solidFill>
                  <a:srgbClr val="002060"/>
                </a:solidFill>
              </a:rPr>
              <a:t> هذه الدراسات تركز على الجانب التشريعي من الحكومة ، أي علاقة السلطة التشريعية بالسلطات الأخرى ، مبينة عمل كل </a:t>
            </a:r>
          </a:p>
          <a:p>
            <a:pPr marL="0" lvl="0" indent="0">
              <a:buNone/>
            </a:pPr>
            <a:r>
              <a:rPr lang="ar-IQ" sz="1700" dirty="0">
                <a:solidFill>
                  <a:srgbClr val="002060"/>
                </a:solidFill>
              </a:rPr>
              <a:t> منها  وعملية الانتخابات للسلطة التشريعية والتمثيل السياسي في الدولة والمجتمع . </a:t>
            </a:r>
            <a:endParaRPr lang="en-US" sz="1700" dirty="0">
              <a:solidFill>
                <a:srgbClr val="002060"/>
              </a:solidFill>
            </a:endParaRPr>
          </a:p>
          <a:p>
            <a:pPr marL="0" lvl="0" indent="0">
              <a:buNone/>
            </a:pPr>
            <a:r>
              <a:rPr lang="ar-IQ" sz="1700" dirty="0">
                <a:solidFill>
                  <a:srgbClr val="002060"/>
                </a:solidFill>
              </a:rPr>
              <a:t>6.الأحزاب السياسية وجماعات الضغط :</a:t>
            </a:r>
          </a:p>
          <a:p>
            <a:pPr marL="0" lvl="0" indent="0">
              <a:buNone/>
            </a:pPr>
            <a:r>
              <a:rPr lang="ar-IQ" sz="1700" dirty="0">
                <a:solidFill>
                  <a:srgbClr val="002060"/>
                </a:solidFill>
              </a:rPr>
              <a:t>  يذهب اهتمام هذه الدراسات إلى القوى السياسية الفاعلة في المجتمع وتأثيرها على العملية السياسية ، وعلى اتخاذ السياسات </a:t>
            </a:r>
          </a:p>
          <a:p>
            <a:pPr marL="0" lvl="0" indent="0">
              <a:buNone/>
            </a:pPr>
            <a:r>
              <a:rPr lang="ar-IQ" sz="1700" dirty="0">
                <a:solidFill>
                  <a:srgbClr val="002060"/>
                </a:solidFill>
              </a:rPr>
              <a:t>ووضع القرارات وأدوات تنفيذها.</a:t>
            </a:r>
            <a:endParaRPr lang="en-US" sz="1700" dirty="0">
              <a:solidFill>
                <a:srgbClr val="002060"/>
              </a:solidFill>
            </a:endParaRPr>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92500" lnSpcReduction="10000"/>
          </a:bodyPr>
          <a:lstStyle/>
          <a:p>
            <a:pPr marL="0" indent="0">
              <a:buNone/>
            </a:pPr>
            <a:endParaRPr lang="ar-IQ" sz="200" b="1" dirty="0">
              <a:solidFill>
                <a:srgbClr val="002060"/>
              </a:solidFill>
            </a:endParaRPr>
          </a:p>
          <a:p>
            <a:pPr marL="0" lvl="0" indent="0">
              <a:buNone/>
            </a:pPr>
            <a:r>
              <a:rPr lang="ar-IQ" sz="2000" dirty="0">
                <a:solidFill>
                  <a:srgbClr val="002060"/>
                </a:solidFill>
              </a:rPr>
              <a:t>7.الرأي العام : </a:t>
            </a:r>
            <a:endParaRPr lang="en-US" sz="2000" dirty="0">
              <a:solidFill>
                <a:srgbClr val="002060"/>
              </a:solidFill>
            </a:endParaRPr>
          </a:p>
          <a:p>
            <a:pPr marL="0" indent="0">
              <a:buNone/>
            </a:pPr>
            <a:r>
              <a:rPr lang="ar-IQ" sz="2000" dirty="0">
                <a:solidFill>
                  <a:srgbClr val="002060"/>
                </a:solidFill>
              </a:rPr>
              <a:t>يهتم هذا الجانب من الدراسات </a:t>
            </a:r>
            <a:r>
              <a:rPr lang="ar-IQ" sz="2000" dirty="0" err="1">
                <a:solidFill>
                  <a:srgbClr val="002060"/>
                </a:solidFill>
              </a:rPr>
              <a:t>بالأراء</a:t>
            </a:r>
            <a:r>
              <a:rPr lang="ar-IQ" sz="2000" dirty="0">
                <a:solidFill>
                  <a:srgbClr val="002060"/>
                </a:solidFill>
              </a:rPr>
              <a:t> والاتجاهات والمعتقدات وأثرها على السياسة العامة ، وقد برز هذا الاتجاه وتطور مع المدرسة السلوكية .</a:t>
            </a:r>
            <a:endParaRPr lang="en-US" sz="2000" dirty="0">
              <a:solidFill>
                <a:srgbClr val="002060"/>
              </a:solidFill>
            </a:endParaRPr>
          </a:p>
          <a:p>
            <a:pPr marL="0" lvl="0" indent="0">
              <a:buNone/>
            </a:pPr>
            <a:r>
              <a:rPr lang="ar-IQ" sz="2000" dirty="0">
                <a:solidFill>
                  <a:srgbClr val="002060"/>
                </a:solidFill>
              </a:rPr>
              <a:t>8.التنشئة السياسية والثقافة السياسية : </a:t>
            </a:r>
            <a:endParaRPr lang="en-US" sz="2000" dirty="0">
              <a:solidFill>
                <a:srgbClr val="002060"/>
              </a:solidFill>
            </a:endParaRPr>
          </a:p>
          <a:p>
            <a:pPr marL="0" indent="0">
              <a:buNone/>
            </a:pPr>
            <a:r>
              <a:rPr lang="ar-IQ" sz="2000" dirty="0">
                <a:solidFill>
                  <a:srgbClr val="002060"/>
                </a:solidFill>
              </a:rPr>
              <a:t>يركز أصحاب هذه الدراسات على أهمية التنشئة السياسية المباشرة وغير المباشرة لتكوين وعي المواطن ، وايجاد ثقافة سياسية متطورة تواكب أهداف المجتمع في السعي للسعادة والرفاهية .</a:t>
            </a:r>
            <a:endParaRPr lang="en-US" sz="2000" dirty="0">
              <a:solidFill>
                <a:srgbClr val="002060"/>
              </a:solidFill>
            </a:endParaRPr>
          </a:p>
          <a:p>
            <a:pPr marL="0" lvl="0" indent="0">
              <a:buNone/>
            </a:pPr>
            <a:r>
              <a:rPr lang="ar-IQ" sz="2000" dirty="0">
                <a:solidFill>
                  <a:srgbClr val="002060"/>
                </a:solidFill>
              </a:rPr>
              <a:t>9.السياسات المقارنة :</a:t>
            </a:r>
            <a:endParaRPr lang="en-US" sz="2000" dirty="0">
              <a:solidFill>
                <a:srgbClr val="002060"/>
              </a:solidFill>
            </a:endParaRPr>
          </a:p>
          <a:p>
            <a:pPr marL="0" indent="0">
              <a:buNone/>
            </a:pPr>
            <a:r>
              <a:rPr lang="ar-IQ" sz="2000" dirty="0">
                <a:solidFill>
                  <a:srgbClr val="002060"/>
                </a:solidFill>
              </a:rPr>
              <a:t>على الرغم من قدم هذه الدراسات التي بدأت مع أرسطو في المقارنة بين الدساتير لدول المدينة ، إلا أن هذا الجانب من الدراسات السياسية تطور بشكل كبير خلال القرن العشرين ، وأصبحت الى اتهامات متعلقة بالنظم السياسية المقارنة ، وبالسياسات المقارنة نظرا لأهمية ودور المقارنة بين مختلف الأنظمة السياسية .</a:t>
            </a:r>
            <a:endParaRPr lang="en-US" sz="2000" dirty="0">
              <a:solidFill>
                <a:srgbClr val="002060"/>
              </a:solidFill>
            </a:endParaRPr>
          </a:p>
          <a:p>
            <a:pPr marL="0" lvl="0" indent="0">
              <a:buNone/>
            </a:pPr>
            <a:r>
              <a:rPr lang="ar-IQ" sz="2000" dirty="0">
                <a:solidFill>
                  <a:srgbClr val="002060"/>
                </a:solidFill>
              </a:rPr>
              <a:t>10التنمية السياسية : </a:t>
            </a:r>
            <a:endParaRPr lang="en-US" sz="2000" dirty="0">
              <a:solidFill>
                <a:srgbClr val="002060"/>
              </a:solidFill>
            </a:endParaRPr>
          </a:p>
          <a:p>
            <a:pPr marL="0" indent="0">
              <a:buNone/>
            </a:pPr>
            <a:r>
              <a:rPr lang="ar-IQ" sz="2000" dirty="0">
                <a:solidFill>
                  <a:srgbClr val="002060"/>
                </a:solidFill>
              </a:rPr>
              <a:t>برز الاهتمام بالتنمية السياسية ، وخاصة في دول العالم الثالث بعد الحرب العالمية الثانية ، بعد نيل العديد من هذه الدول لاستقلالها ، وحاجتها إلى برامج في التنمية السياسية لتحريك عجلة التطور والإصلاح السياسي في هذه البلدان </a:t>
            </a:r>
            <a:r>
              <a:rPr lang="fa-IR" sz="2000" dirty="0">
                <a:solidFill>
                  <a:srgbClr val="002060"/>
                </a:solidFill>
              </a:rPr>
              <a:t>.</a:t>
            </a:r>
            <a:endParaRPr lang="ar-IQ" sz="2000" dirty="0">
              <a:solidFill>
                <a:srgbClr val="002060"/>
              </a:solidFill>
            </a:endParaRPr>
          </a:p>
          <a:p>
            <a:pPr marL="0" lvl="0" indent="0">
              <a:buNone/>
            </a:pPr>
            <a:r>
              <a:rPr lang="ar-IQ" sz="2000" dirty="0">
                <a:solidFill>
                  <a:srgbClr val="002060"/>
                </a:solidFill>
              </a:rPr>
              <a:t>11.السياسة الدولية : </a:t>
            </a:r>
            <a:endParaRPr lang="en-US" sz="2000" dirty="0">
              <a:solidFill>
                <a:srgbClr val="002060"/>
              </a:solidFill>
            </a:endParaRPr>
          </a:p>
          <a:p>
            <a:pPr marL="0" indent="0">
              <a:buNone/>
            </a:pPr>
            <a:r>
              <a:rPr lang="ar-IQ" sz="2000" dirty="0">
                <a:solidFill>
                  <a:srgbClr val="002060"/>
                </a:solidFill>
              </a:rPr>
              <a:t>تعتبر من أهم مجالات علم السياسة ، حيث أصبح لها فروع واختصاصات ، مثل المنظمات الدولية والقانون الدولي والاقتصاد السياسي الدولي ، نظراً لأهمية العوامل التي تهتم بها هذه الدراسات .</a:t>
            </a:r>
            <a:endParaRPr lang="en-US" sz="2000" dirty="0">
              <a:solidFill>
                <a:srgbClr val="002060"/>
              </a:solidFill>
            </a:endParaRPr>
          </a:p>
          <a:p>
            <a:pPr marL="0" lvl="0" indent="0">
              <a:buNone/>
            </a:pPr>
            <a:endParaRPr lang="ar-KW" sz="2000"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597352"/>
          </a:xfrm>
        </p:spPr>
        <p:txBody>
          <a:bodyPr>
            <a:normAutofit fontScale="92500" lnSpcReduction="10000"/>
          </a:bodyPr>
          <a:lstStyle/>
          <a:p>
            <a:pPr marL="0" lvl="0" indent="0">
              <a:buNone/>
            </a:pPr>
            <a:endParaRPr lang="ar-IQ" sz="2000" dirty="0">
              <a:solidFill>
                <a:srgbClr val="002060"/>
              </a:solidFill>
            </a:endParaRPr>
          </a:p>
          <a:p>
            <a:pPr marL="0" lvl="0" indent="0">
              <a:buNone/>
            </a:pPr>
            <a:r>
              <a:rPr lang="ar-IQ" sz="2800" dirty="0">
                <a:solidFill>
                  <a:srgbClr val="002060"/>
                </a:solidFill>
              </a:rPr>
              <a:t>12.</a:t>
            </a:r>
            <a:r>
              <a:rPr lang="ar-IQ" sz="2000" dirty="0">
                <a:solidFill>
                  <a:srgbClr val="002060"/>
                </a:solidFill>
              </a:rPr>
              <a:t>المنهجية في العلوم السياسية : </a:t>
            </a:r>
            <a:endParaRPr lang="en-US" sz="2000" dirty="0">
              <a:solidFill>
                <a:srgbClr val="002060"/>
              </a:solidFill>
            </a:endParaRPr>
          </a:p>
          <a:p>
            <a:pPr marL="0" indent="0">
              <a:buNone/>
            </a:pPr>
            <a:r>
              <a:rPr lang="ar-IQ" sz="2000" dirty="0">
                <a:solidFill>
                  <a:srgbClr val="002060"/>
                </a:solidFill>
              </a:rPr>
              <a:t>يثير هذا الجانبية من الدراسات جدلاً بين أساتذة العلوم السياسية حول المنهجية والطرق المتبعة في البحث العلمي ، وقد دخل هذا الجدل مرحلة متطورة وجديدة بعد انتهاء الحرب الباردة ، حيث برزت الاتجاهات المسماة النقدية ، أو ما بعد الوضعية في دراسة العلوم الاجتماعية بشكل عام ، والعلوم السياسية بشكل خاص . </a:t>
            </a:r>
            <a:endParaRPr lang="en-US" sz="2000" dirty="0">
              <a:solidFill>
                <a:srgbClr val="002060"/>
              </a:solidFill>
            </a:endParaRPr>
          </a:p>
          <a:p>
            <a:pPr marL="0" indent="0">
              <a:buNone/>
            </a:pPr>
            <a:r>
              <a:rPr lang="ar-IQ" sz="2000" dirty="0">
                <a:solidFill>
                  <a:srgbClr val="002060"/>
                </a:solidFill>
              </a:rPr>
              <a:t>   في حين ارتأت الجمعية الأمريكية للعلوم السياسية في عام </a:t>
            </a:r>
            <a:r>
              <a:rPr lang="fa-IR" sz="2000" dirty="0">
                <a:solidFill>
                  <a:srgbClr val="002060"/>
                </a:solidFill>
              </a:rPr>
              <a:t>۱۹۷۳</a:t>
            </a:r>
            <a:r>
              <a:rPr lang="ar-IQ" sz="2000" dirty="0">
                <a:solidFill>
                  <a:srgbClr val="002060"/>
                </a:solidFill>
              </a:rPr>
              <a:t> أن تحدد مواضيع علم السياسة كما يلي : </a:t>
            </a:r>
            <a:endParaRPr lang="en-US" sz="2000" dirty="0">
              <a:solidFill>
                <a:srgbClr val="002060"/>
              </a:solidFill>
            </a:endParaRPr>
          </a:p>
          <a:p>
            <a:pPr marL="457200" lvl="0" indent="-457200">
              <a:buFont typeface="+mj-lt"/>
              <a:buAutoNum type="arabicPeriod"/>
            </a:pPr>
            <a:r>
              <a:rPr lang="ar-IQ" sz="2000" b="1" dirty="0">
                <a:solidFill>
                  <a:srgbClr val="002060"/>
                </a:solidFill>
              </a:rPr>
              <a:t>المؤسسات السياسية والسلوك السياسي و يتضمن :</a:t>
            </a:r>
            <a:endParaRPr lang="en-US" sz="2000" b="1" dirty="0">
              <a:solidFill>
                <a:srgbClr val="002060"/>
              </a:solidFill>
            </a:endParaRPr>
          </a:p>
          <a:p>
            <a:pPr marL="457200" lvl="0" indent="-457200">
              <a:buFont typeface="+mj-cs"/>
              <a:buAutoNum type="arabic1Minus"/>
            </a:pPr>
            <a:r>
              <a:rPr lang="ar-IQ" sz="2000" dirty="0">
                <a:solidFill>
                  <a:srgbClr val="002060"/>
                </a:solidFill>
              </a:rPr>
              <a:t>تحليل النظم بعينها والنظم الفرعية .</a:t>
            </a:r>
            <a:endParaRPr lang="en-US" sz="2000" dirty="0">
              <a:solidFill>
                <a:srgbClr val="002060"/>
              </a:solidFill>
            </a:endParaRPr>
          </a:p>
          <a:p>
            <a:pPr marL="457200" lvl="0" indent="-457200">
              <a:buFont typeface="+mj-cs"/>
              <a:buAutoNum type="arabic1Minus"/>
            </a:pPr>
            <a:r>
              <a:rPr lang="ar-IQ" sz="2000" dirty="0">
                <a:solidFill>
                  <a:srgbClr val="002060"/>
                </a:solidFill>
              </a:rPr>
              <a:t>عمليات صنع القرار . </a:t>
            </a:r>
            <a:endParaRPr lang="en-US" sz="2000" dirty="0">
              <a:solidFill>
                <a:srgbClr val="002060"/>
              </a:solidFill>
            </a:endParaRPr>
          </a:p>
          <a:p>
            <a:pPr marL="457200" lvl="0" indent="-457200">
              <a:buFont typeface="+mj-cs"/>
              <a:buAutoNum type="arabic1Minus"/>
            </a:pPr>
            <a:r>
              <a:rPr lang="ar-IQ" sz="2000" dirty="0">
                <a:solidFill>
                  <a:srgbClr val="002060"/>
                </a:solidFill>
              </a:rPr>
              <a:t>النخب والنخب المعارضة .</a:t>
            </a:r>
            <a:endParaRPr lang="en-US" sz="2000" dirty="0">
              <a:solidFill>
                <a:srgbClr val="002060"/>
              </a:solidFill>
            </a:endParaRPr>
          </a:p>
          <a:p>
            <a:pPr marL="457200" lvl="0" indent="-457200">
              <a:buFont typeface="+mj-cs"/>
              <a:buAutoNum type="arabic1Minus"/>
            </a:pPr>
            <a:r>
              <a:rPr lang="ar-IQ" sz="2000" dirty="0">
                <a:solidFill>
                  <a:srgbClr val="002060"/>
                </a:solidFill>
              </a:rPr>
              <a:t>المشاركة السياسية الجماهيرية والتواصل .</a:t>
            </a:r>
            <a:endParaRPr lang="en-US" sz="2000" dirty="0">
              <a:solidFill>
                <a:srgbClr val="002060"/>
              </a:solidFill>
            </a:endParaRPr>
          </a:p>
          <a:p>
            <a:pPr marL="457200" lvl="0" indent="-457200">
              <a:buFont typeface="+mj-cs"/>
              <a:buAutoNum type="arabic1Minus"/>
            </a:pPr>
            <a:r>
              <a:rPr lang="ar-IQ" sz="2000" dirty="0">
                <a:solidFill>
                  <a:srgbClr val="002060"/>
                </a:solidFill>
              </a:rPr>
              <a:t>الأحزاب والحركات الجماهيرية والاتحادات و النقابات . </a:t>
            </a:r>
            <a:endParaRPr lang="en-US" sz="2000" dirty="0">
              <a:solidFill>
                <a:srgbClr val="002060"/>
              </a:solidFill>
            </a:endParaRPr>
          </a:p>
          <a:p>
            <a:pPr marL="457200" lvl="0" indent="-457200">
              <a:buFont typeface="+mj-cs"/>
              <a:buAutoNum type="arabic1Minus"/>
            </a:pPr>
            <a:r>
              <a:rPr lang="ar-IQ" sz="2000" dirty="0">
                <a:solidFill>
                  <a:srgbClr val="002060"/>
                </a:solidFill>
              </a:rPr>
              <a:t>التنمية السياسية و التحديث السياسي . </a:t>
            </a:r>
            <a:endParaRPr lang="en-US" sz="2000" dirty="0">
              <a:solidFill>
                <a:srgbClr val="002060"/>
              </a:solidFill>
            </a:endParaRPr>
          </a:p>
          <a:p>
            <a:pPr marL="457200" lvl="0" indent="-457200">
              <a:buFont typeface="+mj-cs"/>
              <a:buAutoNum type="arabic1Minus"/>
            </a:pPr>
            <a:r>
              <a:rPr lang="ar-IQ" sz="2000" dirty="0">
                <a:solidFill>
                  <a:srgbClr val="002060"/>
                </a:solidFill>
              </a:rPr>
              <a:t>القيم والإيديولوجيات نطم الاعتقاد ، الثقافة السياسية . </a:t>
            </a:r>
            <a:endParaRPr lang="en-US" sz="2000" dirty="0">
              <a:solidFill>
                <a:srgbClr val="002060"/>
              </a:solidFill>
            </a:endParaRPr>
          </a:p>
          <a:p>
            <a:pPr marL="457200" lvl="0" indent="-457200">
              <a:buFont typeface="+mj-lt"/>
              <a:buAutoNum type="arabicPeriod" startAt="2"/>
            </a:pPr>
            <a:r>
              <a:rPr lang="ar-IQ" sz="2000" dirty="0">
                <a:solidFill>
                  <a:srgbClr val="002060"/>
                </a:solidFill>
              </a:rPr>
              <a:t>القانون الدولي والمنظمات الدولية والعلاقات الدولية وتتضمن :</a:t>
            </a:r>
            <a:endParaRPr lang="en-US" sz="2000" dirty="0">
              <a:solidFill>
                <a:srgbClr val="002060"/>
              </a:solidFill>
            </a:endParaRPr>
          </a:p>
          <a:p>
            <a:pPr marL="457200" lvl="0" indent="-457200">
              <a:buFont typeface="+mj-cs"/>
              <a:buAutoNum type="arabic1Minus"/>
            </a:pPr>
            <a:r>
              <a:rPr lang="ar-IQ" sz="2000" dirty="0">
                <a:solidFill>
                  <a:srgbClr val="002060"/>
                </a:solidFill>
              </a:rPr>
              <a:t>القانون الدولي .</a:t>
            </a:r>
            <a:endParaRPr lang="en-US" sz="2000" dirty="0">
              <a:solidFill>
                <a:srgbClr val="002060"/>
              </a:solidFill>
            </a:endParaRPr>
          </a:p>
          <a:p>
            <a:pPr marL="457200" lvl="0" indent="-457200">
              <a:buFont typeface="+mj-cs"/>
              <a:buAutoNum type="arabic1Minus"/>
            </a:pPr>
            <a:r>
              <a:rPr lang="ar-IQ" sz="2000" dirty="0">
                <a:solidFill>
                  <a:srgbClr val="002060"/>
                </a:solidFill>
              </a:rPr>
              <a:t>المنظمات الدولية .</a:t>
            </a:r>
            <a:endParaRPr lang="en-US" sz="2000" dirty="0">
              <a:solidFill>
                <a:srgbClr val="002060"/>
              </a:solidFill>
            </a:endParaRPr>
          </a:p>
          <a:p>
            <a:pPr marL="457200" lvl="0" indent="-457200">
              <a:buFont typeface="+mj-cs"/>
              <a:buAutoNum type="arabic1Minus"/>
            </a:pPr>
            <a:r>
              <a:rPr lang="ar-IQ" sz="2000" dirty="0">
                <a:solidFill>
                  <a:srgbClr val="002060"/>
                </a:solidFill>
              </a:rPr>
              <a:t>السياسة الدولية .</a:t>
            </a:r>
            <a:endParaRPr lang="en-US" sz="2000" dirty="0">
              <a:solidFill>
                <a:srgbClr val="002060"/>
              </a:solidFill>
            </a:endParaRPr>
          </a:p>
          <a:p>
            <a:pPr marL="0" lvl="0" indent="0">
              <a:buNone/>
            </a:pPr>
            <a:endParaRPr lang="ar-IQ" sz="2000" dirty="0">
              <a:solidFill>
                <a:srgbClr val="002060"/>
              </a:solidFill>
            </a:endParaRPr>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sz="half" idx="2"/>
          </p:nvPr>
        </p:nvSpPr>
        <p:spPr>
          <a:xfrm>
            <a:off x="467544" y="620688"/>
            <a:ext cx="5976664" cy="6120680"/>
          </a:xfrm>
        </p:spPr>
        <p:txBody>
          <a:bodyPr>
            <a:normAutofit fontScale="77500" lnSpcReduction="20000"/>
          </a:bodyPr>
          <a:lstStyle/>
          <a:p>
            <a:pPr marL="457200" lvl="0" indent="-457200">
              <a:buFont typeface="+mj-lt"/>
              <a:buAutoNum type="arabicPeriod" startAt="3"/>
            </a:pPr>
            <a:r>
              <a:rPr lang="ar-IQ" dirty="0">
                <a:solidFill>
                  <a:schemeClr val="accent6">
                    <a:lumMod val="50000"/>
                  </a:schemeClr>
                </a:solidFill>
              </a:rPr>
              <a:t>المنهجية ، وتتضمن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أساليب الحاسب الآلي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تحليل المضمون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نظرية المعرفة وفلسفة القيم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التعميم التجريبي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جمع البيانات الميدانية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القياس وبناء المقاييس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بناء النماذج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التحليل الإحصائي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نظم و تحليل المسح .</a:t>
            </a:r>
            <a:endParaRPr lang="en-US" dirty="0">
              <a:solidFill>
                <a:schemeClr val="accent6">
                  <a:lumMod val="50000"/>
                </a:schemeClr>
              </a:solidFill>
            </a:endParaRPr>
          </a:p>
          <a:p>
            <a:pPr marL="457200" lvl="0" indent="-457200">
              <a:buFont typeface="+mj-lt"/>
              <a:buAutoNum type="arabicPeriod" startAt="4"/>
            </a:pPr>
            <a:r>
              <a:rPr lang="ar-IQ" dirty="0">
                <a:solidFill>
                  <a:schemeClr val="accent6">
                    <a:lumMod val="50000"/>
                  </a:schemeClr>
                </a:solidFill>
              </a:rPr>
              <a:t>الاستقرار وعدم الاستقرار والتغير السياسي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التعديل والانتشار الثقافي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الشخصية والدافعية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القيادة والتجنيد السياسي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التنشئة السياسية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الثورة والعنف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المدارس و التعليم السياسي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التدرج الاجتماعي والاقتصادي .</a:t>
            </a:r>
            <a:endParaRPr lang="ar-KW" dirty="0"/>
          </a:p>
        </p:txBody>
      </p:sp>
    </p:spTree>
    <p:extLst>
      <p:ext uri="{BB962C8B-B14F-4D97-AF65-F5344CB8AC3E}">
        <p14:creationId xmlns:p14="http://schemas.microsoft.com/office/powerpoint/2010/main" val="90251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1547664" y="548680"/>
            <a:ext cx="4896544" cy="6453336"/>
          </a:xfrm>
        </p:spPr>
        <p:txBody>
          <a:bodyPr>
            <a:normAutofit fontScale="70000" lnSpcReduction="20000"/>
          </a:bodyPr>
          <a:lstStyle/>
          <a:p>
            <a:pPr marL="457200" lvl="0" indent="-457200">
              <a:buFont typeface="+mj-lt"/>
              <a:buAutoNum type="arabicPeriod" startAt="5"/>
            </a:pPr>
            <a:r>
              <a:rPr lang="ar-IQ" dirty="0">
                <a:solidFill>
                  <a:schemeClr val="accent6">
                    <a:lumMod val="50000"/>
                  </a:schemeClr>
                </a:solidFill>
              </a:rPr>
              <a:t>السياسة العامة وتتضمن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نظرية السياسية العامة .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قياس السياسة العامة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السياسة الاقتصادية والتنظيم الاقتصادي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العلم والتكنولوجيا .</a:t>
            </a:r>
            <a:endParaRPr lang="en-US" dirty="0">
              <a:solidFill>
                <a:schemeClr val="accent6">
                  <a:lumMod val="50000"/>
                </a:schemeClr>
              </a:solidFill>
            </a:endParaRPr>
          </a:p>
          <a:p>
            <a:pPr marL="457200" lvl="0" indent="-457200">
              <a:buFont typeface="+mj-cs"/>
              <a:buAutoNum type="arabic1Minus"/>
            </a:pPr>
            <a:r>
              <a:rPr lang="ar-IQ" dirty="0">
                <a:solidFill>
                  <a:schemeClr val="accent6">
                    <a:lumMod val="50000"/>
                  </a:schemeClr>
                </a:solidFill>
              </a:rPr>
              <a:t>الموارد الطبيعية والبيئية .</a:t>
            </a:r>
          </a:p>
          <a:p>
            <a:pPr lvl="0">
              <a:buFont typeface="+mj-cs"/>
              <a:buAutoNum type="arabic1Minus"/>
            </a:pPr>
            <a:r>
              <a:rPr lang="ar-IQ" dirty="0">
                <a:solidFill>
                  <a:schemeClr val="accent6">
                    <a:lumMod val="50000"/>
                  </a:schemeClr>
                </a:solidFill>
              </a:rPr>
              <a:t>    التعليم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    الفقر والرفاهية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    السياسة الخارجية والسياسة الدفاعية .</a:t>
            </a:r>
          </a:p>
          <a:p>
            <a:pPr lvl="0">
              <a:buFont typeface="+mj-lt"/>
              <a:buAutoNum type="arabicPeriod" startAt="6"/>
            </a:pPr>
            <a:r>
              <a:rPr lang="ar-IQ" sz="3600" dirty="0">
                <a:solidFill>
                  <a:schemeClr val="accent6">
                    <a:lumMod val="50000"/>
                  </a:schemeClr>
                </a:solidFill>
              </a:rPr>
              <a:t>الإدارة العامة وتتضمن :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البيروقراطية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الإدارة المقارنة .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التحليل الإداري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نظرية التنظيم والسلوك التنظيمي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إدارة الأفراد .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التخطيط والبرمجة والموازنة .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السياسة والإدارة .</a:t>
            </a:r>
            <a:endParaRPr lang="en-US" sz="3600" dirty="0">
              <a:solidFill>
                <a:schemeClr val="accent6">
                  <a:lumMod val="50000"/>
                </a:schemeClr>
              </a:solidFill>
            </a:endParaRPr>
          </a:p>
          <a:p>
            <a:pPr lvl="0">
              <a:buFont typeface="+mj-cs"/>
              <a:buAutoNum type="arabic1Minus"/>
            </a:pPr>
            <a:r>
              <a:rPr lang="ar-IQ" sz="3600" dirty="0">
                <a:solidFill>
                  <a:schemeClr val="accent6">
                    <a:lumMod val="50000"/>
                  </a:schemeClr>
                </a:solidFill>
              </a:rPr>
              <a:t>تحليل النظم .</a:t>
            </a:r>
            <a:endParaRPr lang="en-US" sz="3600" dirty="0">
              <a:solidFill>
                <a:schemeClr val="accent6">
                  <a:lumMod val="50000"/>
                </a:schemeClr>
              </a:solidFill>
            </a:endParaRPr>
          </a:p>
          <a:p>
            <a:endParaRPr lang="ar-KW" dirty="0"/>
          </a:p>
        </p:txBody>
      </p:sp>
    </p:spTree>
    <p:extLst>
      <p:ext uri="{BB962C8B-B14F-4D97-AF65-F5344CB8AC3E}">
        <p14:creationId xmlns:p14="http://schemas.microsoft.com/office/powerpoint/2010/main" val="161026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0" y="404664"/>
            <a:ext cx="6876256" cy="6453336"/>
          </a:xfrm>
        </p:spPr>
        <p:txBody>
          <a:bodyPr>
            <a:normAutofit fontScale="85000" lnSpcReduction="20000"/>
          </a:bodyPr>
          <a:lstStyle/>
          <a:p>
            <a:pPr marL="0" lvl="0" indent="0">
              <a:buNone/>
            </a:pPr>
            <a:r>
              <a:rPr lang="ar-IQ" dirty="0">
                <a:solidFill>
                  <a:schemeClr val="accent6">
                    <a:lumMod val="50000"/>
                  </a:schemeClr>
                </a:solidFill>
              </a:rPr>
              <a:t>7.المؤسسات والعمليات السياسية للولايات المتحدة الأمريكية ، وتتضمن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المحاكم والسلوك القضائي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الانتخابات و السلوك التصويتي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السياسة الاثنية (العرقية)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الهيئات التنفيذية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جماعات الضغط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العلاقة بين المؤسسات الحكومية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الهيئات التشريعية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التاريخ السياسي والدستوري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الأحزاب السياسية في أمريكا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القانون العام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الراي العام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حكومة الولايات والحكومات المحلية . </a:t>
            </a:r>
            <a:endParaRPr lang="en-US" dirty="0">
              <a:solidFill>
                <a:schemeClr val="accent6">
                  <a:lumMod val="50000"/>
                </a:schemeClr>
              </a:solidFill>
            </a:endParaRPr>
          </a:p>
          <a:p>
            <a:pPr lvl="0">
              <a:buFont typeface="+mj-cs"/>
              <a:buAutoNum type="arabic1Minus"/>
            </a:pPr>
            <a:r>
              <a:rPr lang="ar-IQ" dirty="0">
                <a:solidFill>
                  <a:schemeClr val="accent6">
                    <a:lumMod val="50000"/>
                  </a:schemeClr>
                </a:solidFill>
              </a:rPr>
              <a:t>السياسة الحضرية .</a:t>
            </a:r>
            <a:endParaRPr lang="en-US" dirty="0">
              <a:solidFill>
                <a:schemeClr val="accent6">
                  <a:lumMod val="50000"/>
                </a:schemeClr>
              </a:solidFill>
            </a:endParaRPr>
          </a:p>
          <a:p>
            <a:pPr marL="0" indent="0">
              <a:buNone/>
            </a:pPr>
            <a:r>
              <a:rPr lang="ar-IQ" dirty="0">
                <a:solidFill>
                  <a:schemeClr val="accent6">
                    <a:lumMod val="50000"/>
                  </a:schemeClr>
                </a:solidFill>
              </a:rPr>
              <a:t>   على الرغم من شمولية هذه القوائم إلا أنها افتقرت إلى مواضيع عديدة أخرى ، مثل الجغرافية السياسية ، وعلم الاجتماع السياسي ، وعلم النفس السياسي ، و مواضيع أخرى .</a:t>
            </a:r>
            <a:endParaRPr lang="en-US" dirty="0">
              <a:solidFill>
                <a:schemeClr val="accent6">
                  <a:lumMod val="50000"/>
                </a:schemeClr>
              </a:solidFill>
            </a:endParaRPr>
          </a:p>
          <a:p>
            <a:pPr marL="0" indent="0">
              <a:buNone/>
            </a:pPr>
            <a:endParaRPr lang="ar-KW" dirty="0"/>
          </a:p>
        </p:txBody>
      </p:sp>
    </p:spTree>
    <p:extLst>
      <p:ext uri="{BB962C8B-B14F-4D97-AF65-F5344CB8AC3E}">
        <p14:creationId xmlns:p14="http://schemas.microsoft.com/office/powerpoint/2010/main" val="1677015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894</Words>
  <Application>Microsoft Office PowerPoint</Application>
  <PresentationFormat>عرض على الشاشة (4:3)</PresentationFormat>
  <Paragraphs>127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172</cp:revision>
  <dcterms:created xsi:type="dcterms:W3CDTF">2022-10-14T19:01:19Z</dcterms:created>
  <dcterms:modified xsi:type="dcterms:W3CDTF">2022-10-20T07:56:47Z</dcterms:modified>
</cp:coreProperties>
</file>