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 /><Relationship Id="rId2" Type="http://schemas.openxmlformats.org/package/2006/relationships/metadata/thumbnail" Target="docProps/thumbnail.jpeg" /><Relationship Id="rId1" Type="http://schemas.openxmlformats.org/officeDocument/2006/relationships/officeDocument" Target="ppt/presentation.xml" /><Relationship Id="rId4"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 id="258" r:id="rId4"/>
    <p:sldId id="259" r:id="rId5"/>
    <p:sldId id="262" r:id="rId6"/>
    <p:sldId id="261" r:id="rId7"/>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4660"/>
  </p:normalViewPr>
  <p:slideViewPr>
    <p:cSldViewPr>
      <p:cViewPr varScale="1">
        <p:scale>
          <a:sx n="58" d="100"/>
          <a:sy n="58" d="100"/>
        </p:scale>
        <p:origin x="-1620"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 /><Relationship Id="rId3" Type="http://schemas.openxmlformats.org/officeDocument/2006/relationships/slide" Target="slides/slide2.xml" /><Relationship Id="rId7" Type="http://schemas.openxmlformats.org/officeDocument/2006/relationships/slide" Target="slides/slide6.xml" /><Relationship Id="rId2" Type="http://schemas.openxmlformats.org/officeDocument/2006/relationships/slide" Target="slides/slide1.xml" /><Relationship Id="rId1" Type="http://schemas.openxmlformats.org/officeDocument/2006/relationships/slideMaster" Target="slideMasters/slideMaster1.xml" /><Relationship Id="rId6" Type="http://schemas.openxmlformats.org/officeDocument/2006/relationships/slide" Target="slides/slide5.xml" /><Relationship Id="rId11" Type="http://schemas.openxmlformats.org/officeDocument/2006/relationships/tableStyles" Target="tableStyles.xml" /><Relationship Id="rId5" Type="http://schemas.openxmlformats.org/officeDocument/2006/relationships/slide" Target="slides/slide4.xml" /><Relationship Id="rId10" Type="http://schemas.openxmlformats.org/officeDocument/2006/relationships/theme" Target="theme/theme1.xml" /><Relationship Id="rId4" Type="http://schemas.openxmlformats.org/officeDocument/2006/relationships/slide" Target="slides/slide3.xml" /><Relationship Id="rId9" Type="http://schemas.openxmlformats.org/officeDocument/2006/relationships/viewProps" Target="viewProps.xml" /></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a:t>انقر لتحرير نمط العنوان الرئيسي</a:t>
            </a:r>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a:t>انقر لتحرير نمط العنوان الثانوي الرئيسي</a:t>
            </a:r>
          </a:p>
        </p:txBody>
      </p:sp>
      <p:sp>
        <p:nvSpPr>
          <p:cNvPr id="4" name="عنصر نائب للتاريخ 3"/>
          <p:cNvSpPr>
            <a:spLocks noGrp="1"/>
          </p:cNvSpPr>
          <p:nvPr>
            <p:ph type="dt" sz="half" idx="10"/>
          </p:nvPr>
        </p:nvSpPr>
        <p:spPr/>
        <p:txBody>
          <a:bodyPr/>
          <a:lstStyle/>
          <a:p>
            <a:fld id="{1B8ABB09-4A1D-463E-8065-109CC2B7EFAA}" type="datetimeFigureOut">
              <a:rPr lang="ar-SA" smtClean="0"/>
              <a:t>25/03/1444</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a:t>انقر لتحرير نمط العنوان الرئيسي</a:t>
            </a:r>
          </a:p>
        </p:txBody>
      </p:sp>
      <p:sp>
        <p:nvSpPr>
          <p:cNvPr id="3" name="عنصر نائب للعنوان العمودي 2"/>
          <p:cNvSpPr>
            <a:spLocks noGrp="1"/>
          </p:cNvSpPr>
          <p:nvPr>
            <p:ph type="body" orient="vert" idx="1"/>
          </p:nvPr>
        </p:nvSpPr>
        <p:spPr/>
        <p:txBody>
          <a:bodyPr vert="eaVert"/>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4" name="عنصر نائب للتاريخ 3"/>
          <p:cNvSpPr>
            <a:spLocks noGrp="1"/>
          </p:cNvSpPr>
          <p:nvPr>
            <p:ph type="dt" sz="half" idx="10"/>
          </p:nvPr>
        </p:nvSpPr>
        <p:spPr/>
        <p:txBody>
          <a:bodyPr/>
          <a:lstStyle/>
          <a:p>
            <a:fld id="{1B8ABB09-4A1D-463E-8065-109CC2B7EFAA}" type="datetimeFigureOut">
              <a:rPr lang="ar-SA" smtClean="0"/>
              <a:t>25/03/1444</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a:t>انقر لتحرير نمط العنوان الرئيسي</a:t>
            </a:r>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4" name="عنصر نائب للتاريخ 3"/>
          <p:cNvSpPr>
            <a:spLocks noGrp="1"/>
          </p:cNvSpPr>
          <p:nvPr>
            <p:ph type="dt" sz="half" idx="10"/>
          </p:nvPr>
        </p:nvSpPr>
        <p:spPr/>
        <p:txBody>
          <a:bodyPr/>
          <a:lstStyle/>
          <a:p>
            <a:fld id="{1B8ABB09-4A1D-463E-8065-109CC2B7EFAA}" type="datetimeFigureOut">
              <a:rPr lang="ar-SA" smtClean="0"/>
              <a:t>25/03/1444</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a:t>انقر لتحرير نمط العنوان الرئيسي</a:t>
            </a:r>
          </a:p>
        </p:txBody>
      </p:sp>
      <p:sp>
        <p:nvSpPr>
          <p:cNvPr id="3" name="عنصر نائب للمحتوى 2"/>
          <p:cNvSpPr>
            <a:spLocks noGrp="1"/>
          </p:cNvSpPr>
          <p:nvPr>
            <p:ph idx="1"/>
          </p:nvPr>
        </p:nvSpPr>
        <p:spPr/>
        <p:txBody>
          <a:body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4" name="عنصر نائب للتاريخ 3"/>
          <p:cNvSpPr>
            <a:spLocks noGrp="1"/>
          </p:cNvSpPr>
          <p:nvPr>
            <p:ph type="dt" sz="half" idx="10"/>
          </p:nvPr>
        </p:nvSpPr>
        <p:spPr/>
        <p:txBody>
          <a:bodyPr/>
          <a:lstStyle/>
          <a:p>
            <a:fld id="{1B8ABB09-4A1D-463E-8065-109CC2B7EFAA}" type="datetimeFigureOut">
              <a:rPr lang="ar-SA" smtClean="0"/>
              <a:t>25/03/1444</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a:t>انقر لتحرير نمط العنوان الرئيسي</a:t>
            </a:r>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a:t>انقر لتحرير أنماط النص الرئيسي</a:t>
            </a:r>
          </a:p>
        </p:txBody>
      </p:sp>
      <p:sp>
        <p:nvSpPr>
          <p:cNvPr id="4" name="عنصر نائب للتاريخ 3"/>
          <p:cNvSpPr>
            <a:spLocks noGrp="1"/>
          </p:cNvSpPr>
          <p:nvPr>
            <p:ph type="dt" sz="half" idx="10"/>
          </p:nvPr>
        </p:nvSpPr>
        <p:spPr/>
        <p:txBody>
          <a:bodyPr/>
          <a:lstStyle/>
          <a:p>
            <a:fld id="{1B8ABB09-4A1D-463E-8065-109CC2B7EFAA}" type="datetimeFigureOut">
              <a:rPr lang="ar-SA" smtClean="0"/>
              <a:t>25/03/1444</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a:t>انقر لتحرير نمط العنوان الرئيسي</a:t>
            </a:r>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t>25/03/1444</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a:t>انقر لتحرير نمط العنوان الرئيسي</a:t>
            </a:r>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7" name="عنصر نائب للتاريخ 6"/>
          <p:cNvSpPr>
            <a:spLocks noGrp="1"/>
          </p:cNvSpPr>
          <p:nvPr>
            <p:ph type="dt" sz="half" idx="10"/>
          </p:nvPr>
        </p:nvSpPr>
        <p:spPr/>
        <p:txBody>
          <a:bodyPr/>
          <a:lstStyle/>
          <a:p>
            <a:fld id="{1B8ABB09-4A1D-463E-8065-109CC2B7EFAA}" type="datetimeFigureOut">
              <a:rPr lang="ar-SA" smtClean="0"/>
              <a:t>25/03/1444</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a:t>انقر لتحرير نمط العنوان الرئيسي</a:t>
            </a:r>
          </a:p>
        </p:txBody>
      </p:sp>
      <p:sp>
        <p:nvSpPr>
          <p:cNvPr id="3" name="عنصر نائب للتاريخ 2"/>
          <p:cNvSpPr>
            <a:spLocks noGrp="1"/>
          </p:cNvSpPr>
          <p:nvPr>
            <p:ph type="dt" sz="half" idx="10"/>
          </p:nvPr>
        </p:nvSpPr>
        <p:spPr/>
        <p:txBody>
          <a:bodyPr/>
          <a:lstStyle/>
          <a:p>
            <a:fld id="{1B8ABB09-4A1D-463E-8065-109CC2B7EFAA}" type="datetimeFigureOut">
              <a:rPr lang="ar-SA" smtClean="0"/>
              <a:t>25/03/1444</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1B8ABB09-4A1D-463E-8065-109CC2B7EFAA}" type="datetimeFigureOut">
              <a:rPr lang="ar-SA" smtClean="0"/>
              <a:t>25/03/1444</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a:t>انقر لتحرير نمط العنوان الرئيسي</a:t>
            </a:r>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t>25/03/1444</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a:t>انقر لتحرير نمط العنوان الرئيسي</a:t>
            </a:r>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t>25/03/1444</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theme" Target="../theme/theme1.xml" /><Relationship Id="rId2" Type="http://schemas.openxmlformats.org/officeDocument/2006/relationships/slideLayout" Target="../slideLayouts/slideLayout2.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0" Type="http://schemas.openxmlformats.org/officeDocument/2006/relationships/slideLayout" Target="../slideLayouts/slideLayout10.xml" /><Relationship Id="rId4" Type="http://schemas.openxmlformats.org/officeDocument/2006/relationships/slideLayout" Target="../slideLayouts/slideLayout4.xml" /><Relationship Id="rId9" Type="http://schemas.openxmlformats.org/officeDocument/2006/relationships/slideLayout" Target="../slideLayouts/slideLayout9.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a:t>انقر لتحرير نمط العنوان الرئيسي</a:t>
            </a:r>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1B8ABB09-4A1D-463E-8065-109CC2B7EFAA}" type="datetimeFigureOut">
              <a:rPr lang="ar-SA" smtClean="0"/>
              <a:t>25/03/1444</a:t>
            </a:fld>
            <a:endParaRPr lang="ar-SA"/>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SA"/>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0B34F065-1154-456A-91E3-76DE8E75E17B}" type="slidenum">
              <a:rPr lang="ar-SA" smtClean="0"/>
              <a:t>‹#›</a:t>
            </a:fld>
            <a:endParaRPr lang="ar-S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 /><Relationship Id="rId2" Type="http://schemas.openxmlformats.org/officeDocument/2006/relationships/image" Target="../media/image1.jpeg" /><Relationship Id="rId1" Type="http://schemas.openxmlformats.org/officeDocument/2006/relationships/slideLayout" Target="../slideLayouts/slideLayout1.xml" /></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6.xml.rels><?xml version="1.0" encoding="UTF-8" standalone="yes"?>
<Relationships xmlns="http://schemas.openxmlformats.org/package/2006/relationships"><Relationship Id="rId2" Type="http://schemas.openxmlformats.org/officeDocument/2006/relationships/image" Target="../media/image1.jpeg" /><Relationship Id="rId1" Type="http://schemas.openxmlformats.org/officeDocument/2006/relationships/slideLayout" Target="../slideLayouts/slideLayout2.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251520" y="116632"/>
            <a:ext cx="8712968" cy="6480719"/>
          </a:xfrm>
        </p:spPr>
        <p:txBody>
          <a:bodyPr/>
          <a:lstStyle/>
          <a:p>
            <a:endParaRPr lang="ar-KW" dirty="0"/>
          </a:p>
        </p:txBody>
      </p:sp>
      <p:pic>
        <p:nvPicPr>
          <p:cNvPr id="1026" name="Picture 2" descr="C:\Users\1\Desktop\New folder\images (1).jpeg"/>
          <p:cNvPicPr>
            <a:picLocks noChangeAspect="1" noChangeArrowheads="1"/>
          </p:cNvPicPr>
          <p:nvPr/>
        </p:nvPicPr>
        <p:blipFill rotWithShape="1">
          <a:blip r:embed="rId2">
            <a:extLst>
              <a:ext uri="{28A0092B-C50C-407E-A947-70E740481C1C}">
                <a14:useLocalDpi xmlns:a14="http://schemas.microsoft.com/office/drawing/2010/main" val="0"/>
              </a:ext>
            </a:extLst>
          </a:blip>
          <a:srcRect t="12062" b="11697"/>
          <a:stretch/>
        </p:blipFill>
        <p:spPr bwMode="auto">
          <a:xfrm>
            <a:off x="0" y="0"/>
            <a:ext cx="9143999" cy="6858000"/>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
        <p:nvSpPr>
          <p:cNvPr id="5" name="Rectangle 4"/>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ar-KW"/>
          </a:p>
        </p:txBody>
      </p:sp>
      <p:pic>
        <p:nvPicPr>
          <p:cNvPr id="1027" name="صورة 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84168" y="1124744"/>
            <a:ext cx="1501682" cy="1224136"/>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5"/>
          <p:cNvSpPr>
            <a:spLocks noChangeArrowheads="1"/>
          </p:cNvSpPr>
          <p:nvPr/>
        </p:nvSpPr>
        <p:spPr bwMode="auto">
          <a:xfrm>
            <a:off x="1424988" y="-94353"/>
            <a:ext cx="5193997" cy="5940088"/>
          </a:xfrm>
          <a:prstGeom prst="rect">
            <a:avLst/>
          </a:prstGeom>
          <a:noFill/>
          <a:ln>
            <a:noFill/>
          </a:ln>
          <a:effectLst>
            <a:softEdge rad="12700"/>
          </a:effectLst>
        </p:spPr>
        <p:txBody>
          <a:bodyPr vert="horz" wrap="square" lIns="91440" tIns="45720" rIns="91440" bIns="45720" numCol="1" anchor="ctr" anchorCtr="0" compatLnSpc="1">
            <a:prstTxWarp prst="textNoShape">
              <a:avLst/>
            </a:prstTxWarp>
            <a:spAutoFit/>
          </a:bodyPr>
          <a:lstStyle/>
          <a:p>
            <a:pPr marL="0" marR="0" lvl="0" indent="0" algn="ctr" defTabSz="914400" rtl="1" eaLnBrk="1" fontAlgn="base" latinLnBrk="0" hangingPunct="1">
              <a:lnSpc>
                <a:spcPct val="100000"/>
              </a:lnSpc>
              <a:spcBef>
                <a:spcPct val="0"/>
              </a:spcBef>
              <a:spcAft>
                <a:spcPct val="0"/>
              </a:spcAft>
              <a:buClrTx/>
              <a:buSzTx/>
              <a:buFontTx/>
              <a:buNone/>
              <a:tabLst/>
            </a:pPr>
            <a:endParaRPr kumimoji="0" lang="ar-IQ" sz="2800" b="1" i="0" u="none" strike="noStrike" cap="none" normalizeH="0" baseline="0" dirty="0">
              <a:ln>
                <a:noFill/>
              </a:ln>
              <a:solidFill>
                <a:schemeClr val="tx1"/>
              </a:solidFill>
              <a:effectLst/>
              <a:latin typeface="Simplified Arabic" pitchFamily="18" charset="-78"/>
              <a:ea typeface="Calibri" pitchFamily="34" charset="0"/>
              <a:cs typeface="DecoType Thuluth" pitchFamily="2" charset="-78"/>
            </a:endParaRPr>
          </a:p>
          <a:p>
            <a:pPr marL="0" marR="0" lvl="0" indent="0" algn="ctr" defTabSz="914400" rtl="1" eaLnBrk="1" fontAlgn="base" latinLnBrk="0" hangingPunct="1">
              <a:lnSpc>
                <a:spcPct val="100000"/>
              </a:lnSpc>
              <a:spcBef>
                <a:spcPct val="0"/>
              </a:spcBef>
              <a:spcAft>
                <a:spcPct val="0"/>
              </a:spcAft>
              <a:buClrTx/>
              <a:buSzTx/>
              <a:buFontTx/>
              <a:buNone/>
              <a:tabLst/>
            </a:pPr>
            <a:endParaRPr lang="ar-IQ" sz="2800" b="1" dirty="0">
              <a:latin typeface="Simplified Arabic" pitchFamily="18" charset="-78"/>
              <a:ea typeface="Calibri" pitchFamily="34" charset="0"/>
              <a:cs typeface="DecoType Thuluth" pitchFamily="2" charset="-78"/>
            </a:endParaRPr>
          </a:p>
          <a:p>
            <a:pPr marL="0" marR="0" lvl="0" indent="0" algn="ctr" defTabSz="914400" rtl="1" eaLnBrk="1" fontAlgn="base" latinLnBrk="0" hangingPunct="1">
              <a:lnSpc>
                <a:spcPct val="100000"/>
              </a:lnSpc>
              <a:spcBef>
                <a:spcPct val="0"/>
              </a:spcBef>
              <a:spcAft>
                <a:spcPct val="0"/>
              </a:spcAft>
              <a:buClrTx/>
              <a:buSzTx/>
              <a:buFontTx/>
              <a:buNone/>
              <a:tabLst/>
            </a:pPr>
            <a:r>
              <a:rPr kumimoji="0" lang="ar-IQ" sz="2800" b="1" i="0" u="none" strike="noStrike" cap="none" normalizeH="0" baseline="0" dirty="0">
                <a:ln>
                  <a:noFill/>
                </a:ln>
                <a:solidFill>
                  <a:schemeClr val="tx1"/>
                </a:solidFill>
                <a:effectLst/>
                <a:latin typeface="Simplified Arabic" pitchFamily="18" charset="-78"/>
                <a:ea typeface="Calibri" pitchFamily="34" charset="0"/>
                <a:cs typeface="DecoType Thuluth" pitchFamily="2" charset="-78"/>
              </a:rPr>
              <a:t>وزارة التعليم العالي والبحث العلمي                                                                                   </a:t>
            </a:r>
            <a:endParaRPr kumimoji="0" lang="en-US" sz="1200" b="0" i="0" u="none" strike="noStrike" cap="none" normalizeH="0" baseline="0" dirty="0">
              <a:ln>
                <a:noFill/>
              </a:ln>
              <a:solidFill>
                <a:schemeClr val="tx1"/>
              </a:solidFill>
              <a:effectLst/>
              <a:latin typeface="Arial" pitchFamily="34" charset="0"/>
              <a:cs typeface="DecoType Thuluth" pitchFamily="2" charset="-78"/>
            </a:endParaRPr>
          </a:p>
          <a:p>
            <a:pPr marL="0" marR="0" lvl="0" indent="0" algn="ctr" defTabSz="914400" rtl="1" eaLnBrk="0" fontAlgn="base" latinLnBrk="0" hangingPunct="0">
              <a:lnSpc>
                <a:spcPct val="100000"/>
              </a:lnSpc>
              <a:spcBef>
                <a:spcPct val="0"/>
              </a:spcBef>
              <a:spcAft>
                <a:spcPct val="0"/>
              </a:spcAft>
              <a:buClrTx/>
              <a:buSzTx/>
              <a:buFontTx/>
              <a:buNone/>
              <a:tabLst/>
            </a:pPr>
            <a:r>
              <a:rPr kumimoji="0" lang="ar-IQ" sz="2800" b="1" i="0" u="none" strike="noStrike" cap="none" normalizeH="0" baseline="0" dirty="0">
                <a:ln>
                  <a:noFill/>
                </a:ln>
                <a:solidFill>
                  <a:schemeClr val="tx1"/>
                </a:solidFill>
                <a:effectLst/>
                <a:latin typeface="Simplified Arabic" pitchFamily="18" charset="-78"/>
                <a:ea typeface="Calibri" pitchFamily="34" charset="0"/>
                <a:cs typeface="DecoType Thuluth" pitchFamily="2" charset="-78"/>
              </a:rPr>
              <a:t>الجامعة المستنصرية  </a:t>
            </a:r>
            <a:endParaRPr kumimoji="0" lang="en-US" sz="1200" b="0" i="0" u="none" strike="noStrike" cap="none" normalizeH="0" baseline="0" dirty="0">
              <a:ln>
                <a:noFill/>
              </a:ln>
              <a:solidFill>
                <a:schemeClr val="tx1"/>
              </a:solidFill>
              <a:effectLst/>
              <a:latin typeface="Arial" pitchFamily="34" charset="0"/>
              <a:cs typeface="DecoType Thuluth" pitchFamily="2" charset="-78"/>
            </a:endParaRPr>
          </a:p>
          <a:p>
            <a:pPr marL="0" marR="0" lvl="0" indent="0" algn="ctr" defTabSz="914400" rtl="1" eaLnBrk="0" fontAlgn="base" latinLnBrk="0" hangingPunct="0">
              <a:lnSpc>
                <a:spcPct val="100000"/>
              </a:lnSpc>
              <a:spcBef>
                <a:spcPct val="0"/>
              </a:spcBef>
              <a:spcAft>
                <a:spcPct val="0"/>
              </a:spcAft>
              <a:buClrTx/>
              <a:buSzTx/>
              <a:buFontTx/>
              <a:buNone/>
              <a:tabLst/>
            </a:pPr>
            <a:r>
              <a:rPr kumimoji="0" lang="ar-IQ" sz="2800" b="1" i="0" u="none" strike="noStrike" cap="none" normalizeH="0" baseline="0" dirty="0">
                <a:ln>
                  <a:noFill/>
                </a:ln>
                <a:solidFill>
                  <a:schemeClr val="tx1"/>
                </a:solidFill>
                <a:effectLst/>
                <a:latin typeface="Simplified Arabic" pitchFamily="18" charset="-78"/>
                <a:ea typeface="Calibri" pitchFamily="34" charset="0"/>
                <a:cs typeface="DecoType Thuluth" pitchFamily="2" charset="-78"/>
              </a:rPr>
              <a:t>كلية العلوم السياسية </a:t>
            </a:r>
            <a:endParaRPr kumimoji="0" lang="en-US" sz="1200" b="0" i="0" u="none" strike="noStrike" cap="none" normalizeH="0" baseline="0" dirty="0">
              <a:ln>
                <a:noFill/>
              </a:ln>
              <a:solidFill>
                <a:schemeClr val="tx1"/>
              </a:solidFill>
              <a:effectLst/>
              <a:latin typeface="Arial" pitchFamily="34" charset="0"/>
              <a:cs typeface="DecoType Thuluth" pitchFamily="2" charset="-78"/>
            </a:endParaRPr>
          </a:p>
          <a:p>
            <a:pPr marL="0" marR="0" lvl="0" indent="0" algn="ctr" defTabSz="914400" rtl="1" eaLnBrk="0" fontAlgn="base" latinLnBrk="0" hangingPunct="0">
              <a:lnSpc>
                <a:spcPct val="100000"/>
              </a:lnSpc>
              <a:spcBef>
                <a:spcPct val="0"/>
              </a:spcBef>
              <a:spcAft>
                <a:spcPct val="0"/>
              </a:spcAft>
              <a:buClrTx/>
              <a:buSzTx/>
              <a:buFontTx/>
              <a:buNone/>
              <a:tabLst/>
            </a:pPr>
            <a:r>
              <a:rPr kumimoji="0" lang="ar-IQ" sz="3600" b="1" i="0" u="none" strike="noStrike" cap="none" normalizeH="0" baseline="0" dirty="0">
                <a:ln>
                  <a:noFill/>
                </a:ln>
                <a:solidFill>
                  <a:schemeClr val="tx1"/>
                </a:solidFill>
                <a:effectLst/>
                <a:latin typeface="Simplified Arabic" pitchFamily="18" charset="-78"/>
                <a:ea typeface="Calibri" pitchFamily="34" charset="0"/>
                <a:cs typeface="Simplified Arabic" pitchFamily="18" charset="-78"/>
              </a:rPr>
              <a:t>  </a:t>
            </a:r>
          </a:p>
          <a:p>
            <a:pPr marL="0" marR="0" lvl="0" indent="0" algn="ctr" defTabSz="914400" rtl="1" eaLnBrk="0" fontAlgn="base" latinLnBrk="0" hangingPunct="0">
              <a:lnSpc>
                <a:spcPct val="100000"/>
              </a:lnSpc>
              <a:spcBef>
                <a:spcPct val="0"/>
              </a:spcBef>
              <a:spcAft>
                <a:spcPct val="0"/>
              </a:spcAft>
              <a:buClrTx/>
              <a:buSzTx/>
              <a:buFontTx/>
              <a:buNone/>
              <a:tabLst/>
            </a:pPr>
            <a:r>
              <a:rPr kumimoji="0" lang="ar-IQ" sz="3600" b="1" i="0" u="none" strike="noStrike" cap="none" normalizeH="0" baseline="0" dirty="0">
                <a:ln>
                  <a:noFill/>
                </a:ln>
                <a:solidFill>
                  <a:schemeClr val="accent4">
                    <a:lumMod val="50000"/>
                  </a:schemeClr>
                </a:solidFill>
                <a:effectLst/>
                <a:latin typeface="Simplified Arabic" pitchFamily="18" charset="-78"/>
                <a:ea typeface="Calibri" pitchFamily="34" charset="0"/>
                <a:cs typeface="Simplified Arabic" pitchFamily="18" charset="-78"/>
              </a:rPr>
              <a:t>مبادئ علم السياسة</a:t>
            </a:r>
            <a:endParaRPr kumimoji="0" lang="en-US" sz="800" b="0" i="0" u="none" strike="noStrike" cap="none" normalizeH="0" baseline="0" dirty="0">
              <a:ln>
                <a:noFill/>
              </a:ln>
              <a:solidFill>
                <a:schemeClr val="accent4">
                  <a:lumMod val="50000"/>
                </a:schemeClr>
              </a:solidFill>
              <a:effectLst/>
              <a:latin typeface="Arial" pitchFamily="34" charset="0"/>
              <a:cs typeface="Arial" pitchFamily="34" charset="0"/>
            </a:endParaRPr>
          </a:p>
          <a:p>
            <a:pPr marL="0" marR="0" lvl="0" indent="0" algn="ctr" defTabSz="914400" rtl="1" eaLnBrk="0" fontAlgn="base" latinLnBrk="0" hangingPunct="0">
              <a:lnSpc>
                <a:spcPct val="100000"/>
              </a:lnSpc>
              <a:spcBef>
                <a:spcPct val="0"/>
              </a:spcBef>
              <a:spcAft>
                <a:spcPct val="0"/>
              </a:spcAft>
              <a:buClrTx/>
              <a:buSzTx/>
              <a:buFontTx/>
              <a:buNone/>
              <a:tabLst/>
            </a:pPr>
            <a:r>
              <a:rPr kumimoji="0" lang="ar-IQ" sz="3600" b="1" i="0" u="none" strike="noStrike" cap="none" normalizeH="0" baseline="0" dirty="0">
                <a:ln>
                  <a:noFill/>
                </a:ln>
                <a:solidFill>
                  <a:schemeClr val="accent4">
                    <a:lumMod val="50000"/>
                  </a:schemeClr>
                </a:solidFill>
                <a:effectLst/>
                <a:latin typeface="Simplified Arabic" pitchFamily="18" charset="-78"/>
                <a:ea typeface="Calibri" pitchFamily="34" charset="0"/>
                <a:cs typeface="Simplified Arabic" pitchFamily="18" charset="-78"/>
              </a:rPr>
              <a:t> «المرحلة الأولى»</a:t>
            </a:r>
            <a:endParaRPr kumimoji="0" lang="en-US" sz="800" b="0" i="0" u="none" strike="noStrike" cap="none" normalizeH="0" baseline="0" dirty="0">
              <a:ln>
                <a:noFill/>
              </a:ln>
              <a:solidFill>
                <a:schemeClr val="accent4">
                  <a:lumMod val="50000"/>
                </a:schemeClr>
              </a:solidFill>
              <a:effectLst/>
              <a:latin typeface="Arial" pitchFamily="34" charset="0"/>
              <a:cs typeface="Arial" pitchFamily="34" charset="0"/>
            </a:endParaRPr>
          </a:p>
          <a:p>
            <a:pPr marL="0" marR="0" lvl="0" indent="0" algn="ctr" defTabSz="914400" rtl="1" eaLnBrk="0" fontAlgn="base" latinLnBrk="0" hangingPunct="0">
              <a:lnSpc>
                <a:spcPct val="100000"/>
              </a:lnSpc>
              <a:spcBef>
                <a:spcPct val="0"/>
              </a:spcBef>
              <a:spcAft>
                <a:spcPct val="0"/>
              </a:spcAft>
              <a:buClrTx/>
              <a:buSzTx/>
              <a:buFontTx/>
              <a:buNone/>
              <a:tabLst/>
            </a:pPr>
            <a:r>
              <a:rPr kumimoji="0" lang="ar-IQ" sz="3600" b="1" i="0" u="none" strike="noStrike" cap="none" normalizeH="0" baseline="0" dirty="0">
                <a:ln>
                  <a:noFill/>
                </a:ln>
                <a:solidFill>
                  <a:schemeClr val="accent4">
                    <a:lumMod val="50000"/>
                  </a:schemeClr>
                </a:solidFill>
                <a:effectLst/>
                <a:latin typeface="Simplified Arabic" pitchFamily="18" charset="-78"/>
                <a:ea typeface="Calibri" pitchFamily="34" charset="0"/>
                <a:cs typeface="Simplified Arabic" pitchFamily="18" charset="-78"/>
              </a:rPr>
              <a:t>اعداد</a:t>
            </a:r>
            <a:endParaRPr kumimoji="0" lang="en-US" sz="800" b="0" i="0" u="none" strike="noStrike" cap="none" normalizeH="0" baseline="0" dirty="0">
              <a:ln>
                <a:noFill/>
              </a:ln>
              <a:solidFill>
                <a:schemeClr val="accent4">
                  <a:lumMod val="50000"/>
                </a:schemeClr>
              </a:solidFill>
              <a:effectLst/>
              <a:latin typeface="Arial" pitchFamily="34" charset="0"/>
              <a:cs typeface="Arial" pitchFamily="34" charset="0"/>
            </a:endParaRPr>
          </a:p>
          <a:p>
            <a:pPr marL="0" marR="0" lvl="0" indent="0" algn="ctr" defTabSz="914400" rtl="1" eaLnBrk="0" fontAlgn="base" latinLnBrk="0" hangingPunct="0">
              <a:lnSpc>
                <a:spcPct val="100000"/>
              </a:lnSpc>
              <a:spcBef>
                <a:spcPct val="0"/>
              </a:spcBef>
              <a:spcAft>
                <a:spcPct val="0"/>
              </a:spcAft>
              <a:buClrTx/>
              <a:buSzTx/>
              <a:buFontTx/>
              <a:buNone/>
              <a:tabLst/>
            </a:pPr>
            <a:r>
              <a:rPr kumimoji="0" lang="ar-IQ" sz="3600" b="1" i="0" u="none" strike="noStrike" cap="none" normalizeH="0" baseline="0" dirty="0" err="1">
                <a:ln>
                  <a:noFill/>
                </a:ln>
                <a:solidFill>
                  <a:schemeClr val="accent4">
                    <a:lumMod val="50000"/>
                  </a:schemeClr>
                </a:solidFill>
                <a:effectLst/>
                <a:latin typeface="Simplified Arabic" pitchFamily="18" charset="-78"/>
                <a:ea typeface="Calibri" pitchFamily="34" charset="0"/>
                <a:cs typeface="Simplified Arabic" pitchFamily="18" charset="-78"/>
              </a:rPr>
              <a:t>أ.م.د</a:t>
            </a:r>
            <a:r>
              <a:rPr kumimoji="0" lang="ar-IQ" sz="3600" b="1" i="0" u="none" strike="noStrike" cap="none" normalizeH="0" baseline="0" dirty="0">
                <a:ln>
                  <a:noFill/>
                </a:ln>
                <a:solidFill>
                  <a:schemeClr val="accent4">
                    <a:lumMod val="50000"/>
                  </a:schemeClr>
                </a:solidFill>
                <a:effectLst/>
                <a:latin typeface="Simplified Arabic" pitchFamily="18" charset="-78"/>
                <a:ea typeface="Calibri" pitchFamily="34" charset="0"/>
                <a:cs typeface="Simplified Arabic" pitchFamily="18" charset="-78"/>
              </a:rPr>
              <a:t>. فاتن محمد رزاق</a:t>
            </a:r>
            <a:endParaRPr kumimoji="0" lang="en-US" sz="800" b="0" i="0" u="none" strike="noStrike" cap="none" normalizeH="0" baseline="0" dirty="0">
              <a:ln>
                <a:noFill/>
              </a:ln>
              <a:solidFill>
                <a:schemeClr val="accent4">
                  <a:lumMod val="50000"/>
                </a:schemeClr>
              </a:solidFill>
              <a:effectLst/>
              <a:latin typeface="Arial" pitchFamily="34" charset="0"/>
              <a:cs typeface="Arial" pitchFamily="34" charset="0"/>
            </a:endParaRPr>
          </a:p>
          <a:p>
            <a:pPr marL="0" marR="0" lvl="0" indent="0" algn="ctr" defTabSz="914400" rtl="1" eaLnBrk="0" fontAlgn="base" latinLnBrk="0" hangingPunct="0">
              <a:lnSpc>
                <a:spcPct val="100000"/>
              </a:lnSpc>
              <a:spcBef>
                <a:spcPct val="0"/>
              </a:spcBef>
              <a:spcAft>
                <a:spcPct val="0"/>
              </a:spcAft>
              <a:buClrTx/>
              <a:buSzTx/>
              <a:buFontTx/>
              <a:buNone/>
              <a:tabLst/>
            </a:pPr>
            <a:endParaRPr kumimoji="0" lang="ar-IQ" sz="1400" b="1" i="0" u="none" strike="noStrike" cap="none" normalizeH="0" baseline="0" dirty="0">
              <a:ln>
                <a:noFill/>
              </a:ln>
              <a:solidFill>
                <a:schemeClr val="tx1"/>
              </a:solidFill>
              <a:effectLst/>
              <a:latin typeface="Simplified Arabic" pitchFamily="18" charset="-78"/>
              <a:ea typeface="Calibri" pitchFamily="34" charset="0"/>
              <a:cs typeface="Simplified Arabic" pitchFamily="18" charset="-78"/>
            </a:endParaRPr>
          </a:p>
          <a:p>
            <a:pPr marL="0" marR="0" lvl="0" indent="0" algn="ctr" defTabSz="914400" rtl="1" eaLnBrk="0" fontAlgn="base" latinLnBrk="0" hangingPunct="0">
              <a:lnSpc>
                <a:spcPct val="100000"/>
              </a:lnSpc>
              <a:spcBef>
                <a:spcPct val="0"/>
              </a:spcBef>
              <a:spcAft>
                <a:spcPct val="0"/>
              </a:spcAft>
              <a:buClrTx/>
              <a:buSzTx/>
              <a:buFontTx/>
              <a:buNone/>
              <a:tabLst/>
            </a:pPr>
            <a:endParaRPr lang="ar-IQ" sz="1400" b="1" dirty="0">
              <a:latin typeface="Simplified Arabic" pitchFamily="18" charset="-78"/>
              <a:ea typeface="Calibri" pitchFamily="34" charset="0"/>
              <a:cs typeface="Simplified Arabic" pitchFamily="18" charset="-78"/>
            </a:endParaRPr>
          </a:p>
          <a:p>
            <a:pPr marL="0" marR="0" lvl="0" indent="0" algn="ctr" defTabSz="914400" rtl="1" eaLnBrk="0" fontAlgn="base" latinLnBrk="0" hangingPunct="0">
              <a:lnSpc>
                <a:spcPct val="100000"/>
              </a:lnSpc>
              <a:spcBef>
                <a:spcPct val="0"/>
              </a:spcBef>
              <a:spcAft>
                <a:spcPct val="0"/>
              </a:spcAft>
              <a:buClrTx/>
              <a:buSzTx/>
              <a:buFontTx/>
              <a:buNone/>
              <a:tabLst/>
            </a:pPr>
            <a:r>
              <a:rPr kumimoji="0" lang="ar-IQ" sz="1400" b="1" i="0" u="none" strike="noStrike" cap="none" normalizeH="0" baseline="0" dirty="0">
                <a:ln>
                  <a:noFill/>
                </a:ln>
                <a:solidFill>
                  <a:schemeClr val="tx1"/>
                </a:solidFill>
                <a:effectLst/>
                <a:latin typeface="Simplified Arabic" pitchFamily="18" charset="-78"/>
                <a:ea typeface="Calibri" pitchFamily="34" charset="0"/>
                <a:cs typeface="Simplified Arabic" pitchFamily="18" charset="-78"/>
              </a:rPr>
              <a:t>2020 – 2021</a:t>
            </a:r>
          </a:p>
          <a:p>
            <a:pPr marL="0" marR="0" lvl="0" indent="0" algn="ctr" defTabSz="914400" rtl="1" eaLnBrk="0" fontAlgn="base" latinLnBrk="0" hangingPunct="0">
              <a:lnSpc>
                <a:spcPct val="100000"/>
              </a:lnSpc>
              <a:spcBef>
                <a:spcPct val="0"/>
              </a:spcBef>
              <a:spcAft>
                <a:spcPct val="0"/>
              </a:spcAft>
              <a:buClrTx/>
              <a:buSzTx/>
              <a:buFontTx/>
              <a:buNone/>
              <a:tabLst/>
            </a:pPr>
            <a:endParaRPr kumimoji="0" lang="ar-IQ" sz="1800" b="0" i="0" u="none" strike="noStrike" cap="none" normalizeH="0" baseline="0" dirty="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1463212988"/>
      </p:ext>
    </p:extLst>
  </p:cSld>
  <p:clrMapOvr>
    <a:masterClrMapping/>
  </p:clrMapOvr>
  <mc:AlternateContent xmlns:mc="http://schemas.openxmlformats.org/markup-compatibility/2006" xmlns:p14="http://schemas.microsoft.com/office/powerpoint/2010/main">
    <mc:Choice Requires="p14">
      <p:transition spd="slow" p14:dur="4400">
        <p14:honeycomb/>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nodeType="clickEffect">
                                  <p:stCondLst>
                                    <p:cond delay="0"/>
                                  </p:stCondLst>
                                  <p:childTnLst>
                                    <p:set>
                                      <p:cBhvr>
                                        <p:cTn id="6" dur="1" fill="hold">
                                          <p:stCondLst>
                                            <p:cond delay="0"/>
                                          </p:stCondLst>
                                        </p:cTn>
                                        <p:tgtEl>
                                          <p:spTgt spid="6">
                                            <p:txEl>
                                              <p:pRg st="6" end="6"/>
                                            </p:txEl>
                                          </p:spTgt>
                                        </p:tgtEl>
                                        <p:attrNameLst>
                                          <p:attrName>style.visibility</p:attrName>
                                        </p:attrNameLst>
                                      </p:cBhvr>
                                      <p:to>
                                        <p:strVal val="visible"/>
                                      </p:to>
                                    </p:set>
                                    <p:animEffect transition="in" filter="wipe(down)">
                                      <p:cBhvr>
                                        <p:cTn id="7" dur="580">
                                          <p:stCondLst>
                                            <p:cond delay="0"/>
                                          </p:stCondLst>
                                        </p:cTn>
                                        <p:tgtEl>
                                          <p:spTgt spid="6">
                                            <p:txEl>
                                              <p:pRg st="6" end="6"/>
                                            </p:txEl>
                                          </p:spTgt>
                                        </p:tgtEl>
                                      </p:cBhvr>
                                    </p:animEffect>
                                    <p:anim calcmode="lin" valueType="num">
                                      <p:cBhvr>
                                        <p:cTn id="8" dur="1822" tmFilter="0,0; 0.14,0.36; 0.43,0.73; 0.71,0.91; 1.0,1.0">
                                          <p:stCondLst>
                                            <p:cond delay="0"/>
                                          </p:stCondLst>
                                        </p:cTn>
                                        <p:tgtEl>
                                          <p:spTgt spid="6">
                                            <p:txEl>
                                              <p:pRg st="6" end="6"/>
                                            </p:txEl>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6">
                                            <p:txEl>
                                              <p:pRg st="6" end="6"/>
                                            </p:txEl>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6">
                                            <p:txEl>
                                              <p:pRg st="6" end="6"/>
                                            </p:txEl>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6">
                                            <p:txEl>
                                              <p:pRg st="6" end="6"/>
                                            </p:txEl>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6">
                                            <p:txEl>
                                              <p:pRg st="6" end="6"/>
                                            </p:txEl>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6">
                                            <p:txEl>
                                              <p:pRg st="6" end="6"/>
                                            </p:txEl>
                                          </p:spTgt>
                                        </p:tgtEl>
                                      </p:cBhvr>
                                      <p:to x="100000" y="60000"/>
                                    </p:animScale>
                                    <p:animScale>
                                      <p:cBhvr>
                                        <p:cTn id="14" dur="166" decel="50000">
                                          <p:stCondLst>
                                            <p:cond delay="676"/>
                                          </p:stCondLst>
                                        </p:cTn>
                                        <p:tgtEl>
                                          <p:spTgt spid="6">
                                            <p:txEl>
                                              <p:pRg st="6" end="6"/>
                                            </p:txEl>
                                          </p:spTgt>
                                        </p:tgtEl>
                                      </p:cBhvr>
                                      <p:to x="100000" y="100000"/>
                                    </p:animScale>
                                    <p:animScale>
                                      <p:cBhvr>
                                        <p:cTn id="15" dur="26">
                                          <p:stCondLst>
                                            <p:cond delay="1312"/>
                                          </p:stCondLst>
                                        </p:cTn>
                                        <p:tgtEl>
                                          <p:spTgt spid="6">
                                            <p:txEl>
                                              <p:pRg st="6" end="6"/>
                                            </p:txEl>
                                          </p:spTgt>
                                        </p:tgtEl>
                                      </p:cBhvr>
                                      <p:to x="100000" y="80000"/>
                                    </p:animScale>
                                    <p:animScale>
                                      <p:cBhvr>
                                        <p:cTn id="16" dur="166" decel="50000">
                                          <p:stCondLst>
                                            <p:cond delay="1338"/>
                                          </p:stCondLst>
                                        </p:cTn>
                                        <p:tgtEl>
                                          <p:spTgt spid="6">
                                            <p:txEl>
                                              <p:pRg st="6" end="6"/>
                                            </p:txEl>
                                          </p:spTgt>
                                        </p:tgtEl>
                                      </p:cBhvr>
                                      <p:to x="100000" y="100000"/>
                                    </p:animScale>
                                    <p:animScale>
                                      <p:cBhvr>
                                        <p:cTn id="17" dur="26">
                                          <p:stCondLst>
                                            <p:cond delay="1642"/>
                                          </p:stCondLst>
                                        </p:cTn>
                                        <p:tgtEl>
                                          <p:spTgt spid="6">
                                            <p:txEl>
                                              <p:pRg st="6" end="6"/>
                                            </p:txEl>
                                          </p:spTgt>
                                        </p:tgtEl>
                                      </p:cBhvr>
                                      <p:to x="100000" y="90000"/>
                                    </p:animScale>
                                    <p:animScale>
                                      <p:cBhvr>
                                        <p:cTn id="18" dur="166" decel="50000">
                                          <p:stCondLst>
                                            <p:cond delay="1668"/>
                                          </p:stCondLst>
                                        </p:cTn>
                                        <p:tgtEl>
                                          <p:spTgt spid="6">
                                            <p:txEl>
                                              <p:pRg st="6" end="6"/>
                                            </p:txEl>
                                          </p:spTgt>
                                        </p:tgtEl>
                                      </p:cBhvr>
                                      <p:to x="100000" y="100000"/>
                                    </p:animScale>
                                    <p:animScale>
                                      <p:cBhvr>
                                        <p:cTn id="19" dur="26">
                                          <p:stCondLst>
                                            <p:cond delay="1808"/>
                                          </p:stCondLst>
                                        </p:cTn>
                                        <p:tgtEl>
                                          <p:spTgt spid="6">
                                            <p:txEl>
                                              <p:pRg st="6" end="6"/>
                                            </p:txEl>
                                          </p:spTgt>
                                        </p:tgtEl>
                                      </p:cBhvr>
                                      <p:to x="100000" y="95000"/>
                                    </p:animScale>
                                    <p:animScale>
                                      <p:cBhvr>
                                        <p:cTn id="20" dur="166" decel="50000">
                                          <p:stCondLst>
                                            <p:cond delay="1834"/>
                                          </p:stCondLst>
                                        </p:cTn>
                                        <p:tgtEl>
                                          <p:spTgt spid="6">
                                            <p:txEl>
                                              <p:pRg st="6" end="6"/>
                                            </p:txEl>
                                          </p:spTgt>
                                        </p:tgtEl>
                                      </p:cBhvr>
                                      <p:to x="100000" y="100000"/>
                                    </p:animScale>
                                  </p:childTnLst>
                                </p:cTn>
                              </p:par>
                              <p:par>
                                <p:cTn id="21" presetID="26" presetClass="entr" presetSubtype="0" fill="hold" nodeType="withEffect">
                                  <p:stCondLst>
                                    <p:cond delay="0"/>
                                  </p:stCondLst>
                                  <p:childTnLst>
                                    <p:set>
                                      <p:cBhvr>
                                        <p:cTn id="22" dur="1" fill="hold">
                                          <p:stCondLst>
                                            <p:cond delay="0"/>
                                          </p:stCondLst>
                                        </p:cTn>
                                        <p:tgtEl>
                                          <p:spTgt spid="6">
                                            <p:txEl>
                                              <p:pRg st="7" end="7"/>
                                            </p:txEl>
                                          </p:spTgt>
                                        </p:tgtEl>
                                        <p:attrNameLst>
                                          <p:attrName>style.visibility</p:attrName>
                                        </p:attrNameLst>
                                      </p:cBhvr>
                                      <p:to>
                                        <p:strVal val="visible"/>
                                      </p:to>
                                    </p:set>
                                    <p:animEffect transition="in" filter="wipe(down)">
                                      <p:cBhvr>
                                        <p:cTn id="23" dur="580">
                                          <p:stCondLst>
                                            <p:cond delay="0"/>
                                          </p:stCondLst>
                                        </p:cTn>
                                        <p:tgtEl>
                                          <p:spTgt spid="6">
                                            <p:txEl>
                                              <p:pRg st="7" end="7"/>
                                            </p:txEl>
                                          </p:spTgt>
                                        </p:tgtEl>
                                      </p:cBhvr>
                                    </p:animEffect>
                                    <p:anim calcmode="lin" valueType="num">
                                      <p:cBhvr>
                                        <p:cTn id="24" dur="1822" tmFilter="0,0; 0.14,0.36; 0.43,0.73; 0.71,0.91; 1.0,1.0">
                                          <p:stCondLst>
                                            <p:cond delay="0"/>
                                          </p:stCondLst>
                                        </p:cTn>
                                        <p:tgtEl>
                                          <p:spTgt spid="6">
                                            <p:txEl>
                                              <p:pRg st="7" end="7"/>
                                            </p:txEl>
                                          </p:spTgt>
                                        </p:tgtEl>
                                        <p:attrNameLst>
                                          <p:attrName>ppt_x</p:attrName>
                                        </p:attrNameLst>
                                      </p:cBhvr>
                                      <p:tavLst>
                                        <p:tav tm="0">
                                          <p:val>
                                            <p:strVal val="#ppt_x-0.25"/>
                                          </p:val>
                                        </p:tav>
                                        <p:tav tm="100000">
                                          <p:val>
                                            <p:strVal val="#ppt_x"/>
                                          </p:val>
                                        </p:tav>
                                      </p:tavLst>
                                    </p:anim>
                                    <p:anim calcmode="lin" valueType="num">
                                      <p:cBhvr>
                                        <p:cTn id="25" dur="664" tmFilter="0.0,0.0; 0.25,0.07; 0.50,0.2; 0.75,0.467; 1.0,1.0">
                                          <p:stCondLst>
                                            <p:cond delay="0"/>
                                          </p:stCondLst>
                                        </p:cTn>
                                        <p:tgtEl>
                                          <p:spTgt spid="6">
                                            <p:txEl>
                                              <p:pRg st="7" end="7"/>
                                            </p:txEl>
                                          </p:spTgt>
                                        </p:tgtEl>
                                        <p:attrNameLst>
                                          <p:attrName>ppt_y</p:attrName>
                                        </p:attrNameLst>
                                      </p:cBhvr>
                                      <p:tavLst>
                                        <p:tav tm="0" fmla="#ppt_y-sin(pi*$)/3">
                                          <p:val>
                                            <p:fltVal val="0.5"/>
                                          </p:val>
                                        </p:tav>
                                        <p:tav tm="100000">
                                          <p:val>
                                            <p:fltVal val="1"/>
                                          </p:val>
                                        </p:tav>
                                      </p:tavLst>
                                    </p:anim>
                                    <p:anim calcmode="lin" valueType="num">
                                      <p:cBhvr>
                                        <p:cTn id="26" dur="664" tmFilter="0, 0; 0.125,0.2665; 0.25,0.4; 0.375,0.465; 0.5,0.5;  0.625,0.535; 0.75,0.6; 0.875,0.7335; 1,1">
                                          <p:stCondLst>
                                            <p:cond delay="664"/>
                                          </p:stCondLst>
                                        </p:cTn>
                                        <p:tgtEl>
                                          <p:spTgt spid="6">
                                            <p:txEl>
                                              <p:pRg st="7" end="7"/>
                                            </p:txEl>
                                          </p:spTgt>
                                        </p:tgtEl>
                                        <p:attrNameLst>
                                          <p:attrName>ppt_y</p:attrName>
                                        </p:attrNameLst>
                                      </p:cBhvr>
                                      <p:tavLst>
                                        <p:tav tm="0" fmla="#ppt_y-sin(pi*$)/9">
                                          <p:val>
                                            <p:fltVal val="0"/>
                                          </p:val>
                                        </p:tav>
                                        <p:tav tm="100000">
                                          <p:val>
                                            <p:fltVal val="1"/>
                                          </p:val>
                                        </p:tav>
                                      </p:tavLst>
                                    </p:anim>
                                    <p:anim calcmode="lin" valueType="num">
                                      <p:cBhvr>
                                        <p:cTn id="27" dur="332" tmFilter="0, 0; 0.125,0.2665; 0.25,0.4; 0.375,0.465; 0.5,0.5;  0.625,0.535; 0.75,0.6; 0.875,0.7335; 1,1">
                                          <p:stCondLst>
                                            <p:cond delay="1324"/>
                                          </p:stCondLst>
                                        </p:cTn>
                                        <p:tgtEl>
                                          <p:spTgt spid="6">
                                            <p:txEl>
                                              <p:pRg st="7" end="7"/>
                                            </p:txEl>
                                          </p:spTgt>
                                        </p:tgtEl>
                                        <p:attrNameLst>
                                          <p:attrName>ppt_y</p:attrName>
                                        </p:attrNameLst>
                                      </p:cBhvr>
                                      <p:tavLst>
                                        <p:tav tm="0" fmla="#ppt_y-sin(pi*$)/27">
                                          <p:val>
                                            <p:fltVal val="0"/>
                                          </p:val>
                                        </p:tav>
                                        <p:tav tm="100000">
                                          <p:val>
                                            <p:fltVal val="1"/>
                                          </p:val>
                                        </p:tav>
                                      </p:tavLst>
                                    </p:anim>
                                    <p:anim calcmode="lin" valueType="num">
                                      <p:cBhvr>
                                        <p:cTn id="28" dur="164" tmFilter="0, 0; 0.125,0.2665; 0.25,0.4; 0.375,0.465; 0.5,0.5;  0.625,0.535; 0.75,0.6; 0.875,0.7335; 1,1">
                                          <p:stCondLst>
                                            <p:cond delay="1656"/>
                                          </p:stCondLst>
                                        </p:cTn>
                                        <p:tgtEl>
                                          <p:spTgt spid="6">
                                            <p:txEl>
                                              <p:pRg st="7" end="7"/>
                                            </p:txEl>
                                          </p:spTgt>
                                        </p:tgtEl>
                                        <p:attrNameLst>
                                          <p:attrName>ppt_y</p:attrName>
                                        </p:attrNameLst>
                                      </p:cBhvr>
                                      <p:tavLst>
                                        <p:tav tm="0" fmla="#ppt_y-sin(pi*$)/81">
                                          <p:val>
                                            <p:fltVal val="0"/>
                                          </p:val>
                                        </p:tav>
                                        <p:tav tm="100000">
                                          <p:val>
                                            <p:fltVal val="1"/>
                                          </p:val>
                                        </p:tav>
                                      </p:tavLst>
                                    </p:anim>
                                    <p:animScale>
                                      <p:cBhvr>
                                        <p:cTn id="29" dur="26">
                                          <p:stCondLst>
                                            <p:cond delay="650"/>
                                          </p:stCondLst>
                                        </p:cTn>
                                        <p:tgtEl>
                                          <p:spTgt spid="6">
                                            <p:txEl>
                                              <p:pRg st="7" end="7"/>
                                            </p:txEl>
                                          </p:spTgt>
                                        </p:tgtEl>
                                      </p:cBhvr>
                                      <p:to x="100000" y="60000"/>
                                    </p:animScale>
                                    <p:animScale>
                                      <p:cBhvr>
                                        <p:cTn id="30" dur="166" decel="50000">
                                          <p:stCondLst>
                                            <p:cond delay="676"/>
                                          </p:stCondLst>
                                        </p:cTn>
                                        <p:tgtEl>
                                          <p:spTgt spid="6">
                                            <p:txEl>
                                              <p:pRg st="7" end="7"/>
                                            </p:txEl>
                                          </p:spTgt>
                                        </p:tgtEl>
                                      </p:cBhvr>
                                      <p:to x="100000" y="100000"/>
                                    </p:animScale>
                                    <p:animScale>
                                      <p:cBhvr>
                                        <p:cTn id="31" dur="26">
                                          <p:stCondLst>
                                            <p:cond delay="1312"/>
                                          </p:stCondLst>
                                        </p:cTn>
                                        <p:tgtEl>
                                          <p:spTgt spid="6">
                                            <p:txEl>
                                              <p:pRg st="7" end="7"/>
                                            </p:txEl>
                                          </p:spTgt>
                                        </p:tgtEl>
                                      </p:cBhvr>
                                      <p:to x="100000" y="80000"/>
                                    </p:animScale>
                                    <p:animScale>
                                      <p:cBhvr>
                                        <p:cTn id="32" dur="166" decel="50000">
                                          <p:stCondLst>
                                            <p:cond delay="1338"/>
                                          </p:stCondLst>
                                        </p:cTn>
                                        <p:tgtEl>
                                          <p:spTgt spid="6">
                                            <p:txEl>
                                              <p:pRg st="7" end="7"/>
                                            </p:txEl>
                                          </p:spTgt>
                                        </p:tgtEl>
                                      </p:cBhvr>
                                      <p:to x="100000" y="100000"/>
                                    </p:animScale>
                                    <p:animScale>
                                      <p:cBhvr>
                                        <p:cTn id="33" dur="26">
                                          <p:stCondLst>
                                            <p:cond delay="1642"/>
                                          </p:stCondLst>
                                        </p:cTn>
                                        <p:tgtEl>
                                          <p:spTgt spid="6">
                                            <p:txEl>
                                              <p:pRg st="7" end="7"/>
                                            </p:txEl>
                                          </p:spTgt>
                                        </p:tgtEl>
                                      </p:cBhvr>
                                      <p:to x="100000" y="90000"/>
                                    </p:animScale>
                                    <p:animScale>
                                      <p:cBhvr>
                                        <p:cTn id="34" dur="166" decel="50000">
                                          <p:stCondLst>
                                            <p:cond delay="1668"/>
                                          </p:stCondLst>
                                        </p:cTn>
                                        <p:tgtEl>
                                          <p:spTgt spid="6">
                                            <p:txEl>
                                              <p:pRg st="7" end="7"/>
                                            </p:txEl>
                                          </p:spTgt>
                                        </p:tgtEl>
                                      </p:cBhvr>
                                      <p:to x="100000" y="100000"/>
                                    </p:animScale>
                                    <p:animScale>
                                      <p:cBhvr>
                                        <p:cTn id="35" dur="26">
                                          <p:stCondLst>
                                            <p:cond delay="1808"/>
                                          </p:stCondLst>
                                        </p:cTn>
                                        <p:tgtEl>
                                          <p:spTgt spid="6">
                                            <p:txEl>
                                              <p:pRg st="7" end="7"/>
                                            </p:txEl>
                                          </p:spTgt>
                                        </p:tgtEl>
                                      </p:cBhvr>
                                      <p:to x="100000" y="95000"/>
                                    </p:animScale>
                                    <p:animScale>
                                      <p:cBhvr>
                                        <p:cTn id="36" dur="166" decel="50000">
                                          <p:stCondLst>
                                            <p:cond delay="1834"/>
                                          </p:stCondLst>
                                        </p:cTn>
                                        <p:tgtEl>
                                          <p:spTgt spid="6">
                                            <p:txEl>
                                              <p:pRg st="7" end="7"/>
                                            </p:txEl>
                                          </p:spTgt>
                                        </p:tgtEl>
                                      </p:cBhvr>
                                      <p:to x="100000" y="100000"/>
                                    </p:animScale>
                                  </p:childTnLst>
                                </p:cTn>
                              </p:par>
                              <p:par>
                                <p:cTn id="37" presetID="26" presetClass="entr" presetSubtype="0" fill="hold" nodeType="withEffect">
                                  <p:stCondLst>
                                    <p:cond delay="0"/>
                                  </p:stCondLst>
                                  <p:childTnLst>
                                    <p:set>
                                      <p:cBhvr>
                                        <p:cTn id="38" dur="1" fill="hold">
                                          <p:stCondLst>
                                            <p:cond delay="0"/>
                                          </p:stCondLst>
                                        </p:cTn>
                                        <p:tgtEl>
                                          <p:spTgt spid="6">
                                            <p:txEl>
                                              <p:pRg st="8" end="8"/>
                                            </p:txEl>
                                          </p:spTgt>
                                        </p:tgtEl>
                                        <p:attrNameLst>
                                          <p:attrName>style.visibility</p:attrName>
                                        </p:attrNameLst>
                                      </p:cBhvr>
                                      <p:to>
                                        <p:strVal val="visible"/>
                                      </p:to>
                                    </p:set>
                                    <p:animEffect transition="in" filter="wipe(down)">
                                      <p:cBhvr>
                                        <p:cTn id="39" dur="580">
                                          <p:stCondLst>
                                            <p:cond delay="0"/>
                                          </p:stCondLst>
                                        </p:cTn>
                                        <p:tgtEl>
                                          <p:spTgt spid="6">
                                            <p:txEl>
                                              <p:pRg st="8" end="8"/>
                                            </p:txEl>
                                          </p:spTgt>
                                        </p:tgtEl>
                                      </p:cBhvr>
                                    </p:animEffect>
                                    <p:anim calcmode="lin" valueType="num">
                                      <p:cBhvr>
                                        <p:cTn id="40" dur="1822" tmFilter="0,0; 0.14,0.36; 0.43,0.73; 0.71,0.91; 1.0,1.0">
                                          <p:stCondLst>
                                            <p:cond delay="0"/>
                                          </p:stCondLst>
                                        </p:cTn>
                                        <p:tgtEl>
                                          <p:spTgt spid="6">
                                            <p:txEl>
                                              <p:pRg st="8" end="8"/>
                                            </p:txEl>
                                          </p:spTgt>
                                        </p:tgtEl>
                                        <p:attrNameLst>
                                          <p:attrName>ppt_x</p:attrName>
                                        </p:attrNameLst>
                                      </p:cBhvr>
                                      <p:tavLst>
                                        <p:tav tm="0">
                                          <p:val>
                                            <p:strVal val="#ppt_x-0.25"/>
                                          </p:val>
                                        </p:tav>
                                        <p:tav tm="100000">
                                          <p:val>
                                            <p:strVal val="#ppt_x"/>
                                          </p:val>
                                        </p:tav>
                                      </p:tavLst>
                                    </p:anim>
                                    <p:anim calcmode="lin" valueType="num">
                                      <p:cBhvr>
                                        <p:cTn id="41" dur="664" tmFilter="0.0,0.0; 0.25,0.07; 0.50,0.2; 0.75,0.467; 1.0,1.0">
                                          <p:stCondLst>
                                            <p:cond delay="0"/>
                                          </p:stCondLst>
                                        </p:cTn>
                                        <p:tgtEl>
                                          <p:spTgt spid="6">
                                            <p:txEl>
                                              <p:pRg st="8" end="8"/>
                                            </p:txEl>
                                          </p:spTgt>
                                        </p:tgtEl>
                                        <p:attrNameLst>
                                          <p:attrName>ppt_y</p:attrName>
                                        </p:attrNameLst>
                                      </p:cBhvr>
                                      <p:tavLst>
                                        <p:tav tm="0" fmla="#ppt_y-sin(pi*$)/3">
                                          <p:val>
                                            <p:fltVal val="0.5"/>
                                          </p:val>
                                        </p:tav>
                                        <p:tav tm="100000">
                                          <p:val>
                                            <p:fltVal val="1"/>
                                          </p:val>
                                        </p:tav>
                                      </p:tavLst>
                                    </p:anim>
                                    <p:anim calcmode="lin" valueType="num">
                                      <p:cBhvr>
                                        <p:cTn id="42" dur="664" tmFilter="0, 0; 0.125,0.2665; 0.25,0.4; 0.375,0.465; 0.5,0.5;  0.625,0.535; 0.75,0.6; 0.875,0.7335; 1,1">
                                          <p:stCondLst>
                                            <p:cond delay="664"/>
                                          </p:stCondLst>
                                        </p:cTn>
                                        <p:tgtEl>
                                          <p:spTgt spid="6">
                                            <p:txEl>
                                              <p:pRg st="8" end="8"/>
                                            </p:txEl>
                                          </p:spTgt>
                                        </p:tgtEl>
                                        <p:attrNameLst>
                                          <p:attrName>ppt_y</p:attrName>
                                        </p:attrNameLst>
                                      </p:cBhvr>
                                      <p:tavLst>
                                        <p:tav tm="0" fmla="#ppt_y-sin(pi*$)/9">
                                          <p:val>
                                            <p:fltVal val="0"/>
                                          </p:val>
                                        </p:tav>
                                        <p:tav tm="100000">
                                          <p:val>
                                            <p:fltVal val="1"/>
                                          </p:val>
                                        </p:tav>
                                      </p:tavLst>
                                    </p:anim>
                                    <p:anim calcmode="lin" valueType="num">
                                      <p:cBhvr>
                                        <p:cTn id="43" dur="332" tmFilter="0, 0; 0.125,0.2665; 0.25,0.4; 0.375,0.465; 0.5,0.5;  0.625,0.535; 0.75,0.6; 0.875,0.7335; 1,1">
                                          <p:stCondLst>
                                            <p:cond delay="1324"/>
                                          </p:stCondLst>
                                        </p:cTn>
                                        <p:tgtEl>
                                          <p:spTgt spid="6">
                                            <p:txEl>
                                              <p:pRg st="8" end="8"/>
                                            </p:txEl>
                                          </p:spTgt>
                                        </p:tgtEl>
                                        <p:attrNameLst>
                                          <p:attrName>ppt_y</p:attrName>
                                        </p:attrNameLst>
                                      </p:cBhvr>
                                      <p:tavLst>
                                        <p:tav tm="0" fmla="#ppt_y-sin(pi*$)/27">
                                          <p:val>
                                            <p:fltVal val="0"/>
                                          </p:val>
                                        </p:tav>
                                        <p:tav tm="100000">
                                          <p:val>
                                            <p:fltVal val="1"/>
                                          </p:val>
                                        </p:tav>
                                      </p:tavLst>
                                    </p:anim>
                                    <p:anim calcmode="lin" valueType="num">
                                      <p:cBhvr>
                                        <p:cTn id="44" dur="164" tmFilter="0, 0; 0.125,0.2665; 0.25,0.4; 0.375,0.465; 0.5,0.5;  0.625,0.535; 0.75,0.6; 0.875,0.7335; 1,1">
                                          <p:stCondLst>
                                            <p:cond delay="1656"/>
                                          </p:stCondLst>
                                        </p:cTn>
                                        <p:tgtEl>
                                          <p:spTgt spid="6">
                                            <p:txEl>
                                              <p:pRg st="8" end="8"/>
                                            </p:txEl>
                                          </p:spTgt>
                                        </p:tgtEl>
                                        <p:attrNameLst>
                                          <p:attrName>ppt_y</p:attrName>
                                        </p:attrNameLst>
                                      </p:cBhvr>
                                      <p:tavLst>
                                        <p:tav tm="0" fmla="#ppt_y-sin(pi*$)/81">
                                          <p:val>
                                            <p:fltVal val="0"/>
                                          </p:val>
                                        </p:tav>
                                        <p:tav tm="100000">
                                          <p:val>
                                            <p:fltVal val="1"/>
                                          </p:val>
                                        </p:tav>
                                      </p:tavLst>
                                    </p:anim>
                                    <p:animScale>
                                      <p:cBhvr>
                                        <p:cTn id="45" dur="26">
                                          <p:stCondLst>
                                            <p:cond delay="650"/>
                                          </p:stCondLst>
                                        </p:cTn>
                                        <p:tgtEl>
                                          <p:spTgt spid="6">
                                            <p:txEl>
                                              <p:pRg st="8" end="8"/>
                                            </p:txEl>
                                          </p:spTgt>
                                        </p:tgtEl>
                                      </p:cBhvr>
                                      <p:to x="100000" y="60000"/>
                                    </p:animScale>
                                    <p:animScale>
                                      <p:cBhvr>
                                        <p:cTn id="46" dur="166" decel="50000">
                                          <p:stCondLst>
                                            <p:cond delay="676"/>
                                          </p:stCondLst>
                                        </p:cTn>
                                        <p:tgtEl>
                                          <p:spTgt spid="6">
                                            <p:txEl>
                                              <p:pRg st="8" end="8"/>
                                            </p:txEl>
                                          </p:spTgt>
                                        </p:tgtEl>
                                      </p:cBhvr>
                                      <p:to x="100000" y="100000"/>
                                    </p:animScale>
                                    <p:animScale>
                                      <p:cBhvr>
                                        <p:cTn id="47" dur="26">
                                          <p:stCondLst>
                                            <p:cond delay="1312"/>
                                          </p:stCondLst>
                                        </p:cTn>
                                        <p:tgtEl>
                                          <p:spTgt spid="6">
                                            <p:txEl>
                                              <p:pRg st="8" end="8"/>
                                            </p:txEl>
                                          </p:spTgt>
                                        </p:tgtEl>
                                      </p:cBhvr>
                                      <p:to x="100000" y="80000"/>
                                    </p:animScale>
                                    <p:animScale>
                                      <p:cBhvr>
                                        <p:cTn id="48" dur="166" decel="50000">
                                          <p:stCondLst>
                                            <p:cond delay="1338"/>
                                          </p:stCondLst>
                                        </p:cTn>
                                        <p:tgtEl>
                                          <p:spTgt spid="6">
                                            <p:txEl>
                                              <p:pRg st="8" end="8"/>
                                            </p:txEl>
                                          </p:spTgt>
                                        </p:tgtEl>
                                      </p:cBhvr>
                                      <p:to x="100000" y="100000"/>
                                    </p:animScale>
                                    <p:animScale>
                                      <p:cBhvr>
                                        <p:cTn id="49" dur="26">
                                          <p:stCondLst>
                                            <p:cond delay="1642"/>
                                          </p:stCondLst>
                                        </p:cTn>
                                        <p:tgtEl>
                                          <p:spTgt spid="6">
                                            <p:txEl>
                                              <p:pRg st="8" end="8"/>
                                            </p:txEl>
                                          </p:spTgt>
                                        </p:tgtEl>
                                      </p:cBhvr>
                                      <p:to x="100000" y="90000"/>
                                    </p:animScale>
                                    <p:animScale>
                                      <p:cBhvr>
                                        <p:cTn id="50" dur="166" decel="50000">
                                          <p:stCondLst>
                                            <p:cond delay="1668"/>
                                          </p:stCondLst>
                                        </p:cTn>
                                        <p:tgtEl>
                                          <p:spTgt spid="6">
                                            <p:txEl>
                                              <p:pRg st="8" end="8"/>
                                            </p:txEl>
                                          </p:spTgt>
                                        </p:tgtEl>
                                      </p:cBhvr>
                                      <p:to x="100000" y="100000"/>
                                    </p:animScale>
                                    <p:animScale>
                                      <p:cBhvr>
                                        <p:cTn id="51" dur="26">
                                          <p:stCondLst>
                                            <p:cond delay="1808"/>
                                          </p:stCondLst>
                                        </p:cTn>
                                        <p:tgtEl>
                                          <p:spTgt spid="6">
                                            <p:txEl>
                                              <p:pRg st="8" end="8"/>
                                            </p:txEl>
                                          </p:spTgt>
                                        </p:tgtEl>
                                      </p:cBhvr>
                                      <p:to x="100000" y="95000"/>
                                    </p:animScale>
                                    <p:animScale>
                                      <p:cBhvr>
                                        <p:cTn id="52" dur="166" decel="50000">
                                          <p:stCondLst>
                                            <p:cond delay="1834"/>
                                          </p:stCondLst>
                                        </p:cTn>
                                        <p:tgtEl>
                                          <p:spTgt spid="6">
                                            <p:txEl>
                                              <p:pRg st="8" end="8"/>
                                            </p:txEl>
                                          </p:spTgt>
                                        </p:tgtEl>
                                      </p:cBhvr>
                                      <p:to x="100000" y="100000"/>
                                    </p:animScale>
                                  </p:childTnLst>
                                </p:cTn>
                              </p:par>
                              <p:par>
                                <p:cTn id="53" presetID="26" presetClass="entr" presetSubtype="0" fill="hold" nodeType="withEffect">
                                  <p:stCondLst>
                                    <p:cond delay="0"/>
                                  </p:stCondLst>
                                  <p:childTnLst>
                                    <p:set>
                                      <p:cBhvr>
                                        <p:cTn id="54" dur="1" fill="hold">
                                          <p:stCondLst>
                                            <p:cond delay="0"/>
                                          </p:stCondLst>
                                        </p:cTn>
                                        <p:tgtEl>
                                          <p:spTgt spid="6">
                                            <p:txEl>
                                              <p:pRg st="9" end="9"/>
                                            </p:txEl>
                                          </p:spTgt>
                                        </p:tgtEl>
                                        <p:attrNameLst>
                                          <p:attrName>style.visibility</p:attrName>
                                        </p:attrNameLst>
                                      </p:cBhvr>
                                      <p:to>
                                        <p:strVal val="visible"/>
                                      </p:to>
                                    </p:set>
                                    <p:animEffect transition="in" filter="wipe(down)">
                                      <p:cBhvr>
                                        <p:cTn id="55" dur="580">
                                          <p:stCondLst>
                                            <p:cond delay="0"/>
                                          </p:stCondLst>
                                        </p:cTn>
                                        <p:tgtEl>
                                          <p:spTgt spid="6">
                                            <p:txEl>
                                              <p:pRg st="9" end="9"/>
                                            </p:txEl>
                                          </p:spTgt>
                                        </p:tgtEl>
                                      </p:cBhvr>
                                    </p:animEffect>
                                    <p:anim calcmode="lin" valueType="num">
                                      <p:cBhvr>
                                        <p:cTn id="56" dur="1822" tmFilter="0,0; 0.14,0.36; 0.43,0.73; 0.71,0.91; 1.0,1.0">
                                          <p:stCondLst>
                                            <p:cond delay="0"/>
                                          </p:stCondLst>
                                        </p:cTn>
                                        <p:tgtEl>
                                          <p:spTgt spid="6">
                                            <p:txEl>
                                              <p:pRg st="9" end="9"/>
                                            </p:txEl>
                                          </p:spTgt>
                                        </p:tgtEl>
                                        <p:attrNameLst>
                                          <p:attrName>ppt_x</p:attrName>
                                        </p:attrNameLst>
                                      </p:cBhvr>
                                      <p:tavLst>
                                        <p:tav tm="0">
                                          <p:val>
                                            <p:strVal val="#ppt_x-0.25"/>
                                          </p:val>
                                        </p:tav>
                                        <p:tav tm="100000">
                                          <p:val>
                                            <p:strVal val="#ppt_x"/>
                                          </p:val>
                                        </p:tav>
                                      </p:tavLst>
                                    </p:anim>
                                    <p:anim calcmode="lin" valueType="num">
                                      <p:cBhvr>
                                        <p:cTn id="57" dur="664" tmFilter="0.0,0.0; 0.25,0.07; 0.50,0.2; 0.75,0.467; 1.0,1.0">
                                          <p:stCondLst>
                                            <p:cond delay="0"/>
                                          </p:stCondLst>
                                        </p:cTn>
                                        <p:tgtEl>
                                          <p:spTgt spid="6">
                                            <p:txEl>
                                              <p:pRg st="9" end="9"/>
                                            </p:txEl>
                                          </p:spTgt>
                                        </p:tgtEl>
                                        <p:attrNameLst>
                                          <p:attrName>ppt_y</p:attrName>
                                        </p:attrNameLst>
                                      </p:cBhvr>
                                      <p:tavLst>
                                        <p:tav tm="0" fmla="#ppt_y-sin(pi*$)/3">
                                          <p:val>
                                            <p:fltVal val="0.5"/>
                                          </p:val>
                                        </p:tav>
                                        <p:tav tm="100000">
                                          <p:val>
                                            <p:fltVal val="1"/>
                                          </p:val>
                                        </p:tav>
                                      </p:tavLst>
                                    </p:anim>
                                    <p:anim calcmode="lin" valueType="num">
                                      <p:cBhvr>
                                        <p:cTn id="58" dur="664" tmFilter="0, 0; 0.125,0.2665; 0.25,0.4; 0.375,0.465; 0.5,0.5;  0.625,0.535; 0.75,0.6; 0.875,0.7335; 1,1">
                                          <p:stCondLst>
                                            <p:cond delay="664"/>
                                          </p:stCondLst>
                                        </p:cTn>
                                        <p:tgtEl>
                                          <p:spTgt spid="6">
                                            <p:txEl>
                                              <p:pRg st="9" end="9"/>
                                            </p:txEl>
                                          </p:spTgt>
                                        </p:tgtEl>
                                        <p:attrNameLst>
                                          <p:attrName>ppt_y</p:attrName>
                                        </p:attrNameLst>
                                      </p:cBhvr>
                                      <p:tavLst>
                                        <p:tav tm="0" fmla="#ppt_y-sin(pi*$)/9">
                                          <p:val>
                                            <p:fltVal val="0"/>
                                          </p:val>
                                        </p:tav>
                                        <p:tav tm="100000">
                                          <p:val>
                                            <p:fltVal val="1"/>
                                          </p:val>
                                        </p:tav>
                                      </p:tavLst>
                                    </p:anim>
                                    <p:anim calcmode="lin" valueType="num">
                                      <p:cBhvr>
                                        <p:cTn id="59" dur="332" tmFilter="0, 0; 0.125,0.2665; 0.25,0.4; 0.375,0.465; 0.5,0.5;  0.625,0.535; 0.75,0.6; 0.875,0.7335; 1,1">
                                          <p:stCondLst>
                                            <p:cond delay="1324"/>
                                          </p:stCondLst>
                                        </p:cTn>
                                        <p:tgtEl>
                                          <p:spTgt spid="6">
                                            <p:txEl>
                                              <p:pRg st="9" end="9"/>
                                            </p:txEl>
                                          </p:spTgt>
                                        </p:tgtEl>
                                        <p:attrNameLst>
                                          <p:attrName>ppt_y</p:attrName>
                                        </p:attrNameLst>
                                      </p:cBhvr>
                                      <p:tavLst>
                                        <p:tav tm="0" fmla="#ppt_y-sin(pi*$)/27">
                                          <p:val>
                                            <p:fltVal val="0"/>
                                          </p:val>
                                        </p:tav>
                                        <p:tav tm="100000">
                                          <p:val>
                                            <p:fltVal val="1"/>
                                          </p:val>
                                        </p:tav>
                                      </p:tavLst>
                                    </p:anim>
                                    <p:anim calcmode="lin" valueType="num">
                                      <p:cBhvr>
                                        <p:cTn id="60" dur="164" tmFilter="0, 0; 0.125,0.2665; 0.25,0.4; 0.375,0.465; 0.5,0.5;  0.625,0.535; 0.75,0.6; 0.875,0.7335; 1,1">
                                          <p:stCondLst>
                                            <p:cond delay="1656"/>
                                          </p:stCondLst>
                                        </p:cTn>
                                        <p:tgtEl>
                                          <p:spTgt spid="6">
                                            <p:txEl>
                                              <p:pRg st="9" end="9"/>
                                            </p:txEl>
                                          </p:spTgt>
                                        </p:tgtEl>
                                        <p:attrNameLst>
                                          <p:attrName>ppt_y</p:attrName>
                                        </p:attrNameLst>
                                      </p:cBhvr>
                                      <p:tavLst>
                                        <p:tav tm="0" fmla="#ppt_y-sin(pi*$)/81">
                                          <p:val>
                                            <p:fltVal val="0"/>
                                          </p:val>
                                        </p:tav>
                                        <p:tav tm="100000">
                                          <p:val>
                                            <p:fltVal val="1"/>
                                          </p:val>
                                        </p:tav>
                                      </p:tavLst>
                                    </p:anim>
                                    <p:animScale>
                                      <p:cBhvr>
                                        <p:cTn id="61" dur="26">
                                          <p:stCondLst>
                                            <p:cond delay="650"/>
                                          </p:stCondLst>
                                        </p:cTn>
                                        <p:tgtEl>
                                          <p:spTgt spid="6">
                                            <p:txEl>
                                              <p:pRg st="9" end="9"/>
                                            </p:txEl>
                                          </p:spTgt>
                                        </p:tgtEl>
                                      </p:cBhvr>
                                      <p:to x="100000" y="60000"/>
                                    </p:animScale>
                                    <p:animScale>
                                      <p:cBhvr>
                                        <p:cTn id="62" dur="166" decel="50000">
                                          <p:stCondLst>
                                            <p:cond delay="676"/>
                                          </p:stCondLst>
                                        </p:cTn>
                                        <p:tgtEl>
                                          <p:spTgt spid="6">
                                            <p:txEl>
                                              <p:pRg st="9" end="9"/>
                                            </p:txEl>
                                          </p:spTgt>
                                        </p:tgtEl>
                                      </p:cBhvr>
                                      <p:to x="100000" y="100000"/>
                                    </p:animScale>
                                    <p:animScale>
                                      <p:cBhvr>
                                        <p:cTn id="63" dur="26">
                                          <p:stCondLst>
                                            <p:cond delay="1312"/>
                                          </p:stCondLst>
                                        </p:cTn>
                                        <p:tgtEl>
                                          <p:spTgt spid="6">
                                            <p:txEl>
                                              <p:pRg st="9" end="9"/>
                                            </p:txEl>
                                          </p:spTgt>
                                        </p:tgtEl>
                                      </p:cBhvr>
                                      <p:to x="100000" y="80000"/>
                                    </p:animScale>
                                    <p:animScale>
                                      <p:cBhvr>
                                        <p:cTn id="64" dur="166" decel="50000">
                                          <p:stCondLst>
                                            <p:cond delay="1338"/>
                                          </p:stCondLst>
                                        </p:cTn>
                                        <p:tgtEl>
                                          <p:spTgt spid="6">
                                            <p:txEl>
                                              <p:pRg st="9" end="9"/>
                                            </p:txEl>
                                          </p:spTgt>
                                        </p:tgtEl>
                                      </p:cBhvr>
                                      <p:to x="100000" y="100000"/>
                                    </p:animScale>
                                    <p:animScale>
                                      <p:cBhvr>
                                        <p:cTn id="65" dur="26">
                                          <p:stCondLst>
                                            <p:cond delay="1642"/>
                                          </p:stCondLst>
                                        </p:cTn>
                                        <p:tgtEl>
                                          <p:spTgt spid="6">
                                            <p:txEl>
                                              <p:pRg st="9" end="9"/>
                                            </p:txEl>
                                          </p:spTgt>
                                        </p:tgtEl>
                                      </p:cBhvr>
                                      <p:to x="100000" y="90000"/>
                                    </p:animScale>
                                    <p:animScale>
                                      <p:cBhvr>
                                        <p:cTn id="66" dur="166" decel="50000">
                                          <p:stCondLst>
                                            <p:cond delay="1668"/>
                                          </p:stCondLst>
                                        </p:cTn>
                                        <p:tgtEl>
                                          <p:spTgt spid="6">
                                            <p:txEl>
                                              <p:pRg st="9" end="9"/>
                                            </p:txEl>
                                          </p:spTgt>
                                        </p:tgtEl>
                                      </p:cBhvr>
                                      <p:to x="100000" y="100000"/>
                                    </p:animScale>
                                    <p:animScale>
                                      <p:cBhvr>
                                        <p:cTn id="67" dur="26">
                                          <p:stCondLst>
                                            <p:cond delay="1808"/>
                                          </p:stCondLst>
                                        </p:cTn>
                                        <p:tgtEl>
                                          <p:spTgt spid="6">
                                            <p:txEl>
                                              <p:pRg st="9" end="9"/>
                                            </p:txEl>
                                          </p:spTgt>
                                        </p:tgtEl>
                                      </p:cBhvr>
                                      <p:to x="100000" y="95000"/>
                                    </p:animScale>
                                    <p:animScale>
                                      <p:cBhvr>
                                        <p:cTn id="68" dur="166" decel="50000">
                                          <p:stCondLst>
                                            <p:cond delay="1834"/>
                                          </p:stCondLst>
                                        </p:cTn>
                                        <p:tgtEl>
                                          <p:spTgt spid="6">
                                            <p:txEl>
                                              <p:pRg st="9" end="9"/>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gradFill rotWithShape="1">
          <a:gsLst>
            <a:gs pos="37908">
              <a:srgbClr val="D7D7D7"/>
            </a:gs>
            <a:gs pos="27463">
              <a:srgbClr val="E2E2E2"/>
            </a:gs>
            <a:gs pos="20025">
              <a:srgbClr val="EAEAEA"/>
            </a:gs>
            <a:gs pos="12500">
              <a:srgbClr val="F2F2F2"/>
            </a:gs>
            <a:gs pos="0">
              <a:schemeClr val="bg1">
                <a:tint val="80000"/>
                <a:satMod val="300000"/>
              </a:schemeClr>
            </a:gs>
            <a:gs pos="100000">
              <a:schemeClr val="bg1">
                <a:shade val="30000"/>
                <a:satMod val="200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0" y="404664"/>
            <a:ext cx="6876256" cy="6453336"/>
          </a:xfrm>
        </p:spPr>
        <p:txBody>
          <a:bodyPr>
            <a:normAutofit fontScale="47500" lnSpcReduction="20000"/>
          </a:bodyPr>
          <a:lstStyle/>
          <a:p>
            <a:pPr marL="0" indent="0" algn="ctr">
              <a:buNone/>
            </a:pPr>
            <a:endParaRPr lang="ar-IQ" sz="3300" b="1" dirty="0">
              <a:cs typeface="DecoType Thuluth" pitchFamily="2" charset="-78"/>
            </a:endParaRPr>
          </a:p>
          <a:p>
            <a:pPr marL="0" indent="0" algn="ctr">
              <a:buNone/>
            </a:pPr>
            <a:r>
              <a:rPr lang="ar-IQ" sz="5900" b="1" dirty="0">
                <a:solidFill>
                  <a:srgbClr val="FF0000"/>
                </a:solidFill>
                <a:cs typeface="DecoType Naskh Special" pitchFamily="2" charset="-78"/>
              </a:rPr>
              <a:t>المحاضرة الأولى : تعريف السياسة</a:t>
            </a:r>
            <a:endParaRPr lang="en-US" sz="5900" b="1" dirty="0">
              <a:solidFill>
                <a:srgbClr val="FF0000"/>
              </a:solidFill>
              <a:cs typeface="DecoType Naskh Special" pitchFamily="2" charset="-78"/>
            </a:endParaRPr>
          </a:p>
          <a:p>
            <a:pPr marL="0" indent="0">
              <a:buNone/>
            </a:pPr>
            <a:endParaRPr lang="ar-IQ" sz="1100" dirty="0">
              <a:solidFill>
                <a:schemeClr val="accent6">
                  <a:lumMod val="50000"/>
                </a:schemeClr>
              </a:solidFill>
            </a:endParaRPr>
          </a:p>
          <a:p>
            <a:pPr marL="0" indent="0">
              <a:buNone/>
            </a:pPr>
            <a:r>
              <a:rPr lang="ar-IQ" sz="4000" dirty="0">
                <a:solidFill>
                  <a:srgbClr val="002060"/>
                </a:solidFill>
              </a:rPr>
              <a:t>تفيد نظرة سريعة على أدبيات العلوم السياسية بأن </a:t>
            </a:r>
            <a:r>
              <a:rPr lang="ar-IQ" sz="4000" dirty="0" err="1">
                <a:solidFill>
                  <a:srgbClr val="002060"/>
                </a:solidFill>
              </a:rPr>
              <a:t>منشاً</a:t>
            </a:r>
            <a:r>
              <a:rPr lang="ar-IQ" sz="4000" dirty="0">
                <a:solidFill>
                  <a:srgbClr val="002060"/>
                </a:solidFill>
              </a:rPr>
              <a:t> كلمة سياسة في اللغة العربية ، كما يذكرها لسان العرب هو من السوس بمعنى الرياسة ، أي القيام على إدارة أمور الناس . أيضاً عرفت السياسة بأنها كل ما يتعلق بالدولة ، حيث يركز أتباع هذا التيار على عمل الدولة كمؤسسة وكعملية تفاعلية بين الأفراد في مجتمع معين .</a:t>
            </a:r>
            <a:endParaRPr lang="en-US" sz="4000" dirty="0">
              <a:solidFill>
                <a:srgbClr val="002060"/>
              </a:solidFill>
            </a:endParaRPr>
          </a:p>
          <a:p>
            <a:pPr marL="0" indent="0">
              <a:buNone/>
            </a:pPr>
            <a:r>
              <a:rPr lang="ar-IQ" sz="4000" dirty="0">
                <a:solidFill>
                  <a:srgbClr val="002060"/>
                </a:solidFill>
              </a:rPr>
              <a:t>أما كلمة </a:t>
            </a:r>
            <a:r>
              <a:rPr lang="en-US" sz="4000" dirty="0" err="1">
                <a:solidFill>
                  <a:srgbClr val="002060"/>
                </a:solidFill>
              </a:rPr>
              <a:t>politique</a:t>
            </a:r>
            <a:r>
              <a:rPr lang="ar-IQ" sz="4000" dirty="0">
                <a:solidFill>
                  <a:srgbClr val="002060"/>
                </a:solidFill>
              </a:rPr>
              <a:t> الفرنسية فتعود بجذورها إلى الكلمة اليونانية </a:t>
            </a:r>
            <a:r>
              <a:rPr lang="en-US" sz="4000" dirty="0">
                <a:solidFill>
                  <a:srgbClr val="002060"/>
                </a:solidFill>
              </a:rPr>
              <a:t>e polis</a:t>
            </a:r>
            <a:r>
              <a:rPr lang="ar-IQ" sz="4000" dirty="0">
                <a:solidFill>
                  <a:srgbClr val="002060"/>
                </a:solidFill>
              </a:rPr>
              <a:t> وتعني الدولة - المدينة أو التجمع الذي تتألف منه المدينة ، وكلمة </a:t>
            </a:r>
            <a:r>
              <a:rPr lang="en-US" sz="4000" dirty="0">
                <a:solidFill>
                  <a:srgbClr val="002060"/>
                </a:solidFill>
              </a:rPr>
              <a:t>ta </a:t>
            </a:r>
            <a:r>
              <a:rPr lang="en-US" sz="4000" dirty="0" err="1">
                <a:solidFill>
                  <a:srgbClr val="002060"/>
                </a:solidFill>
              </a:rPr>
              <a:t>politica</a:t>
            </a:r>
            <a:r>
              <a:rPr lang="ar-IQ" sz="4000" dirty="0">
                <a:solidFill>
                  <a:srgbClr val="002060"/>
                </a:solidFill>
              </a:rPr>
              <a:t> وهي جمع لكلمة</a:t>
            </a:r>
            <a:r>
              <a:rPr lang="en-US" sz="4000" dirty="0">
                <a:solidFill>
                  <a:srgbClr val="002060"/>
                </a:solidFill>
              </a:rPr>
              <a:t>de politicos</a:t>
            </a:r>
            <a:r>
              <a:rPr lang="ar-IQ" sz="4000" dirty="0">
                <a:solidFill>
                  <a:srgbClr val="002060"/>
                </a:solidFill>
              </a:rPr>
              <a:t> تعني الأشياء السياسية والأشياء المدنية و الدستور والنظام السياسي والجمهورية والسيادة ، بينما كلمة </a:t>
            </a:r>
            <a:r>
              <a:rPr lang="en-US" sz="4000" dirty="0">
                <a:solidFill>
                  <a:srgbClr val="002060"/>
                </a:solidFill>
              </a:rPr>
              <a:t>e </a:t>
            </a:r>
            <a:r>
              <a:rPr lang="en-US" sz="4000" dirty="0" err="1">
                <a:solidFill>
                  <a:srgbClr val="002060"/>
                </a:solidFill>
              </a:rPr>
              <a:t>politique</a:t>
            </a:r>
            <a:r>
              <a:rPr lang="ar-IQ" sz="4000" dirty="0">
                <a:solidFill>
                  <a:srgbClr val="002060"/>
                </a:solidFill>
              </a:rPr>
              <a:t> تعني الفن السياسي .</a:t>
            </a:r>
            <a:r>
              <a:rPr lang="ar-IQ" sz="4000" b="1" dirty="0">
                <a:solidFill>
                  <a:srgbClr val="002060"/>
                </a:solidFill>
              </a:rPr>
              <a:t> </a:t>
            </a:r>
          </a:p>
          <a:p>
            <a:pPr marL="0" indent="0">
              <a:buNone/>
            </a:pPr>
            <a:r>
              <a:rPr lang="ar-IQ" sz="4000" dirty="0">
                <a:solidFill>
                  <a:srgbClr val="002060"/>
                </a:solidFill>
              </a:rPr>
              <a:t>في حين أن كلمة </a:t>
            </a:r>
            <a:r>
              <a:rPr lang="en-US" sz="4000" dirty="0">
                <a:solidFill>
                  <a:srgbClr val="002060"/>
                </a:solidFill>
              </a:rPr>
              <a:t>politics</a:t>
            </a:r>
            <a:r>
              <a:rPr lang="ar-IQ" sz="4000" dirty="0">
                <a:solidFill>
                  <a:srgbClr val="002060"/>
                </a:solidFill>
              </a:rPr>
              <a:t> في اللغة الانكليزية تعبر عن النشاط الذي يقوم به الأفراد والجماعات فيما يخص توزيع الموارد فنرى مثلاً </a:t>
            </a:r>
            <a:r>
              <a:rPr lang="en-US" sz="4000" dirty="0">
                <a:solidFill>
                  <a:srgbClr val="002060"/>
                </a:solidFill>
              </a:rPr>
              <a:t>David Easton</a:t>
            </a:r>
            <a:r>
              <a:rPr lang="ar-IQ" sz="4000" dirty="0">
                <a:solidFill>
                  <a:srgbClr val="002060"/>
                </a:solidFill>
              </a:rPr>
              <a:t> يعرف السياسة بأنها "التوزيع السلطوي للقيم في مجتمع" ، وأيضا ينحو في هذا الاتجاه هارولد </a:t>
            </a:r>
            <a:r>
              <a:rPr lang="ar-IQ" sz="4000" dirty="0" err="1">
                <a:solidFill>
                  <a:srgbClr val="002060"/>
                </a:solidFill>
              </a:rPr>
              <a:t>لازويل</a:t>
            </a:r>
            <a:r>
              <a:rPr lang="ar-IQ" sz="4000" dirty="0">
                <a:solidFill>
                  <a:srgbClr val="002060"/>
                </a:solidFill>
              </a:rPr>
              <a:t> </a:t>
            </a:r>
            <a:r>
              <a:rPr lang="en-US" sz="4000" dirty="0">
                <a:solidFill>
                  <a:srgbClr val="002060"/>
                </a:solidFill>
              </a:rPr>
              <a:t>HAROLD LASWIL</a:t>
            </a:r>
            <a:r>
              <a:rPr lang="ar-IQ" sz="4000" dirty="0">
                <a:solidFill>
                  <a:srgbClr val="002060"/>
                </a:solidFill>
              </a:rPr>
              <a:t> " حين يعرف السياسية بـــــ</a:t>
            </a:r>
            <a:endParaRPr lang="en-US" sz="4000" dirty="0">
              <a:solidFill>
                <a:srgbClr val="002060"/>
              </a:solidFill>
            </a:endParaRPr>
          </a:p>
          <a:p>
            <a:pPr marL="0" indent="0">
              <a:buNone/>
            </a:pPr>
            <a:r>
              <a:rPr lang="ar-IQ" sz="4000" dirty="0">
                <a:solidFill>
                  <a:srgbClr val="002060"/>
                </a:solidFill>
              </a:rPr>
              <a:t> </a:t>
            </a:r>
            <a:r>
              <a:rPr lang="en-US" sz="4000" dirty="0">
                <a:solidFill>
                  <a:srgbClr val="002060"/>
                </a:solidFill>
              </a:rPr>
              <a:t>WHO GETS , WHAT . WHEN,AND HOW ? </a:t>
            </a:r>
          </a:p>
          <a:p>
            <a:pPr marL="0" indent="0">
              <a:buNone/>
            </a:pPr>
            <a:r>
              <a:rPr lang="ar-IQ" sz="4000" dirty="0">
                <a:solidFill>
                  <a:srgbClr val="002060"/>
                </a:solidFill>
              </a:rPr>
              <a:t>وبهذا حمل التعبير الانكليزي </a:t>
            </a:r>
            <a:r>
              <a:rPr lang="en-US" sz="4000" dirty="0">
                <a:solidFill>
                  <a:srgbClr val="002060"/>
                </a:solidFill>
              </a:rPr>
              <a:t>POLITICS</a:t>
            </a:r>
            <a:r>
              <a:rPr lang="ar-IQ" sz="4000" dirty="0">
                <a:solidFill>
                  <a:srgbClr val="002060"/>
                </a:solidFill>
              </a:rPr>
              <a:t> الصراع </a:t>
            </a:r>
            <a:r>
              <a:rPr lang="ar-IQ" sz="4000" dirty="0" err="1">
                <a:solidFill>
                  <a:srgbClr val="002060"/>
                </a:solidFill>
              </a:rPr>
              <a:t>المشرعن</a:t>
            </a:r>
            <a:r>
              <a:rPr lang="ar-IQ" sz="4000" dirty="0">
                <a:solidFill>
                  <a:srgbClr val="002060"/>
                </a:solidFill>
              </a:rPr>
              <a:t> على توزيع القيم في المجتمع . وأيضاً يمكن الإشارة إلى أن هذا التعبير يشير إلى الاهتمام بشؤون الفرد والجماعات في إطار التنظيم العام أو النظام السياسي والاجتماعي لمجتمع معين .</a:t>
            </a:r>
          </a:p>
          <a:p>
            <a:pPr marL="0" indent="0">
              <a:buNone/>
            </a:pPr>
            <a:r>
              <a:rPr lang="ar-IQ" sz="4000" dirty="0">
                <a:solidFill>
                  <a:srgbClr val="002060"/>
                </a:solidFill>
              </a:rPr>
              <a:t>أما المعنى الاصطلاحي فقد عرفت الموسوعة الكبيرة الفرنسية ، السياسة بأنها "فن حكم الدولة" .</a:t>
            </a:r>
            <a:endParaRPr lang="en-US" sz="4000" dirty="0">
              <a:solidFill>
                <a:srgbClr val="002060"/>
              </a:solidFill>
            </a:endParaRPr>
          </a:p>
          <a:p>
            <a:pPr marL="0" indent="0">
              <a:buNone/>
            </a:pPr>
            <a:r>
              <a:rPr lang="ar-IQ" sz="4000" dirty="0">
                <a:solidFill>
                  <a:srgbClr val="002060"/>
                </a:solidFill>
              </a:rPr>
              <a:t>هذا ولا جدال في أن السياسة أصبحت تمثل في وقتنا الحاضر مسألة حيوية بالنسبة للمتخصصين في العلوم الاجتماعيّة والمشتغلين بالسياسة كما أنها حيوية لكل أنسان يعيش ظروف مجتمعه ، فكل فرد لديه مشاعر خاصة واتجاهات معينة نحو المسائل السياسية ، لقد أصبح عالم اليوم "عالم سياسة".</a:t>
            </a:r>
            <a:endParaRPr lang="en-US" sz="4000" dirty="0">
              <a:solidFill>
                <a:srgbClr val="002060"/>
              </a:solidFill>
            </a:endParaRPr>
          </a:p>
        </p:txBody>
      </p:sp>
    </p:spTree>
    <p:extLst>
      <p:ext uri="{BB962C8B-B14F-4D97-AF65-F5344CB8AC3E}">
        <p14:creationId xmlns:p14="http://schemas.microsoft.com/office/powerpoint/2010/main" val="1280388312"/>
      </p:ext>
    </p:extLst>
  </p:cSld>
  <p:clrMapOvr>
    <a:masterClrMapping/>
  </p:clrMapOvr>
  <p:transition spd="slow">
    <p:push dir="u"/>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30224" y="404664"/>
            <a:ext cx="6906479" cy="6453336"/>
          </a:xfrm>
        </p:spPr>
        <p:txBody>
          <a:bodyPr>
            <a:noAutofit/>
          </a:bodyPr>
          <a:lstStyle/>
          <a:p>
            <a:pPr marL="0" indent="0">
              <a:buNone/>
            </a:pPr>
            <a:endParaRPr lang="ar-IQ" sz="600" b="1" u="sng" dirty="0"/>
          </a:p>
          <a:p>
            <a:pPr marL="0" indent="0">
              <a:buNone/>
            </a:pPr>
            <a:endParaRPr lang="ar-IQ" sz="1800" dirty="0">
              <a:solidFill>
                <a:srgbClr val="002060"/>
              </a:solidFill>
            </a:endParaRPr>
          </a:p>
          <a:p>
            <a:pPr marL="0" indent="0">
              <a:buNone/>
            </a:pPr>
            <a:r>
              <a:rPr lang="ar-IQ" sz="1800" dirty="0">
                <a:solidFill>
                  <a:srgbClr val="002060"/>
                </a:solidFill>
              </a:rPr>
              <a:t>والسياسة والحكم هما من أقدم مظاهر نشاط الإنسان ، ولقد ذهبت الجامعات الأوروبية والأميركية إلى التركيز على دراسات السياسة والنشاط السياسي والصراعات ، و على دراسة أنظمة الحكم ، إن السياسية تحمل في طياتها خطر الصراع المستمر وبكافة أشكاله المعروفة ، قال فولتير : «اذا أردت أن تتحدث معي فعليك أن تحدد مصطلحاتك» . لهذه العبارة قيمة ، خاصة إذا كنا ازاء موضوع اختلفت فيه الآراء وتباينت إلى درجة كبيرة ، فقد جاء في </a:t>
            </a:r>
            <a:r>
              <a:rPr lang="ar-IQ" sz="1800" dirty="0" err="1">
                <a:solidFill>
                  <a:srgbClr val="002060"/>
                </a:solidFill>
              </a:rPr>
              <a:t>الأنسيكلوبيديا</a:t>
            </a:r>
            <a:r>
              <a:rPr lang="ar-IQ" sz="1800" dirty="0">
                <a:solidFill>
                  <a:srgbClr val="002060"/>
                </a:solidFill>
              </a:rPr>
              <a:t> الكبيرة أن السياسة تعني اصطلاحاً "فن حكم الدولة" . ولذلك يمكن تعريف علم السياسة بأنه علم حكم الدول ، أو دراسة المبادئ التي تقوم عليها الحكومات والتي تحدد علاقاتها بالمواطنين وبالدول الأخرى". ويصف العلامة روبير السياسة بأنها "فن حكم المجتمعات الإنسانيّة". وتتراوح السياسة تبعا لذلك بين حدها الأدنى كحاجة أولى من حاجات الاجتماع البشري . وكضرورة بديهيّة للتأليف بين المصالح المتنازعة في المجتمع ، وبين حدها الأعلى كصورة للحضارة ، وكعنوان للمستوى التنظيمي التحضري الذي بلغه الإنسان ، وهي في الحالين في خدمة التنظيم الحضاري على مختلف مستوياته ، ويعبر العلامة ابن خلدون من هذا التلازم بين السياسة والحضارة فيقول : « .... ان الدولة والملك للعمران بمثابة الصورة للمادة ، وهو الشكل الحافظ بنوعه لوجودها ، وقد تقرر في علوم الحكمة أنه لا يمكن انفكاك أحدهما عن الآخر ، فالدولة دون العمران لا تتصور ، والعمران دون الدّولة والملك متعذر ، فتتعيّن السياسة لذلك» . السياسة هي صناعة الخير العام ، وقد رجّح ابن خلدون خيرها على شرها ، فوصف الإنسان من حيث هو إنسان بأنه : ".... إلى الخير وخلاله أقرب ، و الملك و السياسة إنما كانا له من حيث هو أنه إنسان ، لأنها خاصة للإنسان لا الحيوان ، فإذن خلال الخير فيه هي التي تناسب السياسة والملك ، إذ الخير هو </a:t>
            </a:r>
            <a:r>
              <a:rPr lang="ar-IQ" sz="2000" dirty="0">
                <a:solidFill>
                  <a:srgbClr val="002060"/>
                </a:solidFill>
              </a:rPr>
              <a:t>المناسب للسياسة" .</a:t>
            </a:r>
            <a:endParaRPr lang="ar-KW" sz="2000" dirty="0">
              <a:solidFill>
                <a:srgbClr val="002060"/>
              </a:solidFill>
            </a:endParaRPr>
          </a:p>
        </p:txBody>
      </p:sp>
    </p:spTree>
    <p:extLst>
      <p:ext uri="{BB962C8B-B14F-4D97-AF65-F5344CB8AC3E}">
        <p14:creationId xmlns:p14="http://schemas.microsoft.com/office/powerpoint/2010/main" val="816772341"/>
      </p:ext>
    </p:extLst>
  </p:cSld>
  <p:clrMapOvr>
    <a:masterClrMapping/>
  </p:clrMapOvr>
  <mc:AlternateContent xmlns:mc="http://schemas.openxmlformats.org/markup-compatibility/2006" xmlns:p14="http://schemas.microsoft.com/office/powerpoint/2010/main">
    <mc:Choice Requires="p14">
      <p:transition spd="slow" p14:dur="3400">
        <p14:reveal thruBlk="1" dir="r"/>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0" y="692696"/>
            <a:ext cx="7020272" cy="6165304"/>
          </a:xfrm>
        </p:spPr>
        <p:txBody>
          <a:bodyPr>
            <a:normAutofit lnSpcReduction="10000"/>
          </a:bodyPr>
          <a:lstStyle/>
          <a:p>
            <a:pPr marL="0" indent="0">
              <a:buNone/>
            </a:pPr>
            <a:endParaRPr lang="ar-IQ" sz="200" b="1" dirty="0">
              <a:solidFill>
                <a:srgbClr val="002060"/>
              </a:solidFill>
            </a:endParaRPr>
          </a:p>
          <a:p>
            <a:pPr marL="0" indent="0">
              <a:buNone/>
            </a:pPr>
            <a:r>
              <a:rPr lang="ar-IQ" sz="2000" dirty="0">
                <a:solidFill>
                  <a:srgbClr val="002060"/>
                </a:solidFill>
              </a:rPr>
              <a:t>إننا نذكر دائماً أن السياسة هي فن المساومة و التسوية ، ولا نعرف حضارة نشأت وازدهرت إلاً في ظل الحكمة السياسيّة . واليوم فإن السياسية تشمل كافة الأنشطة السياسية والمشكلات المطروحة أمام المجتمع ومن حوله ، ويعرفها بعض الدارسين على أنها تلك العمليّات الصادرة عن السلوك الإنساني ، التي يتجلى فيها الصراع حول الخير العام من جهة ، ومصالح الجماعات مس جهة أخرى ، ويظهر فيها استخدام القوة بصورة أو بأخرى لإنهاء هذا الصراع أو التخفيف منه أو استمراره . وأحيانا يقصد بالمصطلح تلك العمليات التي تحدث داخل نطاق الدولة . وعموما فإن معظم التعريفات الحديثة تنحو نحو الاعتراف بأن جوهر السياسة هو الصراع حول طبيعة الحياة الخيرة ، والعلاقة بين مصالح الجماعات ، وهنا يمكن القول إن الصراع والقوة والسياسة العامة هي العناصر التحليلية الرئيسية في تعريف السياسة ، ومن ثم أكد كثيرون على أهمية القوة "فالفعل السياسي هو ذلك الذي يتم من منظور قوة وضع آخرون عنصرا أخر موضع الاهتمام الأساسي ، فنجد العلامة ديفيد </a:t>
            </a:r>
            <a:r>
              <a:rPr lang="ar-IQ" sz="2000" dirty="0" err="1">
                <a:solidFill>
                  <a:srgbClr val="002060"/>
                </a:solidFill>
              </a:rPr>
              <a:t>ايستون</a:t>
            </a:r>
            <a:r>
              <a:rPr lang="ar-IQ" sz="2000" dirty="0">
                <a:solidFill>
                  <a:srgbClr val="002060"/>
                </a:solidFill>
              </a:rPr>
              <a:t> يؤكد أن السياسة يقصد بها طبيعة السياسة العامة التي تضعها أية جماعة </a:t>
            </a:r>
            <a:endParaRPr lang="en-US" sz="2000" dirty="0">
              <a:solidFill>
                <a:srgbClr val="002060"/>
              </a:solidFill>
            </a:endParaRPr>
          </a:p>
          <a:p>
            <a:pPr marL="0" indent="0">
              <a:buNone/>
            </a:pPr>
            <a:r>
              <a:rPr lang="ar-IQ" sz="2000" dirty="0">
                <a:solidFill>
                  <a:srgbClr val="002060"/>
                </a:solidFill>
              </a:rPr>
              <a:t>وهناك اتجاه أخر في تعريف السياسة على أنها "علاقات القوة بين الناس". "فالسياسة هي السيطرة" . كما أن هناك إجماع على اعتبار السياسة "ضرب من ضروب الفن" ، إذ لابد من وجود "مهارات سياسية" لدي كل من يضطلع بمهمة ممارسة الحكم . وهذه المهارات تزداد عادة من خلال الخبرة العملية ، لكن الخبرة وحدها ليست كافية ، إذ يتعين أن تتوافر عند هؤلاء الأشخاص مميزات أو خصائص فريدة كالقدرة على الخيال الخصب الخلاق وبعد النظر والإلهام والقدرة على بلوغ الغاية وتحقيق الهدف بنجاح من خلال اختيار أنسب وأدق الوسائل ، ومعنى ذلك كله أن السياسة تحتاج إلى نوع من الحكمة العملية . </a:t>
            </a:r>
            <a:endParaRPr lang="ar-KW" sz="2000" dirty="0">
              <a:solidFill>
                <a:srgbClr val="002060"/>
              </a:solidFill>
            </a:endParaRPr>
          </a:p>
        </p:txBody>
      </p:sp>
    </p:spTree>
    <p:extLst>
      <p:ext uri="{BB962C8B-B14F-4D97-AF65-F5344CB8AC3E}">
        <p14:creationId xmlns:p14="http://schemas.microsoft.com/office/powerpoint/2010/main" val="4022008599"/>
      </p:ext>
    </p:extLst>
  </p:cSld>
  <p:clrMapOvr>
    <a:masterClrMapping/>
  </p:clrMapOvr>
  <mc:AlternateContent xmlns:mc="http://schemas.openxmlformats.org/markup-compatibility/2006" xmlns:p14="http://schemas.microsoft.com/office/powerpoint/2010/main">
    <mc:Choice Requires="p14">
      <p:transition spd="slow" p14:dur="3400">
        <p14:reveal thruBlk="1" dir="r"/>
      </p:transition>
    </mc:Choice>
    <mc:Fallback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0" y="404664"/>
            <a:ext cx="6876256" cy="6597352"/>
          </a:xfrm>
        </p:spPr>
        <p:txBody>
          <a:bodyPr>
            <a:normAutofit/>
          </a:bodyPr>
          <a:lstStyle/>
          <a:p>
            <a:pPr marL="0" indent="0">
              <a:buNone/>
            </a:pPr>
            <a:r>
              <a:rPr lang="ar-IQ" sz="2000" dirty="0">
                <a:solidFill>
                  <a:srgbClr val="002060"/>
                </a:solidFill>
              </a:rPr>
              <a:t>ويؤكد الذين يتبنون هذا المنظور أن تعلم السياسة ومعرفة دروسها لا يتم عن طريق المنطق فحسب ، ولكن يحتاج إلى تطبيق الإلهام او الاستدلال الحدسي ، ومن ثم يجب على عالم السياسة أن بوجه عناية خاصة إلى "فن ممارسة الحكم" ، على أن يعالج هذا الجانب بنفس عقليّة الناقد الفني او الأديب حين يعنى بمسائل مثل التوازن والانسجام والإلهام والتذوق .</a:t>
            </a:r>
            <a:endParaRPr lang="en-US" sz="2000" dirty="0">
              <a:solidFill>
                <a:srgbClr val="002060"/>
              </a:solidFill>
            </a:endParaRPr>
          </a:p>
          <a:p>
            <a:pPr marL="0" indent="0">
              <a:buNone/>
            </a:pPr>
            <a:r>
              <a:rPr lang="ar-IQ" sz="2000" dirty="0">
                <a:solidFill>
                  <a:srgbClr val="002060"/>
                </a:solidFill>
              </a:rPr>
              <a:t>السياسي هو الملك الذي يرتفع بغاية السياسة عن مستوى مجرد فض النزاعات إلى مستوى مغاير - مستوى أن يبقى معه فض هذه الخلافات أمراً لازماً بالطبع ، يلتزم على ضوء العدل وبوحي الحق ضمن إطار منهجيّة موضوعية مسؤولة واعية . وهذا يعني أن السياسي يرتفع بالسياسة من مستوى "الفن الدجال" إلى مستوى الفن الخلاق العبقري ، فالسياسي بمفهومه الرائع هو ذلك الذي تقترب على يده السياسة أقرب ما تقترب إلى العلم </a:t>
            </a:r>
            <a:r>
              <a:rPr lang="fa-IR" sz="2000" dirty="0">
                <a:solidFill>
                  <a:srgbClr val="002060"/>
                </a:solidFill>
              </a:rPr>
              <a:t>. </a:t>
            </a:r>
            <a:r>
              <a:rPr lang="ar-IQ" sz="2000" dirty="0">
                <a:solidFill>
                  <a:srgbClr val="002060"/>
                </a:solidFill>
              </a:rPr>
              <a:t>ويذهب ملحم إلى تعريف السياسة بأنها : "الفض السلطوي للخلافات وهي الحل المطاع للمنازعات - الحل الذي يقدر ، إذا ما تحدّاه أحد المتنازعين أو جميعهم معاً على فرض احترامه عليهم ...... السياسة هي التسويات المسموعة للخصومات" .</a:t>
            </a:r>
            <a:endParaRPr lang="en-US" sz="2000" dirty="0">
              <a:solidFill>
                <a:srgbClr val="002060"/>
              </a:solidFill>
            </a:endParaRPr>
          </a:p>
          <a:p>
            <a:pPr marL="0" indent="0">
              <a:buNone/>
            </a:pPr>
            <a:r>
              <a:rPr lang="ar-IQ" sz="2000" dirty="0">
                <a:solidFill>
                  <a:srgbClr val="002060"/>
                </a:solidFill>
              </a:rPr>
              <a:t>ويصفها آخرون بأنها "التكالب على المكاسب"، بينما قال عنها العلامة وليام </a:t>
            </a:r>
            <a:r>
              <a:rPr lang="ar-IQ" sz="2000" dirty="0" err="1">
                <a:solidFill>
                  <a:srgbClr val="002060"/>
                </a:solidFill>
              </a:rPr>
              <a:t>ماكبرايد</a:t>
            </a:r>
            <a:r>
              <a:rPr lang="ar-IQ" sz="2000" dirty="0">
                <a:solidFill>
                  <a:srgbClr val="002060"/>
                </a:solidFill>
              </a:rPr>
              <a:t> : "بأنها عمل قذر" ووصف السياسي بأنه "جامع نفايات". </a:t>
            </a:r>
            <a:endParaRPr lang="en-US" sz="2000" dirty="0">
              <a:solidFill>
                <a:srgbClr val="002060"/>
              </a:solidFill>
            </a:endParaRPr>
          </a:p>
          <a:p>
            <a:pPr marL="0" indent="0">
              <a:buNone/>
            </a:pPr>
            <a:r>
              <a:rPr lang="ar-IQ" sz="2000" dirty="0">
                <a:solidFill>
                  <a:srgbClr val="002060"/>
                </a:solidFill>
              </a:rPr>
              <a:t>وهكذا يتميّز القرن العشرون بظاهرة طغيان "السياسة" على كل شيء ، إلى درجة أن الناس </a:t>
            </a:r>
            <a:r>
              <a:rPr lang="ar-IQ" sz="2000" dirty="0" err="1">
                <a:solidFill>
                  <a:srgbClr val="002060"/>
                </a:solidFill>
              </a:rPr>
              <a:t>بدؤوا</a:t>
            </a:r>
            <a:r>
              <a:rPr lang="ar-IQ" sz="2000" dirty="0">
                <a:solidFill>
                  <a:srgbClr val="002060"/>
                </a:solidFill>
              </a:rPr>
              <a:t> يربطون كل عمل لا أخلاقي بالسياسة . وعليه يمكن ان نعرف السياسة وفقاً للمفهوم الكلاسيكي ( بانها علم وفن ادارة شؤون الدولة)، اما المفهوم المعاصر فيعرفها بانها( بانها الصراع حول الموارد).</a:t>
            </a:r>
            <a:endParaRPr lang="en-US" sz="1600" dirty="0">
              <a:solidFill>
                <a:srgbClr val="002060"/>
              </a:solidFill>
            </a:endParaRPr>
          </a:p>
          <a:p>
            <a:pPr marL="0" indent="0">
              <a:buNone/>
            </a:pPr>
            <a:endParaRPr lang="ar-KW" dirty="0"/>
          </a:p>
        </p:txBody>
      </p:sp>
    </p:spTree>
    <p:extLst>
      <p:ext uri="{BB962C8B-B14F-4D97-AF65-F5344CB8AC3E}">
        <p14:creationId xmlns:p14="http://schemas.microsoft.com/office/powerpoint/2010/main" val="39848048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عنصر نائب للمحتوى 4"/>
          <p:cNvPicPr>
            <a:picLocks noGrp="1" noChangeAspect="1"/>
          </p:cNvPicPr>
          <p:nvPr>
            <p:ph idx="1"/>
          </p:nvPr>
        </p:nvPicPr>
        <p:blipFill rotWithShape="1">
          <a:blip r:embed="rId2">
            <a:extLst>
              <a:ext uri="{28A0092B-C50C-407E-A947-70E740481C1C}">
                <a14:useLocalDpi xmlns:a14="http://schemas.microsoft.com/office/drawing/2010/main" val="0"/>
              </a:ext>
            </a:extLst>
          </a:blip>
          <a:srcRect t="11946" b="12352"/>
          <a:stretch/>
        </p:blipFill>
        <p:spPr>
          <a:xfrm>
            <a:off x="0" y="0"/>
            <a:ext cx="9144000" cy="6858000"/>
          </a:xfrm>
          <a:prstGeom prst="rect">
            <a:avLst/>
          </a:prstGeom>
          <a:solidFill>
            <a:srgbClr val="FFFFFF">
              <a:shade val="85000"/>
            </a:srgbClr>
          </a:solidFill>
          <a:ln w="190500" cap="rnd">
            <a:solidFill>
              <a:srgbClr val="FFFFFF"/>
            </a:solidFill>
          </a:ln>
          <a:effectLst>
            <a:outerShdw blurRad="50000" algn="tl" rotWithShape="0">
              <a:srgbClr val="000000">
                <a:alpha val="41000"/>
              </a:srgbClr>
            </a:outerShdw>
          </a:effectLst>
          <a:scene3d>
            <a:camera prst="orthographicFront"/>
            <a:lightRig rig="twoPt" dir="t">
              <a:rot lat="0" lon="0" rev="7800000"/>
            </a:lightRig>
          </a:scene3d>
          <a:sp3d contourW="6350">
            <a:bevelT w="50800" h="16510"/>
            <a:contourClr>
              <a:srgbClr val="C0C0C0"/>
            </a:contourClr>
          </a:sp3d>
        </p:spPr>
      </p:pic>
      <p:sp>
        <p:nvSpPr>
          <p:cNvPr id="6" name="مربع نص 5"/>
          <p:cNvSpPr txBox="1"/>
          <p:nvPr/>
        </p:nvSpPr>
        <p:spPr>
          <a:xfrm>
            <a:off x="2339752" y="1916832"/>
            <a:ext cx="3888432" cy="1569660"/>
          </a:xfrm>
          <a:prstGeom prst="rect">
            <a:avLst/>
          </a:prstGeom>
          <a:noFill/>
        </p:spPr>
        <p:txBody>
          <a:bodyPr wrap="square" rtlCol="1">
            <a:spAutoFit/>
          </a:bodyPr>
          <a:lstStyle/>
          <a:p>
            <a:pPr algn="ctr"/>
            <a:r>
              <a:rPr lang="ar-IQ" sz="4800" dirty="0">
                <a:solidFill>
                  <a:srgbClr val="FF0000"/>
                </a:solidFill>
                <a:cs typeface="DecoType Thuluth" pitchFamily="2" charset="-78"/>
              </a:rPr>
              <a:t>نهاية المحاضرة </a:t>
            </a:r>
          </a:p>
          <a:p>
            <a:pPr algn="ctr"/>
            <a:r>
              <a:rPr lang="ar-IQ" sz="4800" dirty="0">
                <a:solidFill>
                  <a:srgbClr val="FF0000"/>
                </a:solidFill>
                <a:cs typeface="DecoType Thuluth" pitchFamily="2" charset="-78"/>
              </a:rPr>
              <a:t>شكرا لكم </a:t>
            </a:r>
            <a:endParaRPr lang="ar-KW" sz="4800" dirty="0">
              <a:solidFill>
                <a:srgbClr val="FF0000"/>
              </a:solidFill>
              <a:cs typeface="DecoType Thuluth" pitchFamily="2" charset="-78"/>
            </a:endParaRPr>
          </a:p>
        </p:txBody>
      </p:sp>
    </p:spTree>
    <p:extLst>
      <p:ext uri="{BB962C8B-B14F-4D97-AF65-F5344CB8AC3E}">
        <p14:creationId xmlns:p14="http://schemas.microsoft.com/office/powerpoint/2010/main" val="2140640795"/>
      </p:ext>
    </p:extLst>
  </p:cSld>
  <p:clrMapOvr>
    <a:masterClrMapping/>
  </p:clrMapOvr>
  <mc:AlternateContent xmlns:mc="http://schemas.openxmlformats.org/markup-compatibility/2006" xmlns:p14="http://schemas.microsoft.com/office/powerpoint/2010/main">
    <mc:Choice Requires="p14">
      <p:transition spd="slow" p14:dur="3000">
        <p14:shred/>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fade">
                                      <p:cBhvr>
                                        <p:cTn id="7" dur="2000"/>
                                        <p:tgtEl>
                                          <p:spTgt spid="6">
                                            <p:txEl>
                                              <p:pRg st="0" end="0"/>
                                            </p:txEl>
                                          </p:spTgt>
                                        </p:tgtEl>
                                      </p:cBhvr>
                                    </p:animEffect>
                                    <p:anim calcmode="lin" valueType="num">
                                      <p:cBhvr>
                                        <p:cTn id="8" dur="2000" fill="hold"/>
                                        <p:tgtEl>
                                          <p:spTgt spid="6">
                                            <p:txEl>
                                              <p:pRg st="0" end="0"/>
                                            </p:txEl>
                                          </p:spTgt>
                                        </p:tgtEl>
                                        <p:attrNameLst>
                                          <p:attrName>ppt_w</p:attrName>
                                        </p:attrNameLst>
                                      </p:cBhvr>
                                      <p:tavLst>
                                        <p:tav tm="0" fmla="#ppt_w*sin(2.5*pi*$)">
                                          <p:val>
                                            <p:fltVal val="0"/>
                                          </p:val>
                                        </p:tav>
                                        <p:tav tm="100000">
                                          <p:val>
                                            <p:fltVal val="1"/>
                                          </p:val>
                                        </p:tav>
                                      </p:tavLst>
                                    </p:anim>
                                    <p:anim calcmode="lin" valueType="num">
                                      <p:cBhvr>
                                        <p:cTn id="9" dur="2000" fill="hold"/>
                                        <p:tgtEl>
                                          <p:spTgt spid="6">
                                            <p:txEl>
                                              <p:pRg st="0" end="0"/>
                                            </p:txEl>
                                          </p:spTgt>
                                        </p:tgtEl>
                                        <p:attrNameLst>
                                          <p:attrName>ppt_h</p:attrName>
                                        </p:attrNameLst>
                                      </p:cBhvr>
                                      <p:tavLst>
                                        <p:tav tm="0">
                                          <p:val>
                                            <p:strVal val="#ppt_h"/>
                                          </p:val>
                                        </p:tav>
                                        <p:tav tm="100000">
                                          <p:val>
                                            <p:strVal val="#ppt_h"/>
                                          </p:val>
                                        </p:tav>
                                      </p:tavLst>
                                    </p:anim>
                                  </p:childTnLst>
                                </p:cTn>
                              </p:par>
                              <p:par>
                                <p:cTn id="10" presetID="45" presetClass="entr" presetSubtype="0" fill="hold" nodeType="withEffect">
                                  <p:stCondLst>
                                    <p:cond delay="0"/>
                                  </p:stCondLst>
                                  <p:childTnLst>
                                    <p:set>
                                      <p:cBhvr>
                                        <p:cTn id="11" dur="1" fill="hold">
                                          <p:stCondLst>
                                            <p:cond delay="0"/>
                                          </p:stCondLst>
                                        </p:cTn>
                                        <p:tgtEl>
                                          <p:spTgt spid="6">
                                            <p:txEl>
                                              <p:pRg st="1" end="1"/>
                                            </p:txEl>
                                          </p:spTgt>
                                        </p:tgtEl>
                                        <p:attrNameLst>
                                          <p:attrName>style.visibility</p:attrName>
                                        </p:attrNameLst>
                                      </p:cBhvr>
                                      <p:to>
                                        <p:strVal val="visible"/>
                                      </p:to>
                                    </p:set>
                                    <p:animEffect transition="in" filter="fade">
                                      <p:cBhvr>
                                        <p:cTn id="12" dur="2000"/>
                                        <p:tgtEl>
                                          <p:spTgt spid="6">
                                            <p:txEl>
                                              <p:pRg st="1" end="1"/>
                                            </p:txEl>
                                          </p:spTgt>
                                        </p:tgtEl>
                                      </p:cBhvr>
                                    </p:animEffect>
                                    <p:anim calcmode="lin" valueType="num">
                                      <p:cBhvr>
                                        <p:cTn id="13" dur="2000" fill="hold"/>
                                        <p:tgtEl>
                                          <p:spTgt spid="6">
                                            <p:txEl>
                                              <p:pRg st="1" end="1"/>
                                            </p:txEl>
                                          </p:spTgt>
                                        </p:tgtEl>
                                        <p:attrNameLst>
                                          <p:attrName>ppt_w</p:attrName>
                                        </p:attrNameLst>
                                      </p:cBhvr>
                                      <p:tavLst>
                                        <p:tav tm="0" fmla="#ppt_w*sin(2.5*pi*$)">
                                          <p:val>
                                            <p:fltVal val="0"/>
                                          </p:val>
                                        </p:tav>
                                        <p:tav tm="100000">
                                          <p:val>
                                            <p:fltVal val="1"/>
                                          </p:val>
                                        </p:tav>
                                      </p:tavLst>
                                    </p:anim>
                                    <p:anim calcmode="lin" valueType="num">
                                      <p:cBhvr>
                                        <p:cTn id="14" dur="2000" fill="hold"/>
                                        <p:tgtEl>
                                          <p:spTgt spid="6">
                                            <p:txEl>
                                              <p:pRg st="1" end="1"/>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198</TotalTime>
  <Words>1135</Words>
  <Application>Microsoft Office PowerPoint</Application>
  <PresentationFormat>عرض على الشاشة (4:3)</PresentationFormat>
  <Paragraphs>35</Paragraphs>
  <Slides>6</Slides>
  <Notes>0</Notes>
  <HiddenSlides>0</HiddenSlides>
  <MMClips>0</MMClips>
  <ScaleCrop>false</ScaleCrop>
  <HeadingPairs>
    <vt:vector size="4" baseType="variant">
      <vt:variant>
        <vt:lpstr>نسق</vt:lpstr>
      </vt:variant>
      <vt:variant>
        <vt:i4>1</vt:i4>
      </vt:variant>
      <vt:variant>
        <vt:lpstr>عناوين الشرائح</vt:lpstr>
      </vt:variant>
      <vt:variant>
        <vt:i4>6</vt:i4>
      </vt:variant>
    </vt:vector>
  </HeadingPairs>
  <TitlesOfParts>
    <vt:vector size="7" baseType="lpstr">
      <vt:lpstr>سمة Office</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nareman ali</dc:creator>
  <cp:lastModifiedBy>fatenihsan2022@gmail.com</cp:lastModifiedBy>
  <cp:revision>158</cp:revision>
  <dcterms:created xsi:type="dcterms:W3CDTF">2022-10-14T19:01:19Z</dcterms:created>
  <dcterms:modified xsi:type="dcterms:W3CDTF">2022-10-20T07:59:09Z</dcterms:modified>
</cp:coreProperties>
</file>