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F87F78B-8525-4293-8520-2A9048C5AABE}" type="datetimeFigureOut">
              <a:rPr lang="en-US" smtClean="0"/>
              <a:t>10/24/2022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312952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F87F78B-8525-4293-8520-2A9048C5AABE}" type="datetimeFigureOut">
              <a:rPr lang="en-US" smtClean="0"/>
              <a:t>10/24/2022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36736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F87F78B-8525-4293-8520-2A9048C5AABE}" type="datetimeFigureOut">
              <a:rPr lang="en-US" smtClean="0"/>
              <a:t>10/24/2022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331136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F87F78B-8525-4293-8520-2A9048C5AABE}" type="datetimeFigureOut">
              <a:rPr lang="en-US" smtClean="0"/>
              <a:t>10/24/2022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13347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F87F78B-8525-4293-8520-2A9048C5AABE}" type="datetimeFigureOut">
              <a:rPr lang="en-US" smtClean="0"/>
              <a:t>10/24/2022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383087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F87F78B-8525-4293-8520-2A9048C5AABE}" type="datetimeFigureOut">
              <a:rPr lang="en-US" smtClean="0"/>
              <a:t>10/24/2022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210753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F87F78B-8525-4293-8520-2A9048C5AABE}" type="datetimeFigureOut">
              <a:rPr lang="en-US" smtClean="0"/>
              <a:t>10/24/2022</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3623841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F87F78B-8525-4293-8520-2A9048C5AABE}" type="datetimeFigureOut">
              <a:rPr lang="en-US" smtClean="0"/>
              <a:t>10/24/2022</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154044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F87F78B-8525-4293-8520-2A9048C5AABE}" type="datetimeFigureOut">
              <a:rPr lang="en-US" smtClean="0"/>
              <a:t>10/24/2022</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298569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F87F78B-8525-4293-8520-2A9048C5AABE}" type="datetimeFigureOut">
              <a:rPr lang="en-US" smtClean="0"/>
              <a:t>10/24/2022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273999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F87F78B-8525-4293-8520-2A9048C5AABE}" type="datetimeFigureOut">
              <a:rPr lang="en-US" smtClean="0"/>
              <a:t>10/24/2022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526737-4C0C-4B37-A7D7-C7E7C6B213A6}" type="slidenum">
              <a:rPr lang="en-US" smtClean="0"/>
              <a:t>‹#›</a:t>
            </a:fld>
            <a:endParaRPr lang="en-US"/>
          </a:p>
        </p:txBody>
      </p:sp>
    </p:spTree>
    <p:extLst>
      <p:ext uri="{BB962C8B-B14F-4D97-AF65-F5344CB8AC3E}">
        <p14:creationId xmlns:p14="http://schemas.microsoft.com/office/powerpoint/2010/main" val="1379882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7F78B-8525-4293-8520-2A9048C5AABE}" type="datetimeFigureOut">
              <a:rPr lang="en-US" smtClean="0"/>
              <a:t>10/24/2022</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526737-4C0C-4B37-A7D7-C7E7C6B213A6}" type="slidenum">
              <a:rPr lang="en-US" smtClean="0"/>
              <a:t>‹#›</a:t>
            </a:fld>
            <a:endParaRPr lang="en-US"/>
          </a:p>
        </p:txBody>
      </p:sp>
    </p:spTree>
    <p:extLst>
      <p:ext uri="{BB962C8B-B14F-4D97-AF65-F5344CB8AC3E}">
        <p14:creationId xmlns:p14="http://schemas.microsoft.com/office/powerpoint/2010/main" val="1159183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just">
              <a:lnSpc>
                <a:spcPct val="107000"/>
              </a:lnSpc>
              <a:spcBef>
                <a:spcPts val="0"/>
              </a:spcBef>
              <a:spcAft>
                <a:spcPts val="800"/>
              </a:spcAft>
            </a:pPr>
            <a:r>
              <a:rPr lang="en-US" b="1" dirty="0">
                <a:ea typeface="Calibri"/>
              </a:rPr>
              <a:t>Meaning of Policy</a:t>
            </a:r>
            <a:r>
              <a:rPr lang="en-US" b="1" dirty="0" smtClean="0">
                <a:ea typeface="Calibri"/>
              </a:rPr>
              <a:t>:</a:t>
            </a:r>
            <a:endParaRPr lang="en-US" sz="2800" dirty="0">
              <a:ea typeface="Calibri"/>
            </a:endParaRPr>
          </a:p>
        </p:txBody>
      </p:sp>
      <p:sp>
        <p:nvSpPr>
          <p:cNvPr id="3" name="عنوان فرعي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07868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20000"/>
          </a:bodyPr>
          <a:lstStyle/>
          <a:p>
            <a:pPr marL="0" algn="just">
              <a:lnSpc>
                <a:spcPct val="107000"/>
              </a:lnSpc>
              <a:spcBef>
                <a:spcPts val="0"/>
              </a:spcBef>
              <a:spcAft>
                <a:spcPts val="800"/>
              </a:spcAft>
            </a:pPr>
            <a:r>
              <a:rPr lang="en-US" b="1" dirty="0">
                <a:latin typeface="Times New Roman" pitchFamily="18" charset="0"/>
                <a:ea typeface="Calibri"/>
                <a:cs typeface="Times New Roman" pitchFamily="18" charset="0"/>
              </a:rPr>
              <a:t>Nature of Public Policy:</a:t>
            </a:r>
            <a:endParaRPr lang="en-US" sz="1800" dirty="0">
              <a:latin typeface="Times New Roman" pitchFamily="18" charset="0"/>
              <a:ea typeface="Calibri"/>
              <a:cs typeface="Times New Roman" pitchFamily="18" charset="0"/>
            </a:endParaRPr>
          </a:p>
          <a:p>
            <a:pPr algn="just"/>
            <a:r>
              <a:rPr lang="en-US" b="1" dirty="0">
                <a:latin typeface="Times New Roman" pitchFamily="18" charset="0"/>
                <a:ea typeface="Calibri"/>
                <a:cs typeface="Times New Roman" pitchFamily="18" charset="0"/>
              </a:rPr>
              <a:t>It is very much evident that policy might take different procedures like legislation, executive orders or the official acts. They actually comprise of a set of intentions or objectives a combination of devices or means for attainment of intensions, a description of governmental or non-governmental units indicted with the accountability of transporting out the intensions, and distribution of resources for the necessary tasks.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6765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en-US" sz="3600" b="1" dirty="0">
                <a:latin typeface="Times New Roman" pitchFamily="18" charset="0"/>
                <a:ea typeface="Calibri"/>
                <a:cs typeface="Times New Roman" pitchFamily="18" charset="0"/>
              </a:rPr>
              <a:t>To recognize public policy, it is very much needed to examine the nature. A policy may contain with specific or general, broad or narrow, simple or complex, public or private written or unwritten explicit or implicit, discretionary or detailed and quantitative or qualitative.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967274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en-US" sz="4000" b="1" dirty="0">
                <a:latin typeface="Times New Roman" pitchFamily="18" charset="0"/>
                <a:ea typeface="Calibri"/>
                <a:cs typeface="Times New Roman" pitchFamily="18" charset="0"/>
              </a:rPr>
              <a:t>The meaning of the term „policy‟ is varying like other concept of social </a:t>
            </a:r>
            <a:r>
              <a:rPr lang="en-US" sz="4000" b="1" dirty="0" smtClean="0">
                <a:latin typeface="Times New Roman" pitchFamily="18" charset="0"/>
                <a:ea typeface="Calibri"/>
                <a:cs typeface="Times New Roman" pitchFamily="18" charset="0"/>
              </a:rPr>
              <a:t>science the </a:t>
            </a:r>
            <a:r>
              <a:rPr lang="en-US" sz="4000" b="1" dirty="0">
                <a:latin typeface="Times New Roman" pitchFamily="18" charset="0"/>
                <a:ea typeface="Calibri"/>
                <a:cs typeface="Times New Roman" pitchFamily="18" charset="0"/>
              </a:rPr>
              <a:t>policy itself is somewhat which take diverse procedures.</a:t>
            </a:r>
            <a:r>
              <a:rPr lang="en-US" sz="4000" b="1" dirty="0" smtClean="0">
                <a:latin typeface="Times New Roman" pitchFamily="18" charset="0"/>
                <a:ea typeface="Calibri"/>
                <a:cs typeface="Times New Roman" pitchFamily="18" charset="0"/>
              </a:rPr>
              <a:t> </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6838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en-US" sz="4000" b="1" dirty="0">
                <a:latin typeface="Times New Roman" pitchFamily="18" charset="0"/>
                <a:ea typeface="Calibri"/>
                <a:cs typeface="Times New Roman" pitchFamily="18" charset="0"/>
              </a:rPr>
              <a:t>David Easton defined policy as the "output‟ of the political system, and „public policy‟ as „the authoritative allocation of values for the whole society‟.</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598592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0" algn="just">
              <a:lnSpc>
                <a:spcPct val="107000"/>
              </a:lnSpc>
              <a:spcBef>
                <a:spcPts val="0"/>
              </a:spcBef>
              <a:spcAft>
                <a:spcPts val="800"/>
              </a:spcAft>
            </a:pPr>
            <a:r>
              <a:rPr lang="en-US" sz="3600" b="1" dirty="0">
                <a:latin typeface="Times New Roman" pitchFamily="18" charset="0"/>
                <a:ea typeface="Calibri"/>
                <a:cs typeface="Times New Roman" pitchFamily="18" charset="0"/>
              </a:rPr>
              <a:t>Henry defines public policy as, “A script adopted and pursued by the government”. Anderson stated, that policy be observed as “Purposive course of action followed by an actor or set of actors in dealing with a problem or matter of concern”.</a:t>
            </a:r>
            <a:endParaRPr lang="en-US" sz="3600" dirty="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1159645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0" algn="just">
              <a:lnSpc>
                <a:spcPct val="107000"/>
              </a:lnSpc>
              <a:spcBef>
                <a:spcPts val="0"/>
              </a:spcBef>
              <a:spcAft>
                <a:spcPts val="800"/>
              </a:spcAft>
            </a:pPr>
            <a:r>
              <a:rPr lang="en-US" sz="4000" b="1" dirty="0">
                <a:latin typeface="Times New Roman" pitchFamily="18" charset="0"/>
                <a:ea typeface="Calibri"/>
                <a:cs typeface="Times New Roman" pitchFamily="18" charset="0"/>
              </a:rPr>
              <a:t>According to Sir, Geoffrey Vickers, policies are judgments giving way, unity and steadiness to the course of act for which the decision making body is accountable.</a:t>
            </a:r>
            <a:endParaRPr lang="en-US" sz="4000" dirty="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2291628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0" algn="just">
              <a:lnSpc>
                <a:spcPct val="107000"/>
              </a:lnSpc>
              <a:spcBef>
                <a:spcPts val="0"/>
              </a:spcBef>
              <a:spcAft>
                <a:spcPts val="800"/>
              </a:spcAft>
            </a:pPr>
            <a:r>
              <a:rPr lang="en-US" sz="3600" b="1" dirty="0">
                <a:latin typeface="Times New Roman" pitchFamily="18" charset="0"/>
                <a:ea typeface="Calibri"/>
                <a:cs typeface="Times New Roman" pitchFamily="18" charset="0"/>
              </a:rPr>
              <a:t>Friedrich look policy as, …a proposed course of action of a person, group, or government within a given environment providing obstacles and opportunities with the policy was proposed to utilized and overcome in an effort to reach a goal or realize an objective or purpose.</a:t>
            </a:r>
            <a:endParaRPr lang="en-US" sz="3600" dirty="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107725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Autofit/>
          </a:bodyPr>
          <a:lstStyle/>
          <a:p>
            <a:r>
              <a:rPr lang="en-US" sz="4000" b="1" dirty="0">
                <a:latin typeface="Times New Roman" pitchFamily="18" charset="0"/>
                <a:ea typeface="Calibri"/>
                <a:cs typeface="Times New Roman" pitchFamily="18" charset="0"/>
              </a:rPr>
              <a:t>According to Parsons, who stated about it as, “A policy is an attempt to define and structure a rational basis for action or inaction”. In present terminology a policy is broadly defined as a course of action or plan, a set of political purposes.</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502117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en-US" sz="4000" b="1" dirty="0">
                <a:latin typeface="Times New Roman" pitchFamily="18" charset="0"/>
                <a:ea typeface="Calibri"/>
                <a:cs typeface="Times New Roman" pitchFamily="18" charset="0"/>
              </a:rPr>
              <a:t>It might well be sufficiently defined “policy” as a purposive development of act taken or accepted by those in power in chase of convinced goals or objectives.</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014512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en-US" sz="3600" b="1" dirty="0">
                <a:latin typeface="Times New Roman" pitchFamily="18" charset="0"/>
                <a:ea typeface="Calibri"/>
                <a:cs typeface="Times New Roman" pitchFamily="18" charset="0"/>
              </a:rPr>
              <a:t>It must be added here that public policies are the policies accepted and executed by government bodies and officials. They are framed by what Easton appeals the „authorities‟ in a political system.</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422569601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427</Words>
  <Application>Microsoft Office PowerPoint</Application>
  <PresentationFormat>عرض على الشاشة (3:4)‏</PresentationFormat>
  <Paragraphs>12</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Meaning of Policy: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 of Policy:</dc:title>
  <dc:creator>D.Saad</dc:creator>
  <cp:lastModifiedBy>D.Saad</cp:lastModifiedBy>
  <cp:revision>4</cp:revision>
  <dcterms:created xsi:type="dcterms:W3CDTF">2022-10-23T06:58:11Z</dcterms:created>
  <dcterms:modified xsi:type="dcterms:W3CDTF">2022-10-24T08:11:21Z</dcterms:modified>
</cp:coreProperties>
</file>