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137327-B3BD-4793-B796-F2061838FE67}" type="datetimeFigureOut">
              <a:rPr lang="en-US" smtClean="0"/>
              <a:t>10/15/2022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0CD6D-C759-4972-BEE0-943A687E2B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40803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137327-B3BD-4793-B796-F2061838FE67}" type="datetimeFigureOut">
              <a:rPr lang="en-US" smtClean="0"/>
              <a:t>10/15/2022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0CD6D-C759-4972-BEE0-943A687E2B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91293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137327-B3BD-4793-B796-F2061838FE67}" type="datetimeFigureOut">
              <a:rPr lang="en-US" smtClean="0"/>
              <a:t>10/15/2022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0CD6D-C759-4972-BEE0-943A687E2B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59399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137327-B3BD-4793-B796-F2061838FE67}" type="datetimeFigureOut">
              <a:rPr lang="en-US" smtClean="0"/>
              <a:t>10/15/2022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0CD6D-C759-4972-BEE0-943A687E2B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02602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137327-B3BD-4793-B796-F2061838FE67}" type="datetimeFigureOut">
              <a:rPr lang="en-US" smtClean="0"/>
              <a:t>10/15/2022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0CD6D-C759-4972-BEE0-943A687E2B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67200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137327-B3BD-4793-B796-F2061838FE67}" type="datetimeFigureOut">
              <a:rPr lang="en-US" smtClean="0"/>
              <a:t>10/15/2022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0CD6D-C759-4972-BEE0-943A687E2B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73688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137327-B3BD-4793-B796-F2061838FE67}" type="datetimeFigureOut">
              <a:rPr lang="en-US" smtClean="0"/>
              <a:t>10/15/2022</a:t>
            </a:fld>
            <a:endParaRPr lang="en-US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0CD6D-C759-4972-BEE0-943A687E2B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96948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137327-B3BD-4793-B796-F2061838FE67}" type="datetimeFigureOut">
              <a:rPr lang="en-US" smtClean="0"/>
              <a:t>10/15/2022</a:t>
            </a:fld>
            <a:endParaRPr lang="en-US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0CD6D-C759-4972-BEE0-943A687E2B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83152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137327-B3BD-4793-B796-F2061838FE67}" type="datetimeFigureOut">
              <a:rPr lang="en-US" smtClean="0"/>
              <a:t>10/15/2022</a:t>
            </a:fld>
            <a:endParaRPr lang="en-US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0CD6D-C759-4972-BEE0-943A687E2B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57093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137327-B3BD-4793-B796-F2061838FE67}" type="datetimeFigureOut">
              <a:rPr lang="en-US" smtClean="0"/>
              <a:t>10/15/2022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0CD6D-C759-4972-BEE0-943A687E2B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09341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137327-B3BD-4793-B796-F2061838FE67}" type="datetimeFigureOut">
              <a:rPr lang="en-US" smtClean="0"/>
              <a:t>10/15/2022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0CD6D-C759-4972-BEE0-943A687E2B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88684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137327-B3BD-4793-B796-F2061838FE67}" type="datetimeFigureOut">
              <a:rPr lang="en-US" smtClean="0"/>
              <a:t>10/15/2022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D0CD6D-C759-4972-BEE0-943A687E2B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36158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just"/>
            <a:r>
              <a:rPr lang="en-US" b="1" dirty="0">
                <a:ea typeface="Calibri"/>
              </a:rPr>
              <a:t>Concept of Public and </a:t>
            </a:r>
            <a:r>
              <a:rPr lang="en-US" b="1" dirty="0" smtClean="0">
                <a:ea typeface="Calibri"/>
              </a:rPr>
              <a:t>Policy</a:t>
            </a:r>
            <a:r>
              <a:rPr lang="ar-IQ" b="1" dirty="0" smtClean="0">
                <a:ea typeface="Calibri"/>
              </a:rPr>
              <a:t>:</a:t>
            </a:r>
            <a:br>
              <a:rPr lang="ar-IQ" b="1" dirty="0" smtClean="0">
                <a:ea typeface="Calibri"/>
              </a:rPr>
            </a:br>
            <a:r>
              <a:rPr lang="en-US" b="1" dirty="0">
                <a:ea typeface="Calibri"/>
              </a:rPr>
              <a:t>public policy is regularly refer to the policies which are implanted like, national, education policy, agriculture policy, health policy, wage policy so on</a:t>
            </a:r>
            <a:endParaRPr lang="en-US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34652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4800" b="1" dirty="0">
                <a:latin typeface="Times New Roman" pitchFamily="18" charset="0"/>
                <a:ea typeface="Calibri"/>
                <a:cs typeface="Times New Roman" pitchFamily="18" charset="0"/>
              </a:rPr>
              <a:t>The concept of public policy is assuming, that there is domain of life which has totally individual and is not private, which is believed in collective.</a:t>
            </a:r>
            <a:endParaRPr lang="en-US" sz="4800" dirty="0">
              <a:latin typeface="Times New Roman" pitchFamily="18" charset="0"/>
              <a:ea typeface="Calibri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37839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en-US" sz="4800" b="1" dirty="0">
                <a:ea typeface="Calibri"/>
                <a:cs typeface="+mj-cs"/>
              </a:rPr>
              <a:t>The Notion of Public</a:t>
            </a:r>
            <a:r>
              <a:rPr lang="en-US" sz="4800" b="1" dirty="0" smtClean="0">
                <a:ea typeface="Calibri"/>
                <a:cs typeface="+mj-cs"/>
              </a:rPr>
              <a:t>:</a:t>
            </a:r>
            <a:endParaRPr lang="ar-IQ" sz="4800" b="1" dirty="0" smtClean="0">
              <a:ea typeface="Calibri"/>
              <a:cs typeface="+mj-cs"/>
            </a:endParaRPr>
          </a:p>
          <a:p>
            <a:pPr marL="0" indent="0" algn="just">
              <a:buNone/>
            </a:pPr>
            <a:r>
              <a:rPr lang="en-US" sz="4800" b="1" dirty="0">
                <a:ea typeface="Calibri"/>
                <a:cs typeface="+mj-cs"/>
              </a:rPr>
              <a:t>We regularly use the words such as „public interest‟, „public sector‟, „public opinion‟, „public health‟, and so on</a:t>
            </a:r>
            <a:endParaRPr lang="en-US" sz="4800" dirty="0"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479618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800" b="1" dirty="0">
                <a:latin typeface="Times New Roman" pitchFamily="18" charset="0"/>
                <a:ea typeface="Calibri"/>
                <a:cs typeface="Times New Roman" pitchFamily="18" charset="0"/>
              </a:rPr>
              <a:t>The term public contains all the measurements of human action observed as needing governmental involvement or social directive.</a:t>
            </a:r>
            <a:endParaRPr lang="en-US" sz="4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68637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b="1" dirty="0">
                <a:ea typeface="Calibri"/>
              </a:rPr>
              <a:t>The Notion of Policy</a:t>
            </a:r>
            <a:r>
              <a:rPr lang="en-US" b="1" dirty="0" smtClean="0">
                <a:ea typeface="Calibri"/>
              </a:rPr>
              <a:t>:</a:t>
            </a:r>
            <a:endParaRPr lang="ar-IQ" b="1" dirty="0" smtClean="0">
              <a:ea typeface="Calibri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b="1" dirty="0" smtClean="0">
                <a:ea typeface="Calibri"/>
              </a:rPr>
              <a:t>1. </a:t>
            </a:r>
            <a:r>
              <a:rPr lang="en-US" b="1" dirty="0">
                <a:ea typeface="Calibri"/>
              </a:rPr>
              <a:t>Commanding conclusion,</a:t>
            </a:r>
            <a:endParaRPr lang="en-US" sz="1800" dirty="0">
              <a:ea typeface="Calibri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b="1" dirty="0">
                <a:ea typeface="Calibri"/>
              </a:rPr>
              <a:t>2. Principle or value</a:t>
            </a:r>
            <a:endParaRPr lang="en-US" sz="1800" dirty="0">
              <a:ea typeface="Calibri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b="1" dirty="0">
                <a:ea typeface="Calibri"/>
              </a:rPr>
              <a:t>3. Purposive course of action,</a:t>
            </a:r>
            <a:endParaRPr lang="en-US" sz="1800" dirty="0">
              <a:ea typeface="Calibri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b="1" dirty="0">
                <a:ea typeface="Calibri"/>
              </a:rPr>
              <a:t>4. Method of governance</a:t>
            </a:r>
            <a:endParaRPr lang="en-US" sz="1800" dirty="0">
              <a:ea typeface="Calibri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b="1" dirty="0">
                <a:ea typeface="Calibri"/>
              </a:rPr>
              <a:t>5. Manifestation of considered judgment</a:t>
            </a:r>
            <a:endParaRPr lang="en-US" sz="1800" dirty="0">
              <a:ea typeface="Calibri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b="1" dirty="0">
                <a:ea typeface="Calibri"/>
              </a:rPr>
              <a:t>6. Look of political rationality and</a:t>
            </a:r>
            <a:endParaRPr lang="en-US" sz="1800" dirty="0">
              <a:ea typeface="Calibri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b="1" dirty="0">
                <a:ea typeface="Calibri"/>
              </a:rPr>
              <a:t>7. Declaration of common goals.</a:t>
            </a:r>
            <a:endParaRPr lang="en-US" sz="1800" dirty="0">
              <a:ea typeface="Calibri"/>
            </a:endParaRPr>
          </a:p>
          <a:p>
            <a:pPr marL="0" indent="0" algn="just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05976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b="1" dirty="0" err="1">
                <a:latin typeface="Times New Roman" pitchFamily="18" charset="0"/>
                <a:ea typeface="Calibri"/>
                <a:cs typeface="Times New Roman" pitchFamily="18" charset="0"/>
              </a:rPr>
              <a:t>Hogwood</a:t>
            </a:r>
            <a:r>
              <a:rPr lang="en-US" b="1" dirty="0">
                <a:latin typeface="Times New Roman" pitchFamily="18" charset="0"/>
                <a:ea typeface="Calibri"/>
                <a:cs typeface="Times New Roman" pitchFamily="18" charset="0"/>
              </a:rPr>
              <a:t> and Gunn specified ten usages of the word policy as:</a:t>
            </a:r>
            <a:endParaRPr lang="en-US" sz="1800" dirty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b="1" dirty="0">
                <a:latin typeface="Times New Roman" pitchFamily="18" charset="0"/>
                <a:ea typeface="Calibri"/>
                <a:cs typeface="Times New Roman" pitchFamily="18" charset="0"/>
              </a:rPr>
              <a:t>1. A label for the field of activity</a:t>
            </a:r>
            <a:endParaRPr lang="en-US" sz="1800" dirty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b="1" dirty="0">
                <a:latin typeface="Times New Roman" pitchFamily="18" charset="0"/>
                <a:ea typeface="Calibri"/>
                <a:cs typeface="Times New Roman" pitchFamily="18" charset="0"/>
              </a:rPr>
              <a:t>2. An expression of desired state of affairs</a:t>
            </a:r>
            <a:endParaRPr lang="en-US" sz="1800" dirty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b="1" dirty="0">
                <a:latin typeface="Times New Roman" pitchFamily="18" charset="0"/>
                <a:ea typeface="Calibri"/>
                <a:cs typeface="Times New Roman" pitchFamily="18" charset="0"/>
              </a:rPr>
              <a:t>3. Specific proposals</a:t>
            </a:r>
            <a:endParaRPr lang="en-US" sz="1800" dirty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b="1" dirty="0">
                <a:latin typeface="Times New Roman" pitchFamily="18" charset="0"/>
                <a:ea typeface="Calibri"/>
                <a:cs typeface="Times New Roman" pitchFamily="18" charset="0"/>
              </a:rPr>
              <a:t>4. The decision of governments</a:t>
            </a:r>
            <a:endParaRPr lang="en-US" sz="1800" dirty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b="1" dirty="0">
                <a:latin typeface="Times New Roman" pitchFamily="18" charset="0"/>
                <a:ea typeface="Calibri"/>
                <a:cs typeface="Times New Roman" pitchFamily="18" charset="0"/>
              </a:rPr>
              <a:t>5. Formal authorization</a:t>
            </a:r>
            <a:endParaRPr lang="en-US" sz="1800" dirty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b="1" dirty="0">
                <a:latin typeface="Times New Roman" pitchFamily="18" charset="0"/>
                <a:ea typeface="Calibri"/>
                <a:cs typeface="Times New Roman" pitchFamily="18" charset="0"/>
              </a:rPr>
              <a:t>6. A programs</a:t>
            </a:r>
            <a:endParaRPr lang="en-US" sz="1800" dirty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b="1" dirty="0">
                <a:latin typeface="Times New Roman" pitchFamily="18" charset="0"/>
                <a:ea typeface="Calibri"/>
                <a:cs typeface="Times New Roman" pitchFamily="18" charset="0"/>
              </a:rPr>
              <a:t>7. Output</a:t>
            </a:r>
            <a:endParaRPr lang="en-US" sz="1800" dirty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b="1" dirty="0">
                <a:latin typeface="Times New Roman" pitchFamily="18" charset="0"/>
                <a:ea typeface="Calibri"/>
                <a:cs typeface="Times New Roman" pitchFamily="18" charset="0"/>
              </a:rPr>
              <a:t>8. Outcome</a:t>
            </a:r>
            <a:endParaRPr lang="en-US" sz="1800" dirty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b="1" dirty="0">
                <a:latin typeface="Times New Roman" pitchFamily="18" charset="0"/>
                <a:ea typeface="Calibri"/>
                <a:cs typeface="Times New Roman" pitchFamily="18" charset="0"/>
              </a:rPr>
              <a:t>9. A theory or model</a:t>
            </a:r>
            <a:endParaRPr lang="en-US" sz="1800" dirty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b="1" dirty="0">
                <a:latin typeface="Times New Roman" pitchFamily="18" charset="0"/>
                <a:ea typeface="Calibri"/>
                <a:cs typeface="Times New Roman" pitchFamily="18" charset="0"/>
              </a:rPr>
              <a:t>10. A process.</a:t>
            </a:r>
            <a:endParaRPr lang="en-US" sz="1800" dirty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3174848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197</Words>
  <Application>Microsoft Office PowerPoint</Application>
  <PresentationFormat>عرض على الشاشة (3:4)‏</PresentationFormat>
  <Paragraphs>24</Paragraphs>
  <Slides>6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6</vt:i4>
      </vt:variant>
    </vt:vector>
  </HeadingPairs>
  <TitlesOfParts>
    <vt:vector size="7" baseType="lpstr">
      <vt:lpstr>نسق Office</vt:lpstr>
      <vt:lpstr>Concept of Public and Policy: public policy is regularly refer to the policies which are implanted like, national, education policy, agriculture policy, health policy, wage policy so on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Concept of Public and Policy: public policy is regularly refer to the policies which are implanted like, national, education policy, agriculture policy, health policy, wage policy so on</dc:title>
  <dc:creator>D.Saad</dc:creator>
  <cp:lastModifiedBy>D.Saad</cp:lastModifiedBy>
  <cp:revision>3</cp:revision>
  <dcterms:created xsi:type="dcterms:W3CDTF">2022-10-15T17:53:38Z</dcterms:created>
  <dcterms:modified xsi:type="dcterms:W3CDTF">2022-10-15T18:19:44Z</dcterms:modified>
</cp:coreProperties>
</file>