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750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</p:sldIdLst>
  <p:sldSz cx="12192000" cy="6858000"/>
  <p:notesSz cx="6858000" cy="9144000"/>
  <p:defaultTextStyle>
    <a:defPPr>
      <a:defRPr lang="en-US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 snapToGrid="0">
      <p:cViewPr varScale="1">
        <p:scale>
          <a:sx n="69" d="100"/>
          <a:sy n="69" d="100"/>
        </p:scale>
        <p:origin x="75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27D52-4BFB-474E-A995-778EA4BE8045}" type="datetimeFigureOut">
              <a:rPr lang="en-US" smtClean="0"/>
              <a:t>8/6/2022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6E181-5D00-46E8-95A3-67CEA57A63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52830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صورة بانورامي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27D52-4BFB-474E-A995-778EA4BE8045}" type="datetimeFigureOut">
              <a:rPr lang="en-US" smtClean="0"/>
              <a:t>8/6/2022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6E181-5D00-46E8-95A3-67CEA57A63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73347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العنوان والتسمية ال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27D52-4BFB-474E-A995-778EA4BE8045}" type="datetimeFigureOut">
              <a:rPr lang="en-US" smtClean="0"/>
              <a:t>8/6/2022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6E181-5D00-46E8-95A3-67CEA57A63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54633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اقتباس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ar-SA" smtClean="0"/>
              <a:t>تحرير أنماط النص الرئيسي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27D52-4BFB-474E-A995-778EA4BE8045}" type="datetimeFigureOut">
              <a:rPr lang="en-US" smtClean="0"/>
              <a:t>8/6/2022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6E181-5D00-46E8-95A3-67CEA57A635E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7398065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بطاقة اس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27D52-4BFB-474E-A995-778EA4BE8045}" type="datetimeFigureOut">
              <a:rPr lang="en-US" smtClean="0"/>
              <a:t>8/6/2022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6E181-5D00-46E8-95A3-67CEA57A63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242527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أعمد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27D52-4BFB-474E-A995-778EA4BE8045}" type="datetimeFigureOut">
              <a:rPr lang="en-US" smtClean="0"/>
              <a:t>8/6/2022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6E181-5D00-46E8-95A3-67CEA57A63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39515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أعمدة صو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27D52-4BFB-474E-A995-778EA4BE8045}" type="datetimeFigureOut">
              <a:rPr lang="en-US" smtClean="0"/>
              <a:t>8/6/2022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6E181-5D00-46E8-95A3-67CEA57A63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265689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27D52-4BFB-474E-A995-778EA4BE8045}" type="datetimeFigureOut">
              <a:rPr lang="en-US" smtClean="0"/>
              <a:t>8/6/2022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6E181-5D00-46E8-95A3-67CEA57A63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836037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27D52-4BFB-474E-A995-778EA4BE8045}" type="datetimeFigureOut">
              <a:rPr lang="en-US" smtClean="0"/>
              <a:t>8/6/2022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6E181-5D00-46E8-95A3-67CEA57A63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6430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27D52-4BFB-474E-A995-778EA4BE8045}" type="datetimeFigureOut">
              <a:rPr lang="en-US" smtClean="0"/>
              <a:t>8/6/2022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6E181-5D00-46E8-95A3-67CEA57A63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02004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27D52-4BFB-474E-A995-778EA4BE8045}" type="datetimeFigureOut">
              <a:rPr lang="en-US" smtClean="0"/>
              <a:t>8/6/2022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6E181-5D00-46E8-95A3-67CEA57A63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74643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27D52-4BFB-474E-A995-778EA4BE8045}" type="datetimeFigureOut">
              <a:rPr lang="en-US" smtClean="0"/>
              <a:t>8/6/2022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6E181-5D00-46E8-95A3-67CEA57A63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78242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27D52-4BFB-474E-A995-778EA4BE8045}" type="datetimeFigureOut">
              <a:rPr lang="en-US" smtClean="0"/>
              <a:t>8/6/2022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6E181-5D00-46E8-95A3-67CEA57A63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92950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27D52-4BFB-474E-A995-778EA4BE8045}" type="datetimeFigureOut">
              <a:rPr lang="en-US" smtClean="0"/>
              <a:t>8/6/2022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6E181-5D00-46E8-95A3-67CEA57A63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96163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27D52-4BFB-474E-A995-778EA4BE8045}" type="datetimeFigureOut">
              <a:rPr lang="en-US" smtClean="0"/>
              <a:t>8/6/2022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6E181-5D00-46E8-95A3-67CEA57A63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8311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27D52-4BFB-474E-A995-778EA4BE8045}" type="datetimeFigureOut">
              <a:rPr lang="en-US" smtClean="0"/>
              <a:t>8/6/2022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6E181-5D00-46E8-95A3-67CEA57A63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42746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27D52-4BFB-474E-A995-778EA4BE8045}" type="datetimeFigureOut">
              <a:rPr lang="en-US" smtClean="0"/>
              <a:t>8/6/2022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6E181-5D00-46E8-95A3-67CEA57A63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73129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37C27D52-4BFB-474E-A995-778EA4BE8045}" type="datetimeFigureOut">
              <a:rPr lang="en-US" smtClean="0"/>
              <a:t>8/6/2022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E6E181-5D00-46E8-95A3-67CEA57A63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398646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51" r:id="rId1"/>
    <p:sldLayoutId id="2147483752" r:id="rId2"/>
    <p:sldLayoutId id="2147483753" r:id="rId3"/>
    <p:sldLayoutId id="2147483754" r:id="rId4"/>
    <p:sldLayoutId id="2147483755" r:id="rId5"/>
    <p:sldLayoutId id="2147483756" r:id="rId6"/>
    <p:sldLayoutId id="2147483757" r:id="rId7"/>
    <p:sldLayoutId id="2147483758" r:id="rId8"/>
    <p:sldLayoutId id="2147483759" r:id="rId9"/>
    <p:sldLayoutId id="2147483760" r:id="rId10"/>
    <p:sldLayoutId id="2147483761" r:id="rId11"/>
    <p:sldLayoutId id="2147483762" r:id="rId12"/>
    <p:sldLayoutId id="2147483763" r:id="rId13"/>
    <p:sldLayoutId id="2147483764" r:id="rId14"/>
    <p:sldLayoutId id="2147483765" r:id="rId15"/>
    <p:sldLayoutId id="2147483766" r:id="rId16"/>
    <p:sldLayoutId id="214748376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3463636" y="1080800"/>
            <a:ext cx="8733704" cy="1814801"/>
          </a:xfrm>
        </p:spPr>
        <p:txBody>
          <a:bodyPr/>
          <a:lstStyle/>
          <a:p>
            <a:r>
              <a:rPr lang="ar-IQ" dirty="0" smtClean="0">
                <a:solidFill>
                  <a:srgbClr val="FF0000"/>
                </a:solidFill>
              </a:rPr>
              <a:t>الفصل الثاني : المبحث الرابع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0" y="4223199"/>
            <a:ext cx="5869300" cy="1360184"/>
          </a:xfrm>
        </p:spPr>
        <p:txBody>
          <a:bodyPr>
            <a:noAutofit/>
          </a:bodyPr>
          <a:lstStyle/>
          <a:p>
            <a:pPr algn="ctr"/>
            <a:r>
              <a:rPr lang="ar-IQ" sz="7200" dirty="0" err="1" smtClean="0">
                <a:solidFill>
                  <a:srgbClr val="FFFF00"/>
                </a:solidFill>
              </a:rPr>
              <a:t>الماكندرية</a:t>
            </a:r>
            <a:r>
              <a:rPr lang="ar-IQ" sz="7200" dirty="0" smtClean="0">
                <a:solidFill>
                  <a:srgbClr val="FFFF00"/>
                </a:solidFill>
              </a:rPr>
              <a:t> </a:t>
            </a:r>
            <a:r>
              <a:rPr lang="ar-IQ" sz="7200" dirty="0" smtClean="0">
                <a:solidFill>
                  <a:srgbClr val="FFFF00"/>
                </a:solidFill>
              </a:rPr>
              <a:t>الجديدة</a:t>
            </a:r>
            <a:endParaRPr lang="ar-IQ" sz="7200" dirty="0" smtClean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14532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8200" y="-544482"/>
            <a:ext cx="10515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0" y="1136073"/>
            <a:ext cx="12192000" cy="5721927"/>
          </a:xfrm>
        </p:spPr>
        <p:txBody>
          <a:bodyPr>
            <a:normAutofit/>
          </a:bodyPr>
          <a:lstStyle/>
          <a:p>
            <a:pPr marL="0" indent="0" algn="just" rtl="1">
              <a:buNone/>
            </a:pPr>
            <a:r>
              <a:rPr lang="ar-IQ" sz="2400" dirty="0" smtClean="0"/>
              <a:t>المستشار الأسبق </a:t>
            </a:r>
            <a:r>
              <a:rPr lang="ar-IQ" sz="2400" dirty="0" err="1" smtClean="0"/>
              <a:t>للامن</a:t>
            </a:r>
            <a:r>
              <a:rPr lang="ar-IQ" sz="2400" dirty="0" smtClean="0"/>
              <a:t> القومي الأمريكي </a:t>
            </a:r>
            <a:r>
              <a:rPr lang="ar-IQ" sz="2400" dirty="0" err="1" smtClean="0"/>
              <a:t>بريجنسكي</a:t>
            </a:r>
            <a:r>
              <a:rPr lang="ar-IQ" sz="2400" dirty="0" smtClean="0"/>
              <a:t> جاء بنظرية جديدة تعيد الأفكار الحيوية لنظرية قلب العالم في كتابه رقعة الشطرنج الكبرى .</a:t>
            </a:r>
          </a:p>
          <a:p>
            <a:pPr marL="0" indent="0" algn="just" rtl="1">
              <a:buNone/>
            </a:pPr>
            <a:r>
              <a:rPr lang="ar-IQ" sz="2400" dirty="0" smtClean="0"/>
              <a:t>ينطلق من فرضية مفادها </a:t>
            </a:r>
            <a:r>
              <a:rPr lang="ar-IQ" sz="3600" dirty="0" smtClean="0">
                <a:solidFill>
                  <a:srgbClr val="FFFF00"/>
                </a:solidFill>
              </a:rPr>
              <a:t>"</a:t>
            </a:r>
            <a:r>
              <a:rPr lang="ar-IQ" sz="2400" dirty="0" smtClean="0"/>
              <a:t> </a:t>
            </a:r>
            <a:r>
              <a:rPr lang="ar-IQ" sz="2800" b="1" i="1" u="sng" dirty="0" smtClean="0">
                <a:solidFill>
                  <a:srgbClr val="FFFF00"/>
                </a:solidFill>
              </a:rPr>
              <a:t>ان السيطرة العالمية للولايات المتحدة الامريكية تبقى مفتوحة وغير مكتملة مالم تعزز بالسيطرة على منطقة </a:t>
            </a:r>
            <a:r>
              <a:rPr lang="ar-IQ" sz="2800" b="1" i="1" u="sng" dirty="0" err="1" smtClean="0">
                <a:solidFill>
                  <a:srgbClr val="FFFF00"/>
                </a:solidFill>
              </a:rPr>
              <a:t>اوراسيا</a:t>
            </a:r>
            <a:r>
              <a:rPr lang="ar-IQ" sz="2800" b="1" i="1" u="sng" dirty="0" smtClean="0">
                <a:solidFill>
                  <a:srgbClr val="FFFF00"/>
                </a:solidFill>
              </a:rPr>
              <a:t> التي هي بمثابة الفراغ </a:t>
            </a:r>
            <a:r>
              <a:rPr lang="ar-IQ" sz="2800" b="1" i="1" u="sng" dirty="0" err="1" smtClean="0">
                <a:solidFill>
                  <a:srgbClr val="FFFF00"/>
                </a:solidFill>
              </a:rPr>
              <a:t>الجيوستراتيجي</a:t>
            </a:r>
            <a:r>
              <a:rPr lang="ar-IQ" sz="2800" b="1" i="1" u="sng" dirty="0" smtClean="0">
                <a:solidFill>
                  <a:srgbClr val="FFFF00"/>
                </a:solidFill>
              </a:rPr>
              <a:t> </a:t>
            </a:r>
            <a:r>
              <a:rPr lang="ar-IQ" sz="2800" b="1" i="1" u="sng" dirty="0" err="1" smtClean="0">
                <a:solidFill>
                  <a:srgbClr val="FFFF00"/>
                </a:solidFill>
              </a:rPr>
              <a:t>المتتم</a:t>
            </a:r>
            <a:r>
              <a:rPr lang="ar-IQ" sz="2800" b="1" i="1" u="sng" dirty="0" smtClean="0">
                <a:solidFill>
                  <a:srgbClr val="FFFF00"/>
                </a:solidFill>
              </a:rPr>
              <a:t> للسيطرة العالمية اذا ما توفرت شروط املاء هذا الفراغ".  </a:t>
            </a:r>
          </a:p>
          <a:p>
            <a:pPr marL="0" indent="0" algn="just" rtl="1">
              <a:buNone/>
            </a:pPr>
            <a:r>
              <a:rPr lang="ar-IQ" sz="2800" dirty="0" smtClean="0">
                <a:solidFill>
                  <a:srgbClr val="FFFF00"/>
                </a:solidFill>
              </a:rPr>
              <a:t>أفكار </a:t>
            </a:r>
            <a:r>
              <a:rPr lang="ar-IQ" sz="2800" dirty="0" err="1" smtClean="0">
                <a:solidFill>
                  <a:srgbClr val="FFFF00"/>
                </a:solidFill>
              </a:rPr>
              <a:t>بريجنسكي</a:t>
            </a:r>
            <a:r>
              <a:rPr lang="ar-IQ" sz="2800" dirty="0" smtClean="0">
                <a:solidFill>
                  <a:srgbClr val="FFFF00"/>
                </a:solidFill>
              </a:rPr>
              <a:t>:</a:t>
            </a:r>
            <a:endParaRPr lang="ar-IQ" sz="2800" dirty="0" smtClean="0">
              <a:solidFill>
                <a:srgbClr val="FFFF00"/>
              </a:solidFill>
            </a:endParaRPr>
          </a:p>
          <a:p>
            <a:pPr algn="just" rtl="1">
              <a:buFont typeface="Arial" panose="020B0604020202020204" pitchFamily="34" charset="0"/>
              <a:buChar char="•"/>
            </a:pPr>
            <a:r>
              <a:rPr lang="ar-IQ" sz="2800" dirty="0" smtClean="0">
                <a:solidFill>
                  <a:srgbClr val="FF0000"/>
                </a:solidFill>
              </a:rPr>
              <a:t>الولايات المتحدة الامريكية تواجه تحديات للطريقة التي تدير بها العالم وفي مقدمة هذه التحديات:</a:t>
            </a:r>
          </a:p>
          <a:p>
            <a:pPr marL="0" indent="0" algn="just" rtl="1">
              <a:buNone/>
            </a:pPr>
            <a:r>
              <a:rPr lang="ar-IQ" sz="2800" dirty="0" smtClean="0">
                <a:solidFill>
                  <a:srgbClr val="00B0F0"/>
                </a:solidFill>
              </a:rPr>
              <a:t>منطقة </a:t>
            </a:r>
            <a:r>
              <a:rPr lang="ar-IQ" sz="2800" dirty="0" err="1" smtClean="0">
                <a:solidFill>
                  <a:srgbClr val="00B0F0"/>
                </a:solidFill>
              </a:rPr>
              <a:t>اوراسيا</a:t>
            </a:r>
            <a:r>
              <a:rPr lang="ar-IQ" sz="2800" dirty="0" smtClean="0">
                <a:solidFill>
                  <a:srgbClr val="00B0F0"/>
                </a:solidFill>
              </a:rPr>
              <a:t> هي القارة الأكبر في </a:t>
            </a:r>
            <a:r>
              <a:rPr lang="ar-IQ" sz="2800" dirty="0" smtClean="0">
                <a:solidFill>
                  <a:srgbClr val="00B0F0"/>
                </a:solidFill>
              </a:rPr>
              <a:t>العالم. </a:t>
            </a:r>
            <a:endParaRPr lang="ar-IQ" sz="2800" dirty="0" smtClean="0">
              <a:solidFill>
                <a:srgbClr val="00B0F0"/>
              </a:solidFill>
            </a:endParaRPr>
          </a:p>
          <a:p>
            <a:pPr marL="0" indent="0" algn="just" rtl="1">
              <a:buNone/>
            </a:pPr>
            <a:r>
              <a:rPr lang="ar-IQ" sz="2800" dirty="0" smtClean="0">
                <a:solidFill>
                  <a:srgbClr val="FFC000"/>
                </a:solidFill>
              </a:rPr>
              <a:t>القوة التي تتحكم </a:t>
            </a:r>
            <a:r>
              <a:rPr lang="ar-IQ" sz="2800" dirty="0" err="1" smtClean="0">
                <a:solidFill>
                  <a:srgbClr val="FFC000"/>
                </a:solidFill>
              </a:rPr>
              <a:t>باوراسيا</a:t>
            </a:r>
            <a:r>
              <a:rPr lang="ar-IQ" sz="2800" dirty="0" smtClean="0">
                <a:solidFill>
                  <a:srgbClr val="FFC000"/>
                </a:solidFill>
              </a:rPr>
              <a:t> تستطيع السيطرة على اثنين من مناطق العالم الثلاث الأكثر تقدما والاوفر في مجال الإنتاجية </a:t>
            </a:r>
            <a:r>
              <a:rPr lang="ar-IQ" sz="2800" dirty="0" smtClean="0">
                <a:solidFill>
                  <a:srgbClr val="FFC000"/>
                </a:solidFill>
              </a:rPr>
              <a:t>الاقتصادية.</a:t>
            </a:r>
            <a:endParaRPr lang="ar-IQ" sz="2800" dirty="0" smtClean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5276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0" y="1191491"/>
            <a:ext cx="12192000" cy="5666508"/>
          </a:xfrm>
        </p:spPr>
        <p:txBody>
          <a:bodyPr/>
          <a:lstStyle/>
          <a:p>
            <a:pPr marL="0" indent="0" algn="r" rtl="1">
              <a:buNone/>
            </a:pPr>
            <a:r>
              <a:rPr lang="ar-IQ" dirty="0" smtClean="0"/>
              <a:t>وبالرغم من الخصائص الجيوستراتيجية للمنطقة الا انها لا يمكن ان تتوحد. وهذه الحالة هي من جانب الولايات المتحدة الامريكية.</a:t>
            </a:r>
          </a:p>
          <a:p>
            <a:pPr marL="0" indent="0" algn="r" rtl="1">
              <a:buNone/>
            </a:pPr>
            <a:r>
              <a:rPr lang="ar-IQ" dirty="0" smtClean="0"/>
              <a:t>وهكذا فان </a:t>
            </a:r>
            <a:r>
              <a:rPr lang="ar-IQ" dirty="0" err="1" smtClean="0"/>
              <a:t>اوراسيا</a:t>
            </a:r>
            <a:r>
              <a:rPr lang="ar-IQ" dirty="0" smtClean="0"/>
              <a:t> هي رقعة الشطرنج التي يتواصل فوقها الصراع من اجل السيادة العالمية. وفيها عدة لاعبين يمتلك كل واحد منهم كميات متباينة من القوة.</a:t>
            </a:r>
          </a:p>
          <a:p>
            <a:pPr marL="0" indent="0" algn="r" rtl="1">
              <a:buNone/>
            </a:pPr>
            <a:r>
              <a:rPr lang="ar-IQ" dirty="0" smtClean="0"/>
              <a:t>مناطق رقعة الشطرنج:</a:t>
            </a:r>
          </a:p>
          <a:p>
            <a:pPr marL="0" indent="0" algn="r" rtl="1">
              <a:buNone/>
            </a:pPr>
            <a:r>
              <a:rPr lang="ar-IQ" sz="2400" dirty="0" smtClean="0">
                <a:solidFill>
                  <a:srgbClr val="FFFF00"/>
                </a:solidFill>
              </a:rPr>
              <a:t>المناطق </a:t>
            </a:r>
            <a:r>
              <a:rPr lang="ar-IQ" sz="2400" dirty="0">
                <a:solidFill>
                  <a:srgbClr val="FFFF00"/>
                </a:solidFill>
              </a:rPr>
              <a:t>الشرقية والغربية .....كثيفة السكان..... وكثرة الدول القوية فيها </a:t>
            </a:r>
          </a:p>
          <a:p>
            <a:pPr marL="0" indent="0" algn="r" rtl="1">
              <a:buNone/>
            </a:pPr>
            <a:r>
              <a:rPr lang="ar-IQ" sz="2400" dirty="0">
                <a:solidFill>
                  <a:srgbClr val="FF0000"/>
                </a:solidFill>
              </a:rPr>
              <a:t>اقصى الشرق .......... موطن اللاعب الذي يمتلك </a:t>
            </a:r>
            <a:r>
              <a:rPr lang="ar-IQ" sz="2400" dirty="0" smtClean="0">
                <a:solidFill>
                  <a:srgbClr val="FF0000"/>
                </a:solidFill>
              </a:rPr>
              <a:t>لقوة والاستقلالية ويمتلك كم هائل من السكان</a:t>
            </a:r>
          </a:p>
          <a:p>
            <a:pPr marL="0" indent="0" algn="r" rtl="1">
              <a:buNone/>
            </a:pPr>
            <a:r>
              <a:rPr lang="ar-IQ" sz="2800" dirty="0" smtClean="0">
                <a:solidFill>
                  <a:srgbClr val="00B0F0"/>
                </a:solidFill>
              </a:rPr>
              <a:t>اليابان ........ محط النفوذ الأمريكي</a:t>
            </a:r>
          </a:p>
          <a:p>
            <a:pPr marL="0" indent="0" algn="r" rtl="1">
              <a:buNone/>
            </a:pPr>
            <a:r>
              <a:rPr lang="ar-IQ" sz="2800" dirty="0" smtClean="0">
                <a:solidFill>
                  <a:srgbClr val="00B050"/>
                </a:solidFill>
              </a:rPr>
              <a:t>ما بين النهايتين توجد منطقة واسعة قليلة السكان ...... نفوذ الاتحاد السوفيتي</a:t>
            </a:r>
            <a:r>
              <a:rPr lang="ar-IQ" dirty="0" smtClean="0"/>
              <a:t>.</a:t>
            </a:r>
          </a:p>
          <a:p>
            <a:pPr marL="0" indent="0" algn="r" rtl="1">
              <a:buNone/>
            </a:pPr>
            <a:r>
              <a:rPr lang="ar-IQ" sz="3200" dirty="0" smtClean="0">
                <a:solidFill>
                  <a:srgbClr val="002060"/>
                </a:solidFill>
              </a:rPr>
              <a:t>جنوب السهوب </a:t>
            </a:r>
            <a:r>
              <a:rPr lang="ar-IQ" sz="3200" dirty="0" err="1" smtClean="0">
                <a:solidFill>
                  <a:srgbClr val="002060"/>
                </a:solidFill>
              </a:rPr>
              <a:t>الاوراسية</a:t>
            </a:r>
            <a:r>
              <a:rPr lang="ar-IQ" sz="3200" dirty="0" smtClean="0">
                <a:solidFill>
                  <a:srgbClr val="002060"/>
                </a:solidFill>
              </a:rPr>
              <a:t> </a:t>
            </a:r>
            <a:r>
              <a:rPr lang="ar-IQ" sz="3200" dirty="0" smtClean="0">
                <a:solidFill>
                  <a:srgbClr val="002060"/>
                </a:solidFill>
              </a:rPr>
              <a:t>الواسعة .....منطقة تجمع ما بين الفوضى السياسية ومصادر الطاقة </a:t>
            </a:r>
          </a:p>
          <a:p>
            <a:pPr marL="0" indent="0" algn="r" rtl="1">
              <a:buNone/>
            </a:pPr>
            <a:r>
              <a:rPr lang="ar-IQ" sz="3200" dirty="0" smtClean="0">
                <a:solidFill>
                  <a:srgbClr val="FFC000"/>
                </a:solidFill>
              </a:rPr>
              <a:t>وتوجد فيها دولة كبيرة تتطلع الى الهيمنة</a:t>
            </a:r>
            <a:endParaRPr lang="en-US" sz="3200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27516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0" y="1149928"/>
            <a:ext cx="12192000" cy="5708072"/>
          </a:xfrm>
        </p:spPr>
        <p:txBody>
          <a:bodyPr/>
          <a:lstStyle/>
          <a:p>
            <a:pPr algn="r" rtl="1"/>
            <a:r>
              <a:rPr lang="ar-IQ" sz="2800" dirty="0" smtClean="0"/>
              <a:t>يرى </a:t>
            </a:r>
            <a:r>
              <a:rPr lang="ar-IQ" sz="2800" dirty="0" err="1" smtClean="0"/>
              <a:t>برجينسكي</a:t>
            </a:r>
            <a:r>
              <a:rPr lang="ar-IQ" sz="2800" dirty="0" smtClean="0"/>
              <a:t> ان السيطرة الامريكية على </a:t>
            </a:r>
            <a:r>
              <a:rPr lang="ar-IQ" sz="2800" dirty="0" err="1" smtClean="0"/>
              <a:t>اوراسيا</a:t>
            </a:r>
            <a:r>
              <a:rPr lang="ar-IQ" sz="2800" dirty="0" smtClean="0"/>
              <a:t> او قدرتها على التحكم فيها تواجه صعوبات عديدة :</a:t>
            </a:r>
          </a:p>
          <a:p>
            <a:pPr algn="r" rtl="1"/>
            <a:r>
              <a:rPr lang="ar-IQ" dirty="0" smtClean="0"/>
              <a:t>اتساع مساحتها</a:t>
            </a:r>
          </a:p>
          <a:p>
            <a:pPr algn="r" rtl="1"/>
            <a:r>
              <a:rPr lang="ar-IQ" dirty="0" smtClean="0"/>
              <a:t>كثافة سكانها</a:t>
            </a:r>
          </a:p>
          <a:p>
            <a:pPr algn="r" rtl="1"/>
            <a:r>
              <a:rPr lang="ar-IQ" dirty="0" smtClean="0"/>
              <a:t>تنوع وتعدد مكوناتها الحضارية والثقافية والدينية واللغوية</a:t>
            </a:r>
          </a:p>
          <a:p>
            <a:pPr algn="r" rtl="1"/>
            <a:r>
              <a:rPr lang="ar-IQ" dirty="0" smtClean="0"/>
              <a:t>لا يمكن للولايات المتحدة الامريكية اخضاع هذه المنطقة بالقوة العسكرية</a:t>
            </a:r>
          </a:p>
          <a:p>
            <a:pPr marL="0" indent="0" algn="ctr" rtl="1">
              <a:buNone/>
            </a:pPr>
            <a:r>
              <a:rPr lang="ar-IQ" sz="4400" dirty="0" smtClean="0">
                <a:solidFill>
                  <a:srgbClr val="FFFF00"/>
                </a:solidFill>
              </a:rPr>
              <a:t>بسبب هذه المعوقات يقترح :</a:t>
            </a:r>
          </a:p>
          <a:p>
            <a:pPr marL="457200" indent="-457200" algn="ctr" rtl="1">
              <a:buAutoNum type="arabicPeriod"/>
            </a:pPr>
            <a:r>
              <a:rPr lang="ar-IQ" sz="2800" dirty="0" smtClean="0"/>
              <a:t>أساليب العمل الاقتصادي</a:t>
            </a:r>
          </a:p>
          <a:p>
            <a:pPr marL="457200" indent="-457200" algn="ctr" rtl="1">
              <a:buAutoNum type="arabicPeriod"/>
            </a:pPr>
            <a:r>
              <a:rPr lang="ar-IQ" sz="2800" dirty="0" smtClean="0"/>
              <a:t>المناورات السياسية والدبلوماسية </a:t>
            </a:r>
          </a:p>
          <a:p>
            <a:pPr marL="457200" indent="-457200" algn="ctr" rtl="1">
              <a:buAutoNum type="arabicPeriod"/>
            </a:pPr>
            <a:r>
              <a:rPr lang="ar-IQ" sz="2800" dirty="0" smtClean="0"/>
              <a:t>التحالفات الأمنية المتبادلة.</a:t>
            </a:r>
          </a:p>
          <a:p>
            <a:pPr marL="457200" indent="-457200" algn="ctr" rtl="1">
              <a:buAutoNum type="arabicPeriod"/>
            </a:pPr>
            <a:r>
              <a:rPr lang="ar-IQ" sz="2800" dirty="0" smtClean="0"/>
              <a:t>المشاركة في اتخاذ القدرات</a:t>
            </a:r>
            <a:r>
              <a:rPr lang="ar-IQ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6612921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 rtl="1"/>
            <a:r>
              <a:rPr lang="ar-IQ" sz="3200" dirty="0">
                <a:solidFill>
                  <a:srgbClr val="FFFF00"/>
                </a:solidFill>
              </a:rPr>
              <a:t>مقومات السيطرة العالمية لا تشترط ان يكون المتغير المكاني متوسط اليابس الأرضي وانما قد تكون  في أي منطقة اذا ما توفرت المقومات الجيوستراتيجية</a:t>
            </a:r>
            <a:r>
              <a:rPr lang="ar-IQ" sz="3200" dirty="0"/>
              <a:t>.</a:t>
            </a:r>
            <a:r>
              <a:rPr lang="en-US" sz="3200" dirty="0"/>
              <a:t/>
            </a:r>
            <a:br>
              <a:rPr lang="en-US" sz="3200" dirty="0"/>
            </a:br>
            <a:endParaRPr lang="en-US" sz="3200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0" y="2052918"/>
            <a:ext cx="12192000" cy="4805082"/>
          </a:xfrm>
        </p:spPr>
        <p:txBody>
          <a:bodyPr/>
          <a:lstStyle/>
          <a:p>
            <a:pPr marL="0" indent="0" algn="r" rtl="1">
              <a:buNone/>
            </a:pPr>
            <a:r>
              <a:rPr lang="ar-IQ" sz="2800" dirty="0" smtClean="0"/>
              <a:t>منطقة الخليج العربي لا تتوسط العالم من الناحية الجغرافية . الا من الناحية الجيوستراتيجية تعتبر الشريان الحيوي الذي يغذي العالم من مصادر الطاقة ولهذا تصر الولايات المتحدة ان تبقي هذه المنطقة ضمن سيطرتها المنضبطة</a:t>
            </a:r>
            <a:r>
              <a:rPr lang="ar-IQ" dirty="0" smtClean="0"/>
              <a:t>.</a:t>
            </a:r>
          </a:p>
          <a:p>
            <a:pPr marL="0" indent="0" algn="r" rtl="1">
              <a:buNone/>
            </a:pPr>
            <a:r>
              <a:rPr lang="ar-IQ" sz="3200" dirty="0" smtClean="0">
                <a:solidFill>
                  <a:srgbClr val="FFFF00"/>
                </a:solidFill>
              </a:rPr>
              <a:t>موقع الخليج العربي جغرافيا</a:t>
            </a:r>
            <a:r>
              <a:rPr lang="ar-IQ" dirty="0" smtClean="0"/>
              <a:t>:</a:t>
            </a:r>
          </a:p>
          <a:p>
            <a:pPr marL="0" indent="0" algn="r" rtl="1">
              <a:buNone/>
            </a:pPr>
            <a:r>
              <a:rPr lang="ar-IQ" sz="2800" b="1" dirty="0" smtClean="0">
                <a:solidFill>
                  <a:srgbClr val="FF0000"/>
                </a:solidFill>
              </a:rPr>
              <a:t>نحو اسيا .......... ايران ..الهند... تركيا</a:t>
            </a:r>
          </a:p>
          <a:p>
            <a:pPr marL="0" indent="0" algn="r" rtl="1">
              <a:buNone/>
            </a:pPr>
            <a:r>
              <a:rPr lang="ar-IQ" sz="2800" dirty="0" smtClean="0">
                <a:solidFill>
                  <a:srgbClr val="FFC000"/>
                </a:solidFill>
              </a:rPr>
              <a:t>نحو </a:t>
            </a:r>
            <a:r>
              <a:rPr lang="ar-IQ" sz="2800" dirty="0" err="1" smtClean="0">
                <a:solidFill>
                  <a:srgbClr val="FFC000"/>
                </a:solidFill>
              </a:rPr>
              <a:t>اوربا</a:t>
            </a:r>
            <a:r>
              <a:rPr lang="ar-IQ" sz="2800" dirty="0" smtClean="0">
                <a:solidFill>
                  <a:srgbClr val="FFC000"/>
                </a:solidFill>
              </a:rPr>
              <a:t>......... تركيا...البحر المتوسط .... </a:t>
            </a:r>
            <a:r>
              <a:rPr lang="ar-IQ" sz="2800" dirty="0" err="1" smtClean="0">
                <a:solidFill>
                  <a:srgbClr val="FFC000"/>
                </a:solidFill>
              </a:rPr>
              <a:t>اوربا</a:t>
            </a:r>
            <a:endParaRPr lang="ar-IQ" sz="2800" dirty="0" smtClean="0">
              <a:solidFill>
                <a:srgbClr val="FFC000"/>
              </a:solidFill>
            </a:endParaRPr>
          </a:p>
          <a:p>
            <a:pPr marL="0" indent="0" algn="r" rtl="1">
              <a:buNone/>
            </a:pPr>
            <a:r>
              <a:rPr lang="ar-IQ" sz="2800" dirty="0" smtClean="0">
                <a:solidFill>
                  <a:srgbClr val="00B0F0"/>
                </a:solidFill>
              </a:rPr>
              <a:t>نحو افريقيا ...... باب المندب.... البحر الأحمر.... البحر المتوسط....المحيط الهندي .....المحيط الاطلسي</a:t>
            </a:r>
          </a:p>
          <a:p>
            <a:pPr marL="0" indent="0" algn="r" rtl="1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3153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0" y="1274618"/>
            <a:ext cx="12192000" cy="5583382"/>
          </a:xfrm>
        </p:spPr>
        <p:txBody>
          <a:bodyPr/>
          <a:lstStyle/>
          <a:p>
            <a:pPr marL="0" indent="0" algn="r" rtl="1">
              <a:buNone/>
            </a:pPr>
            <a:r>
              <a:rPr lang="ar-IQ" sz="3200" dirty="0" smtClean="0"/>
              <a:t>تزايد الأهمية الاستراتيجية لمنطقة الخليج العربي في الادراك الاستراتيجي الأمريكي يعود الى:</a:t>
            </a:r>
          </a:p>
          <a:p>
            <a:pPr marL="457200" indent="-457200" algn="r" rtl="1">
              <a:buAutoNum type="arabicPeriod"/>
            </a:pPr>
            <a:r>
              <a:rPr lang="ar-IQ" sz="2400" b="1" dirty="0" smtClean="0">
                <a:solidFill>
                  <a:srgbClr val="FFFF00"/>
                </a:solidFill>
              </a:rPr>
              <a:t>قيمتها الجغرافية </a:t>
            </a:r>
          </a:p>
          <a:p>
            <a:pPr marL="457200" indent="-457200" algn="r" rtl="1">
              <a:buAutoNum type="arabicPeriod"/>
            </a:pPr>
            <a:r>
              <a:rPr lang="ar-IQ" sz="2400" b="1" dirty="0" smtClean="0">
                <a:solidFill>
                  <a:srgbClr val="FFFF00"/>
                </a:solidFill>
              </a:rPr>
              <a:t>تتمتع بأهمية نفطية تعتمد عليها دول العالم الصناعي</a:t>
            </a:r>
          </a:p>
          <a:p>
            <a:pPr marL="0" indent="0" algn="r" rtl="1">
              <a:buNone/>
            </a:pPr>
            <a:r>
              <a:rPr lang="ar-IQ" sz="3200" dirty="0" smtClean="0"/>
              <a:t>الولايات المتحدة اذا ما احكمت السيطرة على منطقة الخليج </a:t>
            </a:r>
            <a:r>
              <a:rPr lang="ar-IQ" sz="3200" dirty="0" err="1" smtClean="0"/>
              <a:t>فانها</a:t>
            </a:r>
            <a:r>
              <a:rPr lang="ar-IQ" sz="3200" dirty="0" smtClean="0"/>
              <a:t> تحقق منافع استراتيجية منها:</a:t>
            </a:r>
          </a:p>
          <a:p>
            <a:pPr marL="0" indent="0" algn="r" rtl="1">
              <a:buNone/>
            </a:pPr>
            <a:r>
              <a:rPr lang="ar-IQ" sz="2400" b="1" dirty="0" smtClean="0">
                <a:solidFill>
                  <a:srgbClr val="FFFF00"/>
                </a:solidFill>
              </a:rPr>
              <a:t>1.معالجة عجزها النفطي </a:t>
            </a:r>
          </a:p>
          <a:p>
            <a:pPr marL="0" indent="0" algn="r" rtl="1">
              <a:buNone/>
            </a:pPr>
            <a:r>
              <a:rPr lang="ar-IQ" sz="2400" b="1" dirty="0" smtClean="0">
                <a:solidFill>
                  <a:srgbClr val="FFFF00"/>
                </a:solidFill>
              </a:rPr>
              <a:t>2.تأمين مجال جغرافي – اقتصادي في مجال التجارة.</a:t>
            </a:r>
          </a:p>
          <a:p>
            <a:pPr marL="0" indent="0" algn="r" rtl="1">
              <a:buNone/>
            </a:pPr>
            <a:r>
              <a:rPr lang="ar-IQ" sz="2400" b="1" dirty="0" smtClean="0">
                <a:solidFill>
                  <a:srgbClr val="FFFF00"/>
                </a:solidFill>
              </a:rPr>
              <a:t>3.التحكم بالسياسة السعرية للنفط.</a:t>
            </a:r>
          </a:p>
          <a:p>
            <a:pPr marL="0" indent="0" algn="r" rtl="1">
              <a:buNone/>
            </a:pPr>
            <a:r>
              <a:rPr lang="ar-IQ" sz="2400" b="1" dirty="0" smtClean="0">
                <a:solidFill>
                  <a:srgbClr val="FFFF00"/>
                </a:solidFill>
              </a:rPr>
              <a:t>4. التحكم بالاحتياطيات النفطية.</a:t>
            </a:r>
          </a:p>
          <a:p>
            <a:pPr marL="0" indent="0" algn="r" rtl="1">
              <a:buNone/>
            </a:pPr>
            <a:r>
              <a:rPr lang="ar-IQ" sz="2400" b="1" dirty="0" smtClean="0">
                <a:solidFill>
                  <a:srgbClr val="FFFF00"/>
                </a:solidFill>
              </a:rPr>
              <a:t>5. إيجاد قواعد عسكرية.</a:t>
            </a:r>
          </a:p>
          <a:p>
            <a:pPr marL="0" indent="0" algn="r" rtl="1">
              <a:buNone/>
            </a:pPr>
            <a:r>
              <a:rPr lang="ar-IQ" sz="2400" b="1" dirty="0" smtClean="0">
                <a:solidFill>
                  <a:srgbClr val="FFFF00"/>
                </a:solidFill>
              </a:rPr>
              <a:t>القدرة على التحكم بعقد طرق المواصلات البحرية.</a:t>
            </a:r>
          </a:p>
          <a:p>
            <a:pPr marL="457200" indent="-457200" algn="r" rtl="1">
              <a:buAutoNum type="arabicPeriod"/>
            </a:pPr>
            <a:endParaRPr lang="ar-IQ" sz="2400" b="1" dirty="0" smtClean="0">
              <a:solidFill>
                <a:srgbClr val="FFFF00"/>
              </a:solidFill>
            </a:endParaRPr>
          </a:p>
          <a:p>
            <a:pPr marL="457200" indent="-457200" algn="r" rtl="1"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65793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88911" y="1588790"/>
            <a:ext cx="11005562" cy="3689792"/>
          </a:xfrm>
        </p:spPr>
        <p:txBody>
          <a:bodyPr/>
          <a:lstStyle/>
          <a:p>
            <a:pPr algn="just" rtl="1"/>
            <a:r>
              <a:rPr lang="ar-IQ" sz="4400" b="1" i="1" dirty="0" smtClean="0">
                <a:solidFill>
                  <a:srgbClr val="FFFF00"/>
                </a:solidFill>
              </a:rPr>
              <a:t>هل تتماثل منطقة الخليج العربي من حيث أهميتها الجيوستراتيجية مع فرضيات ماكندر في السيطرة على قلب العالم ؟ وهل بالضرورة ان تكون منطقة القلب وسط الموقع او انها تجمع بين الخاصية الجغرافية والجيوستراتيجية؟</a:t>
            </a:r>
            <a:endParaRPr lang="en-US" sz="4400" b="1" i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783397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أيون">
  <a:themeElements>
    <a:clrScheme name="أيون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أيون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أيون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152</TotalTime>
  <Words>490</Words>
  <Application>Microsoft Office PowerPoint</Application>
  <PresentationFormat>شاشة عريضة</PresentationFormat>
  <Paragraphs>44</Paragraphs>
  <Slides>7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7</vt:i4>
      </vt:variant>
    </vt:vector>
  </HeadingPairs>
  <TitlesOfParts>
    <vt:vector size="12" baseType="lpstr">
      <vt:lpstr>Arial</vt:lpstr>
      <vt:lpstr>Century Gothic</vt:lpstr>
      <vt:lpstr>Times New Roman</vt:lpstr>
      <vt:lpstr>Wingdings 3</vt:lpstr>
      <vt:lpstr>أيون</vt:lpstr>
      <vt:lpstr>الفصل الثاني : المبحث الرابع</vt:lpstr>
      <vt:lpstr>عرض تقديمي في PowerPoint</vt:lpstr>
      <vt:lpstr>عرض تقديمي في PowerPoint</vt:lpstr>
      <vt:lpstr>عرض تقديمي في PowerPoint</vt:lpstr>
      <vt:lpstr>مقومات السيطرة العالمية لا تشترط ان يكون المتغير المكاني متوسط اليابس الأرضي وانما قد تكون  في أي منطقة اذا ما توفرت المقومات الجيوستراتيجية. </vt:lpstr>
      <vt:lpstr>عرض تقديمي في PowerPoint</vt:lpstr>
      <vt:lpstr>هل تتماثل منطقة الخليج العربي من حيث أهميتها الجيوستراتيجية مع فرضيات ماكندر في السيطرة على قلب العالم ؟ وهل بالضرورة ان تكون منطقة القلب وسط الموقع او انها تجمع بين الخاصية الجغرافية والجيوستراتيجية؟</vt:lpstr>
    </vt:vector>
  </TitlesOfParts>
  <Company>SACC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المحاضرة السابعة </dc:title>
  <dc:creator>Maher</dc:creator>
  <cp:lastModifiedBy>Maher</cp:lastModifiedBy>
  <cp:revision>20</cp:revision>
  <dcterms:created xsi:type="dcterms:W3CDTF">2021-01-08T10:52:45Z</dcterms:created>
  <dcterms:modified xsi:type="dcterms:W3CDTF">2022-08-06T12:39:15Z</dcterms:modified>
</cp:coreProperties>
</file>