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24/02/1444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24/02/1444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24/02/1444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24/02/1444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24/02/1444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24/02/1444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24/02/1444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24/02/1444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smtClean="0">
                <a:solidFill>
                  <a:srgbClr val="FF0000"/>
                </a:solidFill>
                <a:latin typeface="AGA Arabesque" pitchFamily="2" charset="2"/>
              </a:rPr>
              <a:t>ماهية السياسة العامة</a:t>
            </a:r>
            <a:br>
              <a:rPr lang="ar-IQ" b="1" dirty="0" smtClean="0">
                <a:solidFill>
                  <a:srgbClr val="FF0000"/>
                </a:solidFill>
                <a:latin typeface="AGA Arabesque" pitchFamily="2" charset="2"/>
              </a:rPr>
            </a:br>
            <a:r>
              <a:rPr lang="ar-IQ" b="1" dirty="0" smtClean="0">
                <a:solidFill>
                  <a:srgbClr val="FF0000"/>
                </a:solidFill>
                <a:latin typeface="AGA Arabesque" pitchFamily="2" charset="2"/>
              </a:rPr>
              <a:t>السياسة والنظام السياسي </a:t>
            </a:r>
            <a:endParaRPr lang="en-US" b="1" dirty="0">
              <a:solidFill>
                <a:srgbClr val="FF0000"/>
              </a:solidFill>
              <a:latin typeface="AGA Arabesque" pitchFamily="2" charset="2"/>
            </a:endParaRPr>
          </a:p>
        </p:txBody>
      </p:sp>
      <p:sp>
        <p:nvSpPr>
          <p:cNvPr id="3" name="عنصر نائب للمحتوى 2"/>
          <p:cNvSpPr>
            <a:spLocks noGrp="1"/>
          </p:cNvSpPr>
          <p:nvPr>
            <p:ph idx="1"/>
          </p:nvPr>
        </p:nvSpPr>
        <p:spPr/>
        <p:txBody>
          <a:bodyPr>
            <a:noAutofit/>
          </a:bodyPr>
          <a:lstStyle/>
          <a:p>
            <a:pPr algn="justLow"/>
            <a:r>
              <a:rPr lang="ar-IQ" sz="2400" b="1" u="sng" dirty="0" err="1" smtClean="0">
                <a:solidFill>
                  <a:srgbClr val="00B050"/>
                </a:solidFill>
              </a:rPr>
              <a:t>السياسة:</a:t>
            </a:r>
            <a:r>
              <a:rPr lang="ar-IQ" sz="1800" b="1" dirty="0" err="1" smtClean="0"/>
              <a:t>عرف</a:t>
            </a:r>
            <a:r>
              <a:rPr lang="ar-IQ" sz="1800" b="1" dirty="0" smtClean="0"/>
              <a:t>( </a:t>
            </a:r>
            <a:r>
              <a:rPr lang="ar-IQ" sz="1800" b="1" dirty="0"/>
              <a:t>سقراط) </a:t>
            </a:r>
            <a:r>
              <a:rPr lang="ar-IQ" sz="1800" b="1" dirty="0" smtClean="0"/>
              <a:t>السياسة بأنها</a:t>
            </a:r>
            <a:r>
              <a:rPr lang="ar-IQ" sz="2800" b="1" u="sng" dirty="0" smtClean="0">
                <a:solidFill>
                  <a:srgbClr val="FF0000"/>
                </a:solidFill>
              </a:rPr>
              <a:t>: </a:t>
            </a:r>
            <a:r>
              <a:rPr lang="ar-IQ" sz="2800" b="1" u="sng" dirty="0">
                <a:solidFill>
                  <a:srgbClr val="FF0000"/>
                </a:solidFill>
              </a:rPr>
              <a:t>فن الحكم </a:t>
            </a:r>
            <a:r>
              <a:rPr lang="ar-IQ" sz="1800" b="1" dirty="0"/>
              <a:t>، </a:t>
            </a:r>
            <a:r>
              <a:rPr lang="ar-IQ" sz="1800" b="1" dirty="0" smtClean="0"/>
              <a:t>ونحن نقول بأن السياسة </a:t>
            </a:r>
            <a:r>
              <a:rPr lang="ar-IQ" sz="2400" b="1" u="sng" dirty="0" err="1">
                <a:solidFill>
                  <a:srgbClr val="FF0000"/>
                </a:solidFill>
              </a:rPr>
              <a:t>هي:فن</a:t>
            </a:r>
            <a:r>
              <a:rPr lang="ar-IQ" sz="2400" b="1" u="sng" dirty="0">
                <a:solidFill>
                  <a:srgbClr val="FF0000"/>
                </a:solidFill>
              </a:rPr>
              <a:t> إدارة الدولة أو فن إدارة النظام السياسي</a:t>
            </a:r>
            <a:r>
              <a:rPr lang="ar-IQ" sz="2400" b="1" u="sng" dirty="0" smtClean="0">
                <a:solidFill>
                  <a:srgbClr val="FF0000"/>
                </a:solidFill>
              </a:rPr>
              <a:t>.</a:t>
            </a:r>
          </a:p>
          <a:p>
            <a:pPr algn="justLow"/>
            <a:r>
              <a:rPr lang="ar-IQ" sz="2000" b="1" dirty="0" smtClean="0">
                <a:solidFill>
                  <a:srgbClr val="00B050"/>
                </a:solidFill>
              </a:rPr>
              <a:t>لذا فالسياسة </a:t>
            </a:r>
            <a:r>
              <a:rPr lang="ar-IQ" sz="2000" b="1" dirty="0">
                <a:solidFill>
                  <a:srgbClr val="00B050"/>
                </a:solidFill>
              </a:rPr>
              <a:t>الراشدة هي </a:t>
            </a:r>
            <a:r>
              <a:rPr lang="ar-IQ" sz="2000" b="1" dirty="0" smtClean="0">
                <a:solidFill>
                  <a:srgbClr val="00B050"/>
                </a:solidFill>
              </a:rPr>
              <a:t>ت:(لك السياسة التي </a:t>
            </a:r>
            <a:r>
              <a:rPr lang="ar-IQ" sz="2000" b="1" dirty="0">
                <a:solidFill>
                  <a:srgbClr val="00B050"/>
                </a:solidFill>
              </a:rPr>
              <a:t>تهدف إلى تنظيم العلاقة بين الحكام والمحكومين تنظيماً يفضي إلى بناء دولة </a:t>
            </a:r>
            <a:r>
              <a:rPr lang="ar-IQ" sz="2000" b="1" dirty="0" smtClean="0">
                <a:solidFill>
                  <a:srgbClr val="00B050"/>
                </a:solidFill>
              </a:rPr>
              <a:t>الرفاهية).</a:t>
            </a:r>
            <a:endParaRPr lang="ar-IQ" sz="2000" b="1" dirty="0">
              <a:solidFill>
                <a:srgbClr val="00B050"/>
              </a:solidFill>
            </a:endParaRPr>
          </a:p>
          <a:p>
            <a:pPr marL="457200" lvl="1" indent="0" algn="justLow">
              <a:buNone/>
            </a:pPr>
            <a:r>
              <a:rPr lang="ar-IQ" sz="2400" b="1" u="sng" dirty="0" smtClean="0">
                <a:solidFill>
                  <a:srgbClr val="00B050"/>
                </a:solidFill>
              </a:rPr>
              <a:t>-النظام </a:t>
            </a:r>
            <a:r>
              <a:rPr lang="ar-IQ" sz="2400" b="1" u="sng" dirty="0">
                <a:solidFill>
                  <a:srgbClr val="00B050"/>
                </a:solidFill>
              </a:rPr>
              <a:t>السياسي(</a:t>
            </a:r>
            <a:r>
              <a:rPr lang="en-US" sz="2400" b="1" u="sng" dirty="0">
                <a:solidFill>
                  <a:srgbClr val="00B050"/>
                </a:solidFill>
              </a:rPr>
              <a:t>Political </a:t>
            </a:r>
            <a:r>
              <a:rPr lang="en-US" sz="2400" b="1" u="sng" dirty="0" smtClean="0">
                <a:solidFill>
                  <a:srgbClr val="00B050"/>
                </a:solidFill>
              </a:rPr>
              <a:t>System)</a:t>
            </a:r>
            <a:r>
              <a:rPr lang="ar-IQ" sz="2400" b="1" u="sng" dirty="0" smtClean="0">
                <a:solidFill>
                  <a:srgbClr val="00B050"/>
                </a:solidFill>
              </a:rPr>
              <a:t>)</a:t>
            </a:r>
            <a:r>
              <a:rPr lang="ar-IQ" sz="1800" b="1" dirty="0" smtClean="0"/>
              <a:t> يعرفه(</a:t>
            </a:r>
            <a:r>
              <a:rPr lang="ar-IQ" sz="1800" b="1" dirty="0" err="1" smtClean="0"/>
              <a:t>غابريل</a:t>
            </a:r>
            <a:r>
              <a:rPr lang="ar-IQ" sz="1800" b="1" dirty="0" smtClean="0"/>
              <a:t> </a:t>
            </a:r>
            <a:r>
              <a:rPr lang="ar-IQ" sz="1800" b="1" dirty="0" err="1"/>
              <a:t>الموند</a:t>
            </a:r>
            <a:r>
              <a:rPr lang="ar-IQ" sz="1800" b="1" dirty="0"/>
              <a:t>) </a:t>
            </a:r>
            <a:r>
              <a:rPr lang="ar-IQ" sz="1800" b="1" dirty="0" smtClean="0"/>
              <a:t>بأنه</a:t>
            </a:r>
            <a:r>
              <a:rPr lang="ar-IQ" sz="1800" b="1" dirty="0"/>
              <a:t>:((مجموعة هامة من المؤسسات الاجتماعية التي تُعنى بصياغة الأهداف العامة لمجتمع ما، أو لمجموعة ضمن هذا المجتمع، والعمل على تنفيذها)) ، كما عرفه بأنه:((نظام التفاعلات الموجودة في كافة المجتمعات المستقلة والتي تضطلع بوظيفتي </a:t>
            </a:r>
            <a:r>
              <a:rPr lang="ar-IQ" sz="2000" b="1" u="sng" dirty="0">
                <a:solidFill>
                  <a:srgbClr val="00B050"/>
                </a:solidFill>
              </a:rPr>
              <a:t>التكامل والتكيف </a:t>
            </a:r>
            <a:r>
              <a:rPr lang="ar-IQ" sz="1800" b="1" dirty="0"/>
              <a:t>داخلياً وخارجياً عن طريق استعمال الإكراه المادي المشروع أو التهديد باستعماله</a:t>
            </a:r>
            <a:r>
              <a:rPr lang="ar-IQ" sz="1800" b="1" dirty="0" smtClean="0"/>
              <a:t>)).</a:t>
            </a:r>
            <a:endParaRPr lang="ar-IQ" sz="1800" b="1" dirty="0"/>
          </a:p>
          <a:p>
            <a:pPr algn="justLow"/>
            <a:r>
              <a:rPr lang="ar-IQ" sz="1800" b="1" dirty="0"/>
              <a:t>  ويعرفه(إبراهيم درويش) على أنه:((مجموعة عناصر مهمتها الإبقاء على المجتمع من حيث هو كيان حَي قائم بذاته تديره سلطة سياسية</a:t>
            </a:r>
            <a:r>
              <a:rPr lang="ar-IQ" sz="1800" b="1" dirty="0" smtClean="0"/>
              <a:t>)).</a:t>
            </a:r>
            <a:endParaRPr lang="ar-IQ" sz="1800" b="1" dirty="0"/>
          </a:p>
          <a:p>
            <a:pPr algn="justLow"/>
            <a:r>
              <a:rPr lang="ar-IQ" sz="1800" b="1" dirty="0"/>
              <a:t>   </a:t>
            </a:r>
            <a:r>
              <a:rPr lang="ar-IQ" sz="1800" b="1" dirty="0">
                <a:solidFill>
                  <a:srgbClr val="00B050"/>
                </a:solidFill>
              </a:rPr>
              <a:t>ومن جانبنا يمكن أن نعرف النظام السياسي بأنه:((إطار شامل تتفاعل فيه مجموعة من العناصر والمكونات ،  تتولى فيه مؤسسات الدولة الدستورية – التي تعد أهم تلك العناصر والمكونات – مهمة إدارة شؤون المجتمع بغية تحقيق سعادته ورفاهيته)). </a:t>
            </a:r>
          </a:p>
          <a:p>
            <a:pPr marL="0" indent="0" algn="justLow">
              <a:buNone/>
            </a:pPr>
            <a:endParaRPr lang="en-US" sz="1800" b="1" dirty="0"/>
          </a:p>
        </p:txBody>
      </p:sp>
    </p:spTree>
    <p:extLst>
      <p:ext uri="{BB962C8B-B14F-4D97-AF65-F5344CB8AC3E}">
        <p14:creationId xmlns:p14="http://schemas.microsoft.com/office/powerpoint/2010/main" val="5797116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a:solidFill>
                  <a:srgbClr val="00B050"/>
                </a:solidFill>
              </a:rPr>
              <a:t>ماهية السياسة </a:t>
            </a:r>
            <a:r>
              <a:rPr lang="ar-IQ" b="1" dirty="0" smtClean="0">
                <a:solidFill>
                  <a:srgbClr val="00B050"/>
                </a:solidFill>
              </a:rPr>
              <a:t>العامة</a:t>
            </a:r>
            <a:br>
              <a:rPr lang="ar-IQ" b="1" dirty="0" smtClean="0">
                <a:solidFill>
                  <a:srgbClr val="00B050"/>
                </a:solidFill>
              </a:rPr>
            </a:br>
            <a:r>
              <a:rPr lang="ar-IQ" b="1" dirty="0" smtClean="0">
                <a:solidFill>
                  <a:srgbClr val="00B050"/>
                </a:solidFill>
              </a:rPr>
              <a:t>الدستور</a:t>
            </a:r>
            <a:endParaRPr lang="en-US" b="1" dirty="0">
              <a:solidFill>
                <a:srgbClr val="00B050"/>
              </a:solidFill>
            </a:endParaRPr>
          </a:p>
        </p:txBody>
      </p:sp>
      <p:sp>
        <p:nvSpPr>
          <p:cNvPr id="3" name="عنصر نائب للمحتوى 2"/>
          <p:cNvSpPr>
            <a:spLocks noGrp="1"/>
          </p:cNvSpPr>
          <p:nvPr>
            <p:ph idx="1"/>
          </p:nvPr>
        </p:nvSpPr>
        <p:spPr/>
        <p:txBody>
          <a:bodyPr>
            <a:normAutofit fontScale="77500" lnSpcReduction="20000"/>
          </a:bodyPr>
          <a:lstStyle/>
          <a:p>
            <a:pPr algn="justLow"/>
            <a:r>
              <a:rPr lang="ar-IQ" sz="4100" b="1" u="sng" dirty="0">
                <a:solidFill>
                  <a:srgbClr val="FF0000"/>
                </a:solidFill>
                <a:latin typeface="Aldhabi" pitchFamily="2" charset="-78"/>
                <a:cs typeface="+mj-cs"/>
              </a:rPr>
              <a:t>الدستور (</a:t>
            </a:r>
            <a:r>
              <a:rPr lang="en-US" sz="4100" b="1" u="sng" dirty="0">
                <a:solidFill>
                  <a:srgbClr val="FF0000"/>
                </a:solidFill>
                <a:latin typeface="Aldhabi" pitchFamily="2" charset="-78"/>
                <a:cs typeface="+mj-cs"/>
              </a:rPr>
              <a:t>Constitution</a:t>
            </a:r>
            <a:r>
              <a:rPr lang="ar-IQ" sz="4100" b="1" u="sng" dirty="0">
                <a:solidFill>
                  <a:srgbClr val="FF0000"/>
                </a:solidFill>
                <a:latin typeface="Aldhabi" pitchFamily="2" charset="-78"/>
                <a:cs typeface="+mj-cs"/>
              </a:rPr>
              <a:t>):</a:t>
            </a:r>
            <a:r>
              <a:rPr lang="ar-IQ" sz="4100" b="1" dirty="0">
                <a:solidFill>
                  <a:srgbClr val="FF0000"/>
                </a:solidFill>
                <a:latin typeface="Aldhabi" pitchFamily="2" charset="-78"/>
                <a:cs typeface="+mj-cs"/>
              </a:rPr>
              <a:t> </a:t>
            </a:r>
            <a:r>
              <a:rPr lang="ar-EG" sz="4100" b="1" dirty="0">
                <a:solidFill>
                  <a:srgbClr val="FF0000"/>
                </a:solidFill>
                <a:latin typeface="Aldhabi" pitchFamily="2" charset="-78"/>
                <a:cs typeface="+mj-cs"/>
              </a:rPr>
              <a:t>هو: </a:t>
            </a:r>
            <a:r>
              <a:rPr lang="ar-EG" b="1" dirty="0"/>
              <a:t>((الوثيقة التي تحدد طبيعة نظام الحكم ، وماهية مؤسساته ، وتبين إطارها البنيوي والوظيفي :( </a:t>
            </a:r>
            <a:r>
              <a:rPr lang="ar-EG" b="1" dirty="0" err="1"/>
              <a:t>مم</a:t>
            </a:r>
            <a:r>
              <a:rPr lang="ar-EG" b="1" dirty="0"/>
              <a:t> تتكون كل مؤسسة ؟ وكيف تتكون؟ ) ، ( وما اختصاصات كل منها ؟) ، وتنظم علاقاتها ببعضها، وعلاقاتها بالمواطنين ، وعلاقة المواطنين ببعضهم وذلك في إطار تحديد الحقوق والواجبات لكل الأطراف))</a:t>
            </a:r>
            <a:r>
              <a:rPr lang="ar-IQ" b="1" dirty="0"/>
              <a:t>.</a:t>
            </a:r>
            <a:endParaRPr lang="en-US" b="1" dirty="0"/>
          </a:p>
          <a:p>
            <a:pPr algn="justLow"/>
            <a:r>
              <a:rPr lang="ar-EG" b="1" dirty="0"/>
              <a:t>   على ذلك غالباً ما تحدد الدساتير طبيعة نظام أو النظام السياسي في مقدمة نصوصها، سواء على وفق معيار العلاقة بين المؤسسات (برلماني أو رئاسي أو مختلط)، أو على وفق المعيار الإداري أو الإقليمي(مركزي أو لامركزية إدارية أو لامركزية سياسية -اتحادية- أو مختلط يجمع بين خصائص اللامركزية بشقيها المذكورين)،وعلى ضوء ذلك يحدد الدستور الكيفية التي تجري على وفقها عملية توزيع الاختصاصات أفقياً- بين المؤسسات المركزية- وعمودياً – أي بين المؤسسات المذكورة والمؤسسات المحلية- وهذه الفقرة توجد فقط في دساتير النظم الاتحادية (الفيدرالية).</a:t>
            </a:r>
            <a:endParaRPr lang="en-US" b="1" dirty="0"/>
          </a:p>
          <a:p>
            <a:endParaRPr lang="en-US" dirty="0"/>
          </a:p>
        </p:txBody>
      </p:sp>
    </p:spTree>
    <p:extLst>
      <p:ext uri="{BB962C8B-B14F-4D97-AF65-F5344CB8AC3E}">
        <p14:creationId xmlns:p14="http://schemas.microsoft.com/office/powerpoint/2010/main" val="2489341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a:solidFill>
                  <a:srgbClr val="FF0000"/>
                </a:solidFill>
              </a:rPr>
              <a:t>ماهية السياسة </a:t>
            </a:r>
            <a:r>
              <a:rPr lang="ar-IQ" b="1" dirty="0" smtClean="0">
                <a:solidFill>
                  <a:srgbClr val="FF0000"/>
                </a:solidFill>
              </a:rPr>
              <a:t>العامة</a:t>
            </a:r>
            <a:br>
              <a:rPr lang="ar-IQ" b="1" dirty="0" smtClean="0">
                <a:solidFill>
                  <a:srgbClr val="FF0000"/>
                </a:solidFill>
              </a:rPr>
            </a:br>
            <a:r>
              <a:rPr lang="ar-IQ" b="1" dirty="0" smtClean="0">
                <a:solidFill>
                  <a:srgbClr val="FF0000"/>
                </a:solidFill>
              </a:rPr>
              <a:t>الدولة </a:t>
            </a:r>
            <a:endParaRPr lang="en-US" b="1" dirty="0">
              <a:solidFill>
                <a:srgbClr val="FF0000"/>
              </a:solidFill>
            </a:endParaRPr>
          </a:p>
        </p:txBody>
      </p:sp>
      <p:sp>
        <p:nvSpPr>
          <p:cNvPr id="3" name="عنصر نائب للمحتوى 2"/>
          <p:cNvSpPr>
            <a:spLocks noGrp="1"/>
          </p:cNvSpPr>
          <p:nvPr>
            <p:ph idx="1"/>
          </p:nvPr>
        </p:nvSpPr>
        <p:spPr>
          <a:xfrm>
            <a:off x="251520" y="1600200"/>
            <a:ext cx="8435280" cy="4925144"/>
          </a:xfrm>
        </p:spPr>
        <p:txBody>
          <a:bodyPr>
            <a:noAutofit/>
          </a:bodyPr>
          <a:lstStyle/>
          <a:p>
            <a:pPr algn="justLow"/>
            <a:r>
              <a:rPr lang="ar-IQ" sz="2000" b="1" u="sng" dirty="0">
                <a:solidFill>
                  <a:srgbClr val="FF0000"/>
                </a:solidFill>
                <a:cs typeface="+mj-cs"/>
              </a:rPr>
              <a:t>الدولة(</a:t>
            </a:r>
            <a:r>
              <a:rPr lang="en-US" sz="2000" b="1" u="sng" dirty="0">
                <a:solidFill>
                  <a:srgbClr val="FF0000"/>
                </a:solidFill>
                <a:cs typeface="+mj-cs"/>
              </a:rPr>
              <a:t>The State</a:t>
            </a:r>
            <a:r>
              <a:rPr lang="ar-IQ" sz="2000" b="1" u="sng" dirty="0" smtClean="0">
                <a:solidFill>
                  <a:srgbClr val="FF0000"/>
                </a:solidFill>
                <a:cs typeface="+mj-cs"/>
              </a:rPr>
              <a:t>):</a:t>
            </a:r>
            <a:r>
              <a:rPr lang="ar-IQ" sz="2000" b="1" dirty="0" smtClean="0">
                <a:solidFill>
                  <a:srgbClr val="FF0000"/>
                </a:solidFill>
                <a:cs typeface="+mj-cs"/>
              </a:rPr>
              <a:t> </a:t>
            </a:r>
            <a:r>
              <a:rPr lang="ar-IQ" sz="1600" b="1" dirty="0" smtClean="0">
                <a:cs typeface="+mj-cs"/>
              </a:rPr>
              <a:t>يمكن </a:t>
            </a:r>
            <a:r>
              <a:rPr lang="ar-IQ" sz="1600" b="1" dirty="0">
                <a:cs typeface="+mj-cs"/>
              </a:rPr>
              <a:t>أن نعرف الدولة على أنها:((كيان سياسي - قانوني ينظم شؤون الأفراد الذين يعيشون ويمارسون نشاطهم بشكل دائم على إقليم جغرافي محدد)).</a:t>
            </a:r>
            <a:endParaRPr lang="en-US" sz="1600" b="1" dirty="0">
              <a:cs typeface="+mj-cs"/>
            </a:endParaRPr>
          </a:p>
          <a:p>
            <a:pPr marL="0" indent="0" algn="justLow">
              <a:buNone/>
            </a:pPr>
            <a:r>
              <a:rPr lang="ar-IQ" sz="1600" b="1" dirty="0">
                <a:cs typeface="+mj-cs"/>
              </a:rPr>
              <a:t> </a:t>
            </a:r>
            <a:r>
              <a:rPr lang="ar-IQ" sz="1600" b="1" dirty="0" smtClean="0">
                <a:cs typeface="+mj-cs"/>
              </a:rPr>
              <a:t> ويعني ذلك إن الدولة تنظيم </a:t>
            </a:r>
            <a:r>
              <a:rPr lang="ar-IQ" sz="1600" b="1" dirty="0">
                <a:cs typeface="+mj-cs"/>
              </a:rPr>
              <a:t>سياسي وقانوني يتجسد في ممارسة سلطة من قبل مجموعة من أفراد هذه الجماعة وفي حدود جغرافية </a:t>
            </a:r>
            <a:r>
              <a:rPr lang="ar-IQ" sz="1600" b="1" dirty="0" err="1">
                <a:cs typeface="+mj-cs"/>
              </a:rPr>
              <a:t>معينة،ما</a:t>
            </a:r>
            <a:r>
              <a:rPr lang="ar-IQ" sz="1600" b="1" dirty="0">
                <a:cs typeface="+mj-cs"/>
              </a:rPr>
              <a:t> يعني أن للدولة عناصر –أركان- ثلاث </a:t>
            </a:r>
            <a:r>
              <a:rPr lang="ar-IQ" sz="1600" b="1" dirty="0" err="1">
                <a:cs typeface="+mj-cs"/>
              </a:rPr>
              <a:t>وهي:الإقليم</a:t>
            </a:r>
            <a:r>
              <a:rPr lang="ar-IQ" sz="1600" b="1" dirty="0">
                <a:cs typeface="+mj-cs"/>
              </a:rPr>
              <a:t> والشعب والسلطة ، والأخيرة تمارسها مؤسسات الدولة الثلاث </a:t>
            </a:r>
            <a:r>
              <a:rPr lang="ar-IQ" sz="1600" b="1" dirty="0" err="1">
                <a:solidFill>
                  <a:srgbClr val="92D050"/>
                </a:solidFill>
                <a:cs typeface="+mj-cs"/>
              </a:rPr>
              <a:t>وهي:المؤسسة</a:t>
            </a:r>
            <a:r>
              <a:rPr lang="ar-IQ" sz="1600" b="1" dirty="0">
                <a:solidFill>
                  <a:srgbClr val="92D050"/>
                </a:solidFill>
                <a:cs typeface="+mj-cs"/>
              </a:rPr>
              <a:t> التشريعية والتنفيذية </a:t>
            </a:r>
            <a:r>
              <a:rPr lang="ar-IQ" sz="1600" b="1" dirty="0" err="1">
                <a:solidFill>
                  <a:srgbClr val="92D050"/>
                </a:solidFill>
                <a:cs typeface="+mj-cs"/>
              </a:rPr>
              <a:t>والقضائية،وهي</a:t>
            </a:r>
            <a:r>
              <a:rPr lang="ar-IQ" sz="1600" b="1" dirty="0">
                <a:solidFill>
                  <a:srgbClr val="92D050"/>
                </a:solidFill>
                <a:cs typeface="+mj-cs"/>
              </a:rPr>
              <a:t> بذات الوقت مؤسسات النظام السياسي </a:t>
            </a:r>
            <a:r>
              <a:rPr lang="ar-IQ" sz="1600" b="1" dirty="0" smtClean="0">
                <a:solidFill>
                  <a:srgbClr val="92D050"/>
                </a:solidFill>
                <a:cs typeface="+mj-cs"/>
              </a:rPr>
              <a:t>الدستورية الرسمية .</a:t>
            </a:r>
            <a:endParaRPr lang="en-US" sz="1600" b="1" dirty="0">
              <a:solidFill>
                <a:srgbClr val="92D050"/>
              </a:solidFill>
              <a:cs typeface="+mj-cs"/>
            </a:endParaRPr>
          </a:p>
          <a:p>
            <a:pPr marL="0" indent="0" algn="justLow">
              <a:buNone/>
            </a:pPr>
            <a:r>
              <a:rPr lang="ar-IQ" sz="1600" b="1" dirty="0">
                <a:cs typeface="+mj-cs"/>
              </a:rPr>
              <a:t> </a:t>
            </a:r>
            <a:r>
              <a:rPr lang="ar-IQ" sz="1600" b="1" dirty="0" smtClean="0">
                <a:cs typeface="+mj-cs"/>
              </a:rPr>
              <a:t>أما </a:t>
            </a:r>
            <a:r>
              <a:rPr lang="ar-IQ" sz="1600" b="1" dirty="0">
                <a:cs typeface="+mj-cs"/>
              </a:rPr>
              <a:t>الأولى فتسمى </a:t>
            </a:r>
            <a:r>
              <a:rPr lang="ar-IQ" sz="1600" b="1" u="sng" dirty="0">
                <a:solidFill>
                  <a:srgbClr val="FF0000"/>
                </a:solidFill>
                <a:cs typeface="+mj-cs"/>
              </a:rPr>
              <a:t>بالبرلمان (</a:t>
            </a:r>
            <a:r>
              <a:rPr lang="en-US" sz="1600" b="1" u="sng" dirty="0">
                <a:solidFill>
                  <a:srgbClr val="FF0000"/>
                </a:solidFill>
                <a:cs typeface="+mj-cs"/>
              </a:rPr>
              <a:t>Parliament</a:t>
            </a:r>
            <a:r>
              <a:rPr lang="ar-IQ" sz="1600" b="1" u="sng" dirty="0">
                <a:solidFill>
                  <a:srgbClr val="FF0000"/>
                </a:solidFill>
                <a:cs typeface="+mj-cs"/>
              </a:rPr>
              <a:t>)</a:t>
            </a:r>
            <a:r>
              <a:rPr lang="ar-IQ" sz="1600" b="1" dirty="0">
                <a:solidFill>
                  <a:srgbClr val="FF0000"/>
                </a:solidFill>
                <a:cs typeface="+mj-cs"/>
              </a:rPr>
              <a:t>،</a:t>
            </a:r>
            <a:r>
              <a:rPr lang="ar-IQ" sz="1600" b="1" dirty="0">
                <a:cs typeface="+mj-cs"/>
              </a:rPr>
              <a:t>وقد يتكون الأخير من مجلس تشريعي واحد وقد يتكون من مجلسين كلاهما يمارسان العملية التشريعية- مثلما هو الحال في الولايات المتحدة الأمريكية-، وفي دول أخرى ينفرد أحد المجلسين بتلك العملية- مثلما هو الحال في المملكة المتحدة(بريطانيا) - وبذلك قد يكون البرلمان </a:t>
            </a:r>
            <a:r>
              <a:rPr lang="ar-IQ" sz="1600" b="1" dirty="0">
                <a:solidFill>
                  <a:srgbClr val="C00000"/>
                </a:solidFill>
                <a:cs typeface="+mj-cs"/>
              </a:rPr>
              <a:t>هو </a:t>
            </a:r>
            <a:r>
              <a:rPr lang="ar-IQ" sz="1600" b="1" u="sng" dirty="0">
                <a:solidFill>
                  <a:srgbClr val="C00000"/>
                </a:solidFill>
                <a:cs typeface="+mj-cs"/>
              </a:rPr>
              <a:t>المؤسسة التشريعية(</a:t>
            </a:r>
            <a:r>
              <a:rPr lang="en-US" sz="1600" b="1" u="sng" dirty="0">
                <a:solidFill>
                  <a:srgbClr val="C00000"/>
                </a:solidFill>
                <a:cs typeface="+mj-cs"/>
              </a:rPr>
              <a:t>Legislature</a:t>
            </a:r>
            <a:r>
              <a:rPr lang="ar-IQ" sz="1600" b="1" u="sng" dirty="0">
                <a:solidFill>
                  <a:srgbClr val="C00000"/>
                </a:solidFill>
                <a:cs typeface="+mj-cs"/>
              </a:rPr>
              <a:t>)</a:t>
            </a:r>
            <a:r>
              <a:rPr lang="ar-IQ" sz="1600" b="1" dirty="0">
                <a:solidFill>
                  <a:srgbClr val="C00000"/>
                </a:solidFill>
                <a:cs typeface="+mj-cs"/>
              </a:rPr>
              <a:t> </a:t>
            </a:r>
            <a:r>
              <a:rPr lang="ar-IQ" sz="1600" b="1" dirty="0" smtClean="0">
                <a:cs typeface="+mj-cs"/>
              </a:rPr>
              <a:t>إن كان </a:t>
            </a:r>
            <a:r>
              <a:rPr lang="ar-IQ" sz="1600" b="1" dirty="0">
                <a:cs typeface="+mj-cs"/>
              </a:rPr>
              <a:t>يتكون من مجلس واحد ، وكذا الحال إذا كان البرلمان يتكون من مجلسين كلاهما يشتركان بالعملية التشريعية، أما إذا كان البرلمان يتكون من مجلسين ، أحدهما فقط هو من يمارس العملية التشريعية والآخر استشاري مثلما هو الحال في المملكة المتحدة ( مجلس العموم هو المجلس التشريعي ، ومجلس اللوردات استشاري) حينذاك </a:t>
            </a:r>
            <a:r>
              <a:rPr lang="ar-IQ" sz="1600" b="1" dirty="0" err="1">
                <a:cs typeface="+mj-cs"/>
              </a:rPr>
              <a:t>لايمكن</a:t>
            </a:r>
            <a:r>
              <a:rPr lang="ar-IQ" sz="1600" b="1" dirty="0">
                <a:cs typeface="+mj-cs"/>
              </a:rPr>
              <a:t> القول بأن البرلمان هو المؤسسة التشريعية بل جزء منه.</a:t>
            </a:r>
            <a:endParaRPr lang="en-US" sz="1600" b="1" dirty="0">
              <a:cs typeface="+mj-cs"/>
            </a:endParaRPr>
          </a:p>
          <a:p>
            <a:pPr marL="0" indent="0" algn="justLow">
              <a:buNone/>
            </a:pPr>
            <a:r>
              <a:rPr lang="ar-IQ" sz="1600" b="1" dirty="0" smtClean="0">
                <a:cs typeface="+mj-cs"/>
              </a:rPr>
              <a:t>    </a:t>
            </a:r>
            <a:r>
              <a:rPr lang="ar-IQ" sz="1600" b="1" dirty="0" smtClean="0">
                <a:solidFill>
                  <a:srgbClr val="FF0000"/>
                </a:solidFill>
                <a:cs typeface="+mj-cs"/>
              </a:rPr>
              <a:t>أما </a:t>
            </a:r>
            <a:r>
              <a:rPr lang="ar-IQ" sz="1600" b="1" u="sng" dirty="0" smtClean="0">
                <a:solidFill>
                  <a:srgbClr val="FF0000"/>
                </a:solidFill>
                <a:cs typeface="+mj-cs"/>
              </a:rPr>
              <a:t>المؤسسة التنفيذية (</a:t>
            </a:r>
            <a:r>
              <a:rPr lang="en-US" sz="1600" b="1" u="sng" dirty="0" smtClean="0">
                <a:solidFill>
                  <a:srgbClr val="FF0000"/>
                </a:solidFill>
                <a:cs typeface="+mj-cs"/>
              </a:rPr>
              <a:t>Executive  Corporation</a:t>
            </a:r>
            <a:r>
              <a:rPr lang="ar-IQ" sz="1600" b="1" u="sng" dirty="0" smtClean="0">
                <a:cs typeface="+mj-cs"/>
              </a:rPr>
              <a:t>)</a:t>
            </a:r>
            <a:r>
              <a:rPr lang="ar-IQ" sz="1600" b="1" dirty="0" smtClean="0">
                <a:cs typeface="+mj-cs"/>
              </a:rPr>
              <a:t> </a:t>
            </a:r>
            <a:r>
              <a:rPr lang="ar-IQ" sz="1600" b="1" dirty="0">
                <a:cs typeface="+mj-cs"/>
              </a:rPr>
              <a:t>فأنها تتفرع في النظم البرلمانية والمختلطة </a:t>
            </a:r>
            <a:r>
              <a:rPr lang="ar-IQ" sz="1600" b="1" dirty="0" err="1">
                <a:cs typeface="+mj-cs"/>
              </a:rPr>
              <a:t>إلى:رئاسة</a:t>
            </a:r>
            <a:r>
              <a:rPr lang="ar-IQ" sz="1600" b="1" dirty="0">
                <a:cs typeface="+mj-cs"/>
              </a:rPr>
              <a:t> الدولة ومجلس </a:t>
            </a:r>
            <a:r>
              <a:rPr lang="ar-IQ" sz="1600" b="1" dirty="0" smtClean="0">
                <a:cs typeface="+mj-cs"/>
              </a:rPr>
              <a:t>الوزراء وكذا الحال في النظم المختلطة ، </a:t>
            </a:r>
            <a:r>
              <a:rPr lang="ar-IQ" sz="1600" b="1" dirty="0">
                <a:cs typeface="+mj-cs"/>
              </a:rPr>
              <a:t>أما في النظم الرئاسية ونظام الجمعية فأنها تنحصر في رئيس الدولة ونائبه ووزرائه ،أما المؤسسة القضائية فأنها تتمثل بالهيئات القضائية والمحاكم ومن المفترض أنها تكون مستقلة وغير خاضعة لتأثير أو ضغوط المؤسسات أو الأشخاص مهما كان موقعهم ومكانتهم</a:t>
            </a:r>
            <a:r>
              <a:rPr lang="ar-IQ" sz="1600" b="1" dirty="0" smtClean="0">
                <a:cs typeface="+mj-cs"/>
              </a:rPr>
              <a:t>.</a:t>
            </a:r>
          </a:p>
          <a:p>
            <a:pPr algn="justLow"/>
            <a:r>
              <a:rPr lang="ar-IQ" sz="1600" b="1" dirty="0" smtClean="0">
                <a:cs typeface="+mj-cs"/>
              </a:rPr>
              <a:t>وما يهمنا من المؤسسة القضائية هي تلك الهيئة المعنية بتفسير نصوص الدستور والرقابة الدستورية والفصل في المنازعات وكل ما يحقق التوازن بين المؤسستين المذكورتين.</a:t>
            </a:r>
            <a:endParaRPr lang="en-US" sz="1600" b="1" dirty="0">
              <a:cs typeface="+mj-cs"/>
            </a:endParaRPr>
          </a:p>
          <a:p>
            <a:pPr marL="0" indent="0" algn="justLow">
              <a:buNone/>
            </a:pPr>
            <a:endParaRPr lang="en-US" sz="1600" b="1" dirty="0">
              <a:cs typeface="+mj-cs"/>
            </a:endParaRPr>
          </a:p>
        </p:txBody>
      </p:sp>
    </p:spTree>
    <p:extLst>
      <p:ext uri="{BB962C8B-B14F-4D97-AF65-F5344CB8AC3E}">
        <p14:creationId xmlns:p14="http://schemas.microsoft.com/office/powerpoint/2010/main" val="3386961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a:solidFill>
                  <a:srgbClr val="92D050"/>
                </a:solidFill>
              </a:rPr>
              <a:t>ماهية السياسة </a:t>
            </a:r>
            <a:r>
              <a:rPr lang="ar-IQ" b="1" dirty="0" smtClean="0">
                <a:solidFill>
                  <a:srgbClr val="92D050"/>
                </a:solidFill>
              </a:rPr>
              <a:t>العامة</a:t>
            </a:r>
            <a:br>
              <a:rPr lang="ar-IQ" b="1" dirty="0" smtClean="0">
                <a:solidFill>
                  <a:srgbClr val="92D050"/>
                </a:solidFill>
              </a:rPr>
            </a:br>
            <a:r>
              <a:rPr lang="ar-IQ" b="1" dirty="0" smtClean="0">
                <a:solidFill>
                  <a:srgbClr val="92D050"/>
                </a:solidFill>
              </a:rPr>
              <a:t>الحكومة</a:t>
            </a:r>
            <a:endParaRPr lang="en-US" b="1" dirty="0">
              <a:solidFill>
                <a:srgbClr val="92D050"/>
              </a:solidFill>
            </a:endParaRPr>
          </a:p>
        </p:txBody>
      </p:sp>
      <p:sp>
        <p:nvSpPr>
          <p:cNvPr id="3" name="عنصر نائب للمحتوى 2"/>
          <p:cNvSpPr>
            <a:spLocks noGrp="1"/>
          </p:cNvSpPr>
          <p:nvPr>
            <p:ph idx="1"/>
          </p:nvPr>
        </p:nvSpPr>
        <p:spPr/>
        <p:txBody>
          <a:bodyPr/>
          <a:lstStyle/>
          <a:p>
            <a:pPr algn="justLow"/>
            <a:r>
              <a:rPr lang="ar-IQ" b="1" u="sng" dirty="0">
                <a:solidFill>
                  <a:srgbClr val="C00000"/>
                </a:solidFill>
              </a:rPr>
              <a:t>الحكومة (</a:t>
            </a:r>
            <a:r>
              <a:rPr lang="en-US" b="1" u="sng" dirty="0">
                <a:solidFill>
                  <a:srgbClr val="C00000"/>
                </a:solidFill>
              </a:rPr>
              <a:t>Government</a:t>
            </a:r>
            <a:r>
              <a:rPr lang="ar-IQ" b="1" u="sng" dirty="0">
                <a:solidFill>
                  <a:srgbClr val="C00000"/>
                </a:solidFill>
              </a:rPr>
              <a:t>):</a:t>
            </a:r>
            <a:r>
              <a:rPr lang="ar-IQ" b="1" dirty="0">
                <a:solidFill>
                  <a:srgbClr val="C00000"/>
                </a:solidFill>
              </a:rPr>
              <a:t>يمكن تعريفها بأنها: (( الفريق الوزاري ومن يرأسه))، مما يعني أن الحكومة يمكن أن تشمل كل المؤسسة التنفيذية ، أو جزء منها، أما في الحالة الأولى فنجدها في النظم الرئاسية (وتشمل رئيس الجمهورية ونائبه ووزرائه) ، وكذلك الحال في نظام الجمعية ، فضلاً عن النظم المختلطة (إذ تشمل رئيس الجمهورية ورئيس مجلس الوزراء والوزراء) ، أما في الحالة الأخرى نجدها في النظم البرلمانية حصراً ، فالحكومة تتمثل فقط برئيس الوزراء ونوابه والوزراء. </a:t>
            </a:r>
            <a:endParaRPr lang="en-US" b="1" dirty="0">
              <a:solidFill>
                <a:srgbClr val="C00000"/>
              </a:solidFill>
            </a:endParaRPr>
          </a:p>
        </p:txBody>
      </p:sp>
    </p:spTree>
    <p:extLst>
      <p:ext uri="{BB962C8B-B14F-4D97-AF65-F5344CB8AC3E}">
        <p14:creationId xmlns:p14="http://schemas.microsoft.com/office/powerpoint/2010/main" val="2062294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a:solidFill>
                  <a:srgbClr val="00B0F0"/>
                </a:solidFill>
              </a:rPr>
              <a:t>ماهية السياسة </a:t>
            </a:r>
            <a:r>
              <a:rPr lang="ar-IQ" b="1" dirty="0" smtClean="0">
                <a:solidFill>
                  <a:srgbClr val="00B0F0"/>
                </a:solidFill>
              </a:rPr>
              <a:t>العامة</a:t>
            </a:r>
            <a:br>
              <a:rPr lang="ar-IQ" b="1" dirty="0" smtClean="0">
                <a:solidFill>
                  <a:srgbClr val="00B0F0"/>
                </a:solidFill>
              </a:rPr>
            </a:br>
            <a:r>
              <a:rPr lang="ar-IQ" b="1" dirty="0" err="1" smtClean="0">
                <a:solidFill>
                  <a:srgbClr val="00B0F0"/>
                </a:solidFill>
              </a:rPr>
              <a:t>الستراتيجية</a:t>
            </a:r>
            <a:r>
              <a:rPr lang="ar-IQ" b="1" dirty="0" smtClean="0">
                <a:solidFill>
                  <a:srgbClr val="00B0F0"/>
                </a:solidFill>
              </a:rPr>
              <a:t> والادارة العامة والسياسة العامة</a:t>
            </a:r>
            <a:endParaRPr lang="en-US" b="1" dirty="0">
              <a:solidFill>
                <a:srgbClr val="00B0F0"/>
              </a:solidFill>
            </a:endParaRPr>
          </a:p>
        </p:txBody>
      </p:sp>
      <p:sp>
        <p:nvSpPr>
          <p:cNvPr id="3" name="عنصر نائب للمحتوى 2"/>
          <p:cNvSpPr>
            <a:spLocks noGrp="1"/>
          </p:cNvSpPr>
          <p:nvPr>
            <p:ph idx="1"/>
          </p:nvPr>
        </p:nvSpPr>
        <p:spPr/>
        <p:txBody>
          <a:bodyPr>
            <a:normAutofit fontScale="62500" lnSpcReduction="20000"/>
          </a:bodyPr>
          <a:lstStyle/>
          <a:p>
            <a:pPr algn="justLow"/>
            <a:r>
              <a:rPr lang="ar-IQ" b="1" dirty="0"/>
              <a:t>يمكن تعريف </a:t>
            </a:r>
            <a:r>
              <a:rPr lang="ar-IQ" b="1" dirty="0" err="1" smtClean="0"/>
              <a:t>الستراتيجية</a:t>
            </a:r>
            <a:r>
              <a:rPr lang="ar-IQ" b="1" dirty="0" smtClean="0"/>
              <a:t> </a:t>
            </a:r>
            <a:r>
              <a:rPr lang="ar-IQ" b="1" dirty="0"/>
              <a:t>بأنها:((عدد من الخطط والأهداف التي تسعى إلى تحقيقها القيادة السياسية حاضراً ومستقبلاً وعبر وسائل شتى</a:t>
            </a:r>
            <a:r>
              <a:rPr lang="ar-IQ" b="1" dirty="0" smtClean="0"/>
              <a:t>)).</a:t>
            </a:r>
          </a:p>
          <a:p>
            <a:pPr algn="justLow"/>
            <a:r>
              <a:rPr lang="ar-IQ" b="1" u="sng" dirty="0" smtClean="0"/>
              <a:t>الإدارة العامة:(</a:t>
            </a:r>
            <a:r>
              <a:rPr lang="en-US" b="1" u="sng" dirty="0" smtClean="0"/>
              <a:t> Public Administration</a:t>
            </a:r>
            <a:r>
              <a:rPr lang="ar-IQ" b="1" u="sng" dirty="0"/>
              <a:t>):بأنها:(( الملاكات والقنوات والآليات والأنشطة التي </a:t>
            </a:r>
            <a:r>
              <a:rPr lang="ar-IQ" b="1" u="sng" dirty="0" err="1" smtClean="0"/>
              <a:t>لاتضطلع</a:t>
            </a:r>
            <a:r>
              <a:rPr lang="ar-IQ" b="1" u="sng" dirty="0" smtClean="0"/>
              <a:t> </a:t>
            </a:r>
            <a:r>
              <a:rPr lang="ar-IQ" b="1" u="sng" dirty="0"/>
              <a:t>بمهمة تنفيذ السياسة العامة فحسب بل وتشترك في صناعتها)).</a:t>
            </a:r>
            <a:endParaRPr lang="en-US" b="1" u="sng" dirty="0"/>
          </a:p>
          <a:p>
            <a:pPr algn="justLow"/>
            <a:r>
              <a:rPr lang="ar-SA" sz="4500" b="1" u="sng" dirty="0">
                <a:solidFill>
                  <a:srgbClr val="C00000"/>
                </a:solidFill>
              </a:rPr>
              <a:t>السياسة العامة (</a:t>
            </a:r>
            <a:r>
              <a:rPr lang="en-US" sz="4500" b="1" u="sng" dirty="0">
                <a:solidFill>
                  <a:srgbClr val="C00000"/>
                </a:solidFill>
              </a:rPr>
              <a:t>Public policy</a:t>
            </a:r>
            <a:r>
              <a:rPr lang="ar-SA" sz="4500" b="1" u="sng" dirty="0" smtClean="0">
                <a:solidFill>
                  <a:srgbClr val="C00000"/>
                </a:solidFill>
              </a:rPr>
              <a:t>):</a:t>
            </a:r>
            <a:endParaRPr lang="ar-IQ" sz="4500" b="1" u="sng" dirty="0" smtClean="0">
              <a:solidFill>
                <a:srgbClr val="C00000"/>
              </a:solidFill>
            </a:endParaRPr>
          </a:p>
          <a:p>
            <a:pPr algn="justLow"/>
            <a:r>
              <a:rPr lang="ar-SA" b="1" u="sng" dirty="0" smtClean="0">
                <a:solidFill>
                  <a:srgbClr val="92D050"/>
                </a:solidFill>
              </a:rPr>
              <a:t>-</a:t>
            </a:r>
            <a:r>
              <a:rPr lang="ar-SA" sz="3800" b="1" u="sng" dirty="0" smtClean="0">
                <a:solidFill>
                  <a:srgbClr val="92D050"/>
                </a:solidFill>
              </a:rPr>
              <a:t>السياسة </a:t>
            </a:r>
            <a:r>
              <a:rPr lang="ar-SA" sz="3800" b="1" u="sng" dirty="0">
                <a:solidFill>
                  <a:srgbClr val="92D050"/>
                </a:solidFill>
              </a:rPr>
              <a:t>العامة كأداء </a:t>
            </a:r>
            <a:r>
              <a:rPr lang="ar-SA" sz="3800" b="1" u="sng" dirty="0" err="1" smtClean="0">
                <a:solidFill>
                  <a:srgbClr val="92D050"/>
                </a:solidFill>
              </a:rPr>
              <a:t>للحكومة:</a:t>
            </a:r>
            <a:r>
              <a:rPr lang="ar-SA" sz="3800" b="1" dirty="0" err="1" smtClean="0"/>
              <a:t>عرف</a:t>
            </a:r>
            <a:r>
              <a:rPr lang="ar-SA" sz="3800" b="1" dirty="0" smtClean="0"/>
              <a:t>(توماس </a:t>
            </a:r>
            <a:r>
              <a:rPr lang="ar-SA" b="1" dirty="0"/>
              <a:t>داي) السياسة العامة بأنها:(( العلاقة بين الوحدة الحكومية وبيئتها، فهي تعبير عن كل شيء تقوم به الحكومة، أوهي تقرير أو اختيار حكومي للفعل أو عدم الفعل))، وعلى ذلك تشمل السياسة العامة أداء الحكومة بالفعل أو بالامتناع عن القيام بفعل ما</a:t>
            </a:r>
            <a:r>
              <a:rPr lang="ar-SA" b="1" dirty="0" smtClean="0"/>
              <a:t>،</a:t>
            </a:r>
            <a:r>
              <a:rPr lang="ar-IQ" b="1" dirty="0" smtClean="0"/>
              <a:t> بمعنى أنها:(كل ما تفعله وما </a:t>
            </a:r>
            <a:r>
              <a:rPr lang="ar-IQ" b="1" dirty="0" err="1" smtClean="0"/>
              <a:t>لاتفعله</a:t>
            </a:r>
            <a:r>
              <a:rPr lang="ar-IQ" b="1" dirty="0" smtClean="0"/>
              <a:t> الحكومة).</a:t>
            </a:r>
            <a:r>
              <a:rPr lang="ar-SA" b="1" dirty="0" smtClean="0"/>
              <a:t> </a:t>
            </a:r>
            <a:r>
              <a:rPr lang="ar-IQ" b="1" dirty="0" smtClean="0"/>
              <a:t>ويرى </a:t>
            </a:r>
            <a:r>
              <a:rPr lang="ar-IQ" b="1" dirty="0"/>
              <a:t>(جيمس اندرسون) السياسة العامة بأنها: ((برنامج عمل هادف يعقبه أداء فردي أو جماعي في التصدي لمشكلة أو لمواجهة قضية </a:t>
            </a:r>
            <a:r>
              <a:rPr lang="ar-IQ" b="1" dirty="0" err="1"/>
              <a:t>اوموضوع</a:t>
            </a:r>
            <a:r>
              <a:rPr lang="ar-IQ" b="1" dirty="0"/>
              <a:t>)) </a:t>
            </a:r>
            <a:r>
              <a:rPr lang="ar-IQ" b="1" dirty="0" smtClean="0"/>
              <a:t>.</a:t>
            </a:r>
          </a:p>
          <a:p>
            <a:pPr algn="justLow"/>
            <a:r>
              <a:rPr lang="ar-IQ" b="1" dirty="0" smtClean="0"/>
              <a:t> وبعد </a:t>
            </a:r>
            <a:r>
              <a:rPr lang="ar-IQ" b="1" dirty="0"/>
              <a:t>أن عرفنا الحكومة بأنها يمكن أن تكون هي المؤسسة التنفيذية أو جزء منها ، على ذلك </a:t>
            </a:r>
            <a:r>
              <a:rPr lang="ar-IQ" b="1" dirty="0" err="1"/>
              <a:t>لايمكن</a:t>
            </a:r>
            <a:r>
              <a:rPr lang="ar-IQ" b="1" dirty="0"/>
              <a:t> ان تكون السياسة العامة من صنع الحكومة بمفردها ، بل تشترك فيها كل المؤسسات الرسمية – التشريعية والتنفيذية والقضائية – وكذلك المؤسسات والقوى شبه الرسمية الأخرى الفاعلة في النظام السياسي ، ومنها الأحزاب السياسية وجماعات المصالح والرأي العام ، وهذا </a:t>
            </a:r>
            <a:r>
              <a:rPr lang="ar-IQ" b="1" dirty="0" err="1"/>
              <a:t>ماذهب</a:t>
            </a:r>
            <a:r>
              <a:rPr lang="ar-IQ" b="1" dirty="0"/>
              <a:t> اليه أصحاب الاتجاه الآخر، ونحن منهم.</a:t>
            </a:r>
            <a:endParaRPr lang="en-US" b="1" dirty="0"/>
          </a:p>
          <a:p>
            <a:pPr rtl="0"/>
            <a:endParaRPr lang="en-US" dirty="0"/>
          </a:p>
        </p:txBody>
      </p:sp>
    </p:spTree>
    <p:extLst>
      <p:ext uri="{BB962C8B-B14F-4D97-AF65-F5344CB8AC3E}">
        <p14:creationId xmlns:p14="http://schemas.microsoft.com/office/powerpoint/2010/main" val="1920104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b="1" dirty="0">
                <a:solidFill>
                  <a:srgbClr val="92D050"/>
                </a:solidFill>
              </a:rPr>
              <a:t>ماهية السياسة </a:t>
            </a:r>
            <a:r>
              <a:rPr lang="ar-IQ" b="1" dirty="0" smtClean="0">
                <a:solidFill>
                  <a:srgbClr val="92D050"/>
                </a:solidFill>
              </a:rPr>
              <a:t>العامة</a:t>
            </a:r>
            <a:br>
              <a:rPr lang="ar-IQ" b="1" dirty="0" smtClean="0">
                <a:solidFill>
                  <a:srgbClr val="92D050"/>
                </a:solidFill>
              </a:rPr>
            </a:br>
            <a:r>
              <a:rPr lang="ar-IQ" sz="3100" b="1" dirty="0">
                <a:solidFill>
                  <a:srgbClr val="FF0000"/>
                </a:solidFill>
              </a:rPr>
              <a:t>السياسة العامة كأداء لمؤسسات النظام السياسي ككل:</a:t>
            </a:r>
            <a:br>
              <a:rPr lang="ar-IQ" sz="3100" b="1" dirty="0">
                <a:solidFill>
                  <a:srgbClr val="FF0000"/>
                </a:solidFill>
              </a:rPr>
            </a:br>
            <a:endParaRPr lang="en-US" sz="3100" b="1" dirty="0">
              <a:solidFill>
                <a:srgbClr val="92D050"/>
              </a:solidFill>
            </a:endParaRPr>
          </a:p>
        </p:txBody>
      </p:sp>
      <p:sp>
        <p:nvSpPr>
          <p:cNvPr id="3" name="عنصر نائب للمحتوى 2"/>
          <p:cNvSpPr>
            <a:spLocks noGrp="1"/>
          </p:cNvSpPr>
          <p:nvPr>
            <p:ph idx="1"/>
          </p:nvPr>
        </p:nvSpPr>
        <p:spPr>
          <a:xfrm>
            <a:off x="107504" y="1412776"/>
            <a:ext cx="8579296" cy="5445224"/>
          </a:xfrm>
        </p:spPr>
        <p:txBody>
          <a:bodyPr>
            <a:normAutofit fontScale="25000" lnSpcReduction="20000"/>
          </a:bodyPr>
          <a:lstStyle/>
          <a:p>
            <a:pPr marL="0" indent="0" algn="justLow">
              <a:buNone/>
            </a:pPr>
            <a:r>
              <a:rPr lang="ar-IQ" sz="8000" b="1" dirty="0" smtClean="0"/>
              <a:t>النظام </a:t>
            </a:r>
            <a:r>
              <a:rPr lang="ar-IQ" sz="8000" b="1" dirty="0" err="1" smtClean="0"/>
              <a:t>هوعبارة</a:t>
            </a:r>
            <a:r>
              <a:rPr lang="ar-IQ" sz="8000" b="1" dirty="0" smtClean="0"/>
              <a:t> </a:t>
            </a:r>
            <a:r>
              <a:rPr lang="ar-IQ" sz="8000" b="1" dirty="0"/>
              <a:t>عن مجموعة من الأجزاء تشكل فيما بينها نسقاً من العلاقة المتبادلة في إطار تلك الوحدة الكلية ، ومن هذا المنطلق عرف </a:t>
            </a:r>
            <a:r>
              <a:rPr lang="ar-IQ" sz="8000" b="1" dirty="0" smtClean="0"/>
              <a:t>(ديفيد استون)السياسة العامة  بأنها </a:t>
            </a:r>
            <a:r>
              <a:rPr lang="ar-IQ" sz="8000" b="1" dirty="0"/>
              <a:t>:(( توزيع القيم في المجتمع بطريقة سلطوية آمرة، من خلال القرارات والأنشطة الإلزامية الموزعة لتلك القيم في إطار عملية تفاعلية بين المدخلات والمخرجات والتغذية العكسية</a:t>
            </a:r>
            <a:r>
              <a:rPr lang="ar-IQ" sz="8000" b="1" dirty="0" smtClean="0"/>
              <a:t>)).</a:t>
            </a:r>
            <a:endParaRPr lang="ar-IQ" sz="8000" b="1" dirty="0"/>
          </a:p>
          <a:p>
            <a:pPr marL="0" indent="0" algn="justLow">
              <a:buNone/>
            </a:pPr>
            <a:r>
              <a:rPr lang="ar-IQ" sz="8000" b="1" dirty="0" smtClean="0">
                <a:cs typeface="+mj-cs"/>
              </a:rPr>
              <a:t>وعرفها </a:t>
            </a:r>
            <a:r>
              <a:rPr lang="ar-IQ" sz="8000" b="1" dirty="0">
                <a:cs typeface="+mj-cs"/>
              </a:rPr>
              <a:t>((</a:t>
            </a:r>
            <a:r>
              <a:rPr lang="ar-IQ" sz="8000" b="1" dirty="0" err="1">
                <a:cs typeface="+mj-cs"/>
              </a:rPr>
              <a:t>غابريل</a:t>
            </a:r>
            <a:r>
              <a:rPr lang="ar-IQ" sz="8000" b="1" dirty="0">
                <a:cs typeface="+mj-cs"/>
              </a:rPr>
              <a:t> </a:t>
            </a:r>
            <a:r>
              <a:rPr lang="ar-IQ" sz="8000" b="1" dirty="0" err="1">
                <a:cs typeface="+mj-cs"/>
              </a:rPr>
              <a:t>الموند</a:t>
            </a:r>
            <a:r>
              <a:rPr lang="ar-IQ" sz="8000" b="1" dirty="0">
                <a:cs typeface="+mj-cs"/>
              </a:rPr>
              <a:t>)) </a:t>
            </a:r>
            <a:r>
              <a:rPr lang="ar-IQ" sz="8000" b="1" dirty="0" smtClean="0">
                <a:cs typeface="+mj-cs"/>
              </a:rPr>
              <a:t>بأنها</a:t>
            </a:r>
            <a:r>
              <a:rPr lang="ar-IQ" sz="8000" b="1" dirty="0">
                <a:cs typeface="+mj-cs"/>
              </a:rPr>
              <a:t>:((محصلة علمية منتظمة من تفاعل المدخلات (مطالب + دعم) مع المخرجات ( قرارات وسياسات) للتعبير عن أداء النظام السياسي في قدراته ( </a:t>
            </a:r>
            <a:r>
              <a:rPr lang="ar-IQ" sz="8000" b="1" dirty="0" err="1" smtClean="0">
                <a:cs typeface="+mj-cs"/>
              </a:rPr>
              <a:t>الإستخراجية</a:t>
            </a:r>
            <a:r>
              <a:rPr lang="ar-IQ" sz="8000" b="1" dirty="0" smtClean="0">
                <a:cs typeface="+mj-cs"/>
              </a:rPr>
              <a:t>، والتنظيمية، والتوزيعية، </a:t>
            </a:r>
            <a:r>
              <a:rPr lang="ar-IQ" sz="8000" b="1" dirty="0" err="1" smtClean="0">
                <a:cs typeface="+mj-cs"/>
              </a:rPr>
              <a:t>والاستجابية</a:t>
            </a:r>
            <a:r>
              <a:rPr lang="ar-IQ" sz="8000" b="1" dirty="0" smtClean="0">
                <a:cs typeface="+mj-cs"/>
              </a:rPr>
              <a:t>، والرمزية، </a:t>
            </a:r>
            <a:r>
              <a:rPr lang="ar-IQ" sz="8000" b="1" dirty="0">
                <a:cs typeface="+mj-cs"/>
              </a:rPr>
              <a:t>والدولية ) من خلال القرارات والسياسات المتخذة )) </a:t>
            </a:r>
            <a:r>
              <a:rPr lang="ar-IQ" sz="8000" b="1" dirty="0" smtClean="0">
                <a:cs typeface="+mj-cs"/>
              </a:rPr>
              <a:t>.</a:t>
            </a:r>
          </a:p>
          <a:p>
            <a:pPr marL="0" indent="0" algn="justLow">
              <a:buNone/>
            </a:pPr>
            <a:r>
              <a:rPr lang="ar-IQ" sz="9600" b="1" dirty="0" smtClean="0">
                <a:solidFill>
                  <a:srgbClr val="C00000"/>
                </a:solidFill>
                <a:cs typeface="+mj-cs"/>
              </a:rPr>
              <a:t>ومن </a:t>
            </a:r>
            <a:r>
              <a:rPr lang="ar-IQ" sz="9600" b="1" dirty="0">
                <a:solidFill>
                  <a:srgbClr val="C00000"/>
                </a:solidFill>
                <a:cs typeface="+mj-cs"/>
              </a:rPr>
              <a:t>جانبنا يمكن أن نعرف السياسة العامة بأنها:(( عملية منهجية تكاملية شمولية مستمرة تشترك وتتفاعل فيها المؤسسات والقوى الفاعلة في النظام السياسي – الرسمية وشبه الرسمية </a:t>
            </a:r>
            <a:r>
              <a:rPr lang="ar-IQ" sz="9600" b="1" dirty="0" smtClean="0">
                <a:solidFill>
                  <a:srgbClr val="C00000"/>
                </a:solidFill>
                <a:cs typeface="+mj-cs"/>
              </a:rPr>
              <a:t>- من خلال أدائها </a:t>
            </a:r>
            <a:r>
              <a:rPr lang="ar-IQ" sz="9600" b="1" dirty="0">
                <a:solidFill>
                  <a:srgbClr val="C00000"/>
                </a:solidFill>
                <a:cs typeface="+mj-cs"/>
              </a:rPr>
              <a:t>لوظائفها عبر المراحل المختلفة ، بما يفضي </a:t>
            </a:r>
            <a:r>
              <a:rPr lang="ar-IQ" sz="12800" b="1" u="sng" dirty="0">
                <a:solidFill>
                  <a:srgbClr val="C00000"/>
                </a:solidFill>
                <a:cs typeface="+mj-cs"/>
              </a:rPr>
              <a:t>إلى بناء القدرات </a:t>
            </a:r>
            <a:r>
              <a:rPr lang="ar-IQ" sz="9600" b="1" dirty="0">
                <a:solidFill>
                  <a:srgbClr val="C00000"/>
                </a:solidFill>
                <a:cs typeface="+mj-cs"/>
              </a:rPr>
              <a:t>وتوظيفها سعياً لتحقيق التنمية الشاملة والمستدامة)).        </a:t>
            </a:r>
            <a:endParaRPr lang="ar-IQ" sz="9600" b="1" dirty="0" smtClean="0">
              <a:solidFill>
                <a:srgbClr val="C00000"/>
              </a:solidFill>
              <a:cs typeface="+mj-cs"/>
            </a:endParaRPr>
          </a:p>
          <a:p>
            <a:pPr marL="0" indent="0" algn="justLow">
              <a:buNone/>
            </a:pPr>
            <a:r>
              <a:rPr lang="ar-IQ" sz="8000" b="1" dirty="0" smtClean="0">
                <a:cs typeface="+mj-cs"/>
              </a:rPr>
              <a:t>لذا </a:t>
            </a:r>
            <a:r>
              <a:rPr lang="ar-IQ" sz="8000" b="1" dirty="0">
                <a:cs typeface="+mj-cs"/>
              </a:rPr>
              <a:t>فان رشادة السياسة العامة مرهونة بمدى إدراك ورؤية القائمين على إدارة المؤسسات الرسمية للنظام السياسي - التشريعية والتنفيذية والقضائية - لضرورة إشراك كل المؤسسات والقوى التي يتكون منها النظام السياسي ( أحزاب وجماعات مصالح و رأي عام ) في عملية صنع السياسة العامة بكل مراحلها، والهدف </a:t>
            </a:r>
            <a:r>
              <a:rPr lang="ar-IQ" sz="8000" b="1" dirty="0" err="1" smtClean="0">
                <a:cs typeface="+mj-cs"/>
              </a:rPr>
              <a:t>الستراتيجي</a:t>
            </a:r>
            <a:r>
              <a:rPr lang="ar-IQ" sz="8000" b="1" dirty="0" smtClean="0">
                <a:cs typeface="+mj-cs"/>
              </a:rPr>
              <a:t> </a:t>
            </a:r>
            <a:r>
              <a:rPr lang="ar-IQ" sz="8000" b="1" dirty="0">
                <a:cs typeface="+mj-cs"/>
              </a:rPr>
              <a:t>الأسمى هو تحقيق سعادة المجتمع ورفاهيته من خلال تنمية كل القطاعات وبشكل متزامن وبطريقة تصاعدية.</a:t>
            </a:r>
          </a:p>
          <a:p>
            <a:pPr marL="0" indent="0" algn="justLow">
              <a:buNone/>
            </a:pPr>
            <a:r>
              <a:rPr lang="ar-IQ" sz="8000" b="1" dirty="0" smtClean="0">
                <a:cs typeface="+mj-cs"/>
              </a:rPr>
              <a:t> </a:t>
            </a:r>
            <a:r>
              <a:rPr lang="ar-IQ" sz="8000" b="1" dirty="0">
                <a:cs typeface="+mj-cs"/>
              </a:rPr>
              <a:t>لذا فالسياسة العامة تقتضي وجود نظام سياسي ديمقراطي </a:t>
            </a:r>
            <a:r>
              <a:rPr lang="ar-IQ" sz="8000" b="1" dirty="0" err="1">
                <a:cs typeface="+mj-cs"/>
              </a:rPr>
              <a:t>ولاتوجد</a:t>
            </a:r>
            <a:r>
              <a:rPr lang="ar-IQ" sz="8000" b="1" dirty="0">
                <a:cs typeface="+mj-cs"/>
              </a:rPr>
              <a:t> سياسة عامة في الدول التي يحكمها شخص أو عائلة أو حزب </a:t>
            </a:r>
            <a:r>
              <a:rPr lang="ar-IQ" sz="8000" b="1" dirty="0" smtClean="0">
                <a:cs typeface="+mj-cs"/>
              </a:rPr>
              <a:t>واحد، وحتى في حال وجدت مكونات النظام السياسي لكنها </a:t>
            </a:r>
            <a:r>
              <a:rPr lang="ar-IQ" sz="8000" b="1" dirty="0" smtClean="0">
                <a:cs typeface="+mj-cs"/>
              </a:rPr>
              <a:t>إذا كانت </a:t>
            </a:r>
            <a:r>
              <a:rPr lang="ar-IQ" sz="8000" b="1" dirty="0" smtClean="0">
                <a:cs typeface="+mj-cs"/>
              </a:rPr>
              <a:t>تعاني </a:t>
            </a:r>
            <a:r>
              <a:rPr lang="ar-IQ" sz="8000" b="1" dirty="0" smtClean="0">
                <a:cs typeface="+mj-cs"/>
              </a:rPr>
              <a:t>من خلل بنيوي وتدني في مستوى الأداء فهنا أيضاً تغيب السياسة العامة الراشدة.</a:t>
            </a:r>
            <a:endParaRPr lang="ar-IQ" sz="8000" b="1" dirty="0">
              <a:cs typeface="+mj-cs"/>
            </a:endParaRPr>
          </a:p>
          <a:p>
            <a:endParaRPr lang="en-US" sz="8000" dirty="0"/>
          </a:p>
        </p:txBody>
      </p:sp>
    </p:spTree>
    <p:extLst>
      <p:ext uri="{BB962C8B-B14F-4D97-AF65-F5344CB8AC3E}">
        <p14:creationId xmlns:p14="http://schemas.microsoft.com/office/powerpoint/2010/main" val="2730263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smtClean="0">
                <a:solidFill>
                  <a:srgbClr val="C00000"/>
                </a:solidFill>
              </a:rPr>
              <a:t>مراحل صنع السياسة العامة</a:t>
            </a:r>
            <a:endParaRPr lang="en-US" b="1" dirty="0">
              <a:solidFill>
                <a:srgbClr val="C00000"/>
              </a:solidFill>
            </a:endParaRPr>
          </a:p>
        </p:txBody>
      </p:sp>
      <p:sp>
        <p:nvSpPr>
          <p:cNvPr id="3" name="عنصر نائب للمحتوى 2"/>
          <p:cNvSpPr>
            <a:spLocks noGrp="1"/>
          </p:cNvSpPr>
          <p:nvPr>
            <p:ph idx="1"/>
          </p:nvPr>
        </p:nvSpPr>
        <p:spPr>
          <a:xfrm>
            <a:off x="107504" y="1600200"/>
            <a:ext cx="8928992" cy="5645224"/>
          </a:xfrm>
        </p:spPr>
        <p:txBody>
          <a:bodyPr>
            <a:noAutofit/>
          </a:bodyPr>
          <a:lstStyle/>
          <a:p>
            <a:r>
              <a:rPr lang="ar-IQ" sz="2000" b="1" dirty="0" smtClean="0"/>
              <a:t>تمر عملية صنع السياسة العامة بعدة مراحل هي</a:t>
            </a:r>
            <a:r>
              <a:rPr lang="ar-IQ" sz="2000" b="1" dirty="0"/>
              <a:t>:</a:t>
            </a:r>
          </a:p>
          <a:p>
            <a:pPr marL="0" indent="0">
              <a:buNone/>
            </a:pPr>
            <a:r>
              <a:rPr lang="ar-IQ" sz="2000" b="1" u="sng" dirty="0" smtClean="0">
                <a:solidFill>
                  <a:srgbClr val="FF0000"/>
                </a:solidFill>
              </a:rPr>
              <a:t>1-تحديد المشكلة:(</a:t>
            </a:r>
            <a:r>
              <a:rPr lang="en-US" sz="2000" b="1" u="sng" dirty="0">
                <a:solidFill>
                  <a:srgbClr val="FF0000"/>
                </a:solidFill>
              </a:rPr>
              <a:t>Defining the </a:t>
            </a:r>
            <a:r>
              <a:rPr lang="en-US" sz="2000" b="1" u="sng" dirty="0" smtClean="0">
                <a:solidFill>
                  <a:srgbClr val="FF0000"/>
                </a:solidFill>
              </a:rPr>
              <a:t>problem)</a:t>
            </a:r>
            <a:r>
              <a:rPr lang="ar-IQ" sz="2000" b="1" u="sng" dirty="0" smtClean="0">
                <a:solidFill>
                  <a:srgbClr val="FF0000"/>
                </a:solidFill>
              </a:rPr>
              <a:t>)</a:t>
            </a:r>
            <a:r>
              <a:rPr lang="ar-IQ" sz="2000" b="1" dirty="0" smtClean="0"/>
              <a:t>وتحليلها </a:t>
            </a:r>
            <a:r>
              <a:rPr lang="ar-IQ" sz="2000" b="1" dirty="0"/>
              <a:t>بعد جمع المعلومات الوافية(</a:t>
            </a:r>
            <a:r>
              <a:rPr lang="en-US" sz="2000" b="1" dirty="0"/>
              <a:t>Collection of information) </a:t>
            </a:r>
            <a:r>
              <a:rPr lang="ar-IQ" sz="2000" b="1" dirty="0"/>
              <a:t>من مصادرها المتنوعة والموثوقة.</a:t>
            </a:r>
          </a:p>
          <a:p>
            <a:pPr marL="0" indent="0" algn="justLow">
              <a:buNone/>
            </a:pPr>
            <a:r>
              <a:rPr lang="ar-IQ" sz="2000" b="1" u="sng" dirty="0" smtClean="0">
                <a:solidFill>
                  <a:srgbClr val="00B050"/>
                </a:solidFill>
              </a:rPr>
              <a:t>2-تقديم </a:t>
            </a:r>
            <a:r>
              <a:rPr lang="ar-IQ" sz="2000" b="1" u="sng" dirty="0">
                <a:solidFill>
                  <a:srgbClr val="00B050"/>
                </a:solidFill>
              </a:rPr>
              <a:t>البدائل -الخيارات أو الحلول - </a:t>
            </a:r>
            <a:r>
              <a:rPr lang="ar-IQ" sz="2000" b="1" u="sng" dirty="0" smtClean="0"/>
              <a:t>(</a:t>
            </a:r>
            <a:r>
              <a:rPr lang="en-US" sz="2000" b="1" u="sng" dirty="0" smtClean="0"/>
              <a:t>Alternatives</a:t>
            </a:r>
            <a:r>
              <a:rPr lang="ar-IQ" sz="2000" b="1" u="sng" dirty="0" smtClean="0"/>
              <a:t>) </a:t>
            </a:r>
            <a:r>
              <a:rPr lang="ar-IQ" sz="2000" b="1" dirty="0" smtClean="0"/>
              <a:t>ودراستها وتقييم </a:t>
            </a:r>
            <a:r>
              <a:rPr lang="ar-IQ" sz="2000" b="1" dirty="0"/>
              <a:t>كل منها على حدة (الكلفة والمنفعة والجدوى).</a:t>
            </a:r>
          </a:p>
          <a:p>
            <a:pPr marL="0" indent="0">
              <a:buNone/>
            </a:pPr>
            <a:r>
              <a:rPr lang="ar-IQ" sz="2000" b="1" u="sng" dirty="0" smtClean="0">
                <a:solidFill>
                  <a:srgbClr val="0070C0"/>
                </a:solidFill>
              </a:rPr>
              <a:t>3-إقرار </a:t>
            </a:r>
            <a:r>
              <a:rPr lang="ar-IQ" sz="2000" b="1" u="sng" dirty="0">
                <a:solidFill>
                  <a:srgbClr val="0070C0"/>
                </a:solidFill>
              </a:rPr>
              <a:t>البديل الأنسب </a:t>
            </a:r>
            <a:r>
              <a:rPr lang="ar-IQ" sz="2000" b="1" u="sng" dirty="0"/>
              <a:t>(قانون أو قرار وما إلى ذلك)( </a:t>
            </a:r>
            <a:r>
              <a:rPr lang="en-US" sz="2000" b="1" u="sng" dirty="0"/>
              <a:t>Choose an alternative</a:t>
            </a:r>
            <a:r>
              <a:rPr lang="en-US" sz="2000" b="1" u="sng" dirty="0" smtClean="0"/>
              <a:t>)</a:t>
            </a:r>
            <a:r>
              <a:rPr lang="ar-IQ" sz="2000" b="1" u="sng" dirty="0" smtClean="0"/>
              <a:t>)</a:t>
            </a:r>
            <a:r>
              <a:rPr lang="en-US" sz="2000" b="1" dirty="0" smtClean="0"/>
              <a:t>، </a:t>
            </a:r>
            <a:r>
              <a:rPr lang="ar-IQ" sz="2000" b="1" dirty="0"/>
              <a:t>وتعبئة الموارد المادية والبشرية وحشد الدعم والتأييد والمساندة من الجمهور وكل المؤسسات والمنظمات </a:t>
            </a:r>
            <a:endParaRPr lang="ar-IQ" sz="2000" b="1" dirty="0" smtClean="0"/>
          </a:p>
          <a:p>
            <a:pPr marL="0" indent="0">
              <a:buNone/>
            </a:pPr>
            <a:r>
              <a:rPr lang="ar-IQ" sz="2000" b="1" u="sng" dirty="0" smtClean="0">
                <a:solidFill>
                  <a:schemeClr val="accent4">
                    <a:lumMod val="50000"/>
                  </a:schemeClr>
                </a:solidFill>
              </a:rPr>
              <a:t>4-المصادقة </a:t>
            </a:r>
            <a:r>
              <a:rPr lang="ar-IQ" sz="2000" b="1" u="sng" dirty="0">
                <a:solidFill>
                  <a:schemeClr val="accent4">
                    <a:lumMod val="50000"/>
                  </a:schemeClr>
                </a:solidFill>
              </a:rPr>
              <a:t>أو التوقيع </a:t>
            </a:r>
            <a:r>
              <a:rPr lang="ar-IQ" sz="2000" b="1" u="sng" dirty="0" smtClean="0">
                <a:solidFill>
                  <a:schemeClr val="accent4">
                    <a:lumMod val="50000"/>
                  </a:schemeClr>
                </a:solidFill>
              </a:rPr>
              <a:t>و </a:t>
            </a:r>
            <a:r>
              <a:rPr lang="ar-IQ" sz="2000" b="1" u="sng" dirty="0">
                <a:solidFill>
                  <a:schemeClr val="accent4">
                    <a:lumMod val="50000"/>
                  </a:schemeClr>
                </a:solidFill>
              </a:rPr>
              <a:t>الإصدار: </a:t>
            </a:r>
            <a:r>
              <a:rPr lang="en-US" sz="2000" b="1" dirty="0" smtClean="0"/>
              <a:t>(</a:t>
            </a:r>
            <a:r>
              <a:rPr lang="en-US" sz="2000" b="1" dirty="0"/>
              <a:t>Signature ) ( </a:t>
            </a:r>
            <a:r>
              <a:rPr lang="en-US" sz="2000" b="1" dirty="0" smtClean="0"/>
              <a:t>Version ) </a:t>
            </a:r>
            <a:r>
              <a:rPr lang="ar-IQ" sz="2000" b="1" dirty="0"/>
              <a:t>من قبل رئيس الدولة.</a:t>
            </a:r>
          </a:p>
          <a:p>
            <a:pPr marL="0" indent="0">
              <a:buNone/>
            </a:pPr>
            <a:r>
              <a:rPr lang="ar-IQ" sz="2000" b="1" u="sng" dirty="0"/>
              <a:t>5</a:t>
            </a:r>
            <a:r>
              <a:rPr lang="ar-IQ" sz="2000" b="1" u="sng" dirty="0" smtClean="0">
                <a:solidFill>
                  <a:srgbClr val="FFC000"/>
                </a:solidFill>
              </a:rPr>
              <a:t>-التنفيذ </a:t>
            </a:r>
            <a:r>
              <a:rPr lang="en-US" sz="2000" b="1" u="sng" dirty="0" smtClean="0"/>
              <a:t>Implementation</a:t>
            </a:r>
            <a:r>
              <a:rPr lang="en-US" sz="2000" b="1" u="sng" dirty="0"/>
              <a:t>) </a:t>
            </a:r>
            <a:r>
              <a:rPr lang="ar-IQ" sz="2000" b="1" u="sng" dirty="0" smtClean="0"/>
              <a:t>)</a:t>
            </a:r>
            <a:r>
              <a:rPr lang="en-US" sz="2000" b="1" u="sng" dirty="0" smtClean="0"/>
              <a:t>، </a:t>
            </a:r>
            <a:r>
              <a:rPr lang="ar-IQ" sz="2000" b="1" dirty="0"/>
              <a:t>وتجري من قبل المؤسسة التنفيذية (رئيس الجمهورية ووزرائه في النظم الرئاسية ويضاف لهم رئيس الوزراء في النظم المختلطة (مثل فرنسا وروسيا ومصر) ومن قبل مجلس الوزراء في النظم البرلمانية مثل ألمانيا والعراق مع المتابعة والرقابة </a:t>
            </a:r>
            <a:r>
              <a:rPr lang="ar-IQ" sz="2000" b="1" dirty="0" smtClean="0"/>
              <a:t>لضمان </a:t>
            </a:r>
            <a:r>
              <a:rPr lang="ar-IQ" sz="2000" b="1" dirty="0"/>
              <a:t>سلامة التنفيذ.</a:t>
            </a:r>
          </a:p>
          <a:p>
            <a:pPr marL="0" indent="0">
              <a:buNone/>
            </a:pPr>
            <a:r>
              <a:rPr lang="ar-IQ" sz="2000" b="1" dirty="0" smtClean="0">
                <a:solidFill>
                  <a:schemeClr val="bg2">
                    <a:lumMod val="25000"/>
                  </a:schemeClr>
                </a:solidFill>
              </a:rPr>
              <a:t>6</a:t>
            </a:r>
            <a:r>
              <a:rPr lang="ar-IQ" sz="2000" b="1" u="sng" dirty="0" smtClean="0">
                <a:solidFill>
                  <a:schemeClr val="bg2">
                    <a:lumMod val="25000"/>
                  </a:schemeClr>
                </a:solidFill>
              </a:rPr>
              <a:t>-التقييم</a:t>
            </a:r>
            <a:r>
              <a:rPr lang="en-US" sz="2000" b="1" u="sng" dirty="0" smtClean="0">
                <a:solidFill>
                  <a:schemeClr val="bg2">
                    <a:lumMod val="25000"/>
                  </a:schemeClr>
                </a:solidFill>
              </a:rPr>
              <a:t>Evaluation): </a:t>
            </a:r>
            <a:r>
              <a:rPr lang="ar-IQ" sz="2000" b="1" u="sng" dirty="0" smtClean="0">
                <a:solidFill>
                  <a:schemeClr val="bg2">
                    <a:lumMod val="25000"/>
                  </a:schemeClr>
                </a:solidFill>
              </a:rPr>
              <a:t>)</a:t>
            </a:r>
            <a:r>
              <a:rPr lang="ar-IQ" sz="2000" b="1" dirty="0" smtClean="0"/>
              <a:t>هو(تشخيص </a:t>
            </a:r>
            <a:r>
              <a:rPr lang="ar-IQ" sz="2000" b="1" dirty="0"/>
              <a:t>الخلل وتحديد الصعوبات والتحديات وتقدير النتائج الإيجابية ومنها رضا وقبول الفئات المستفيدة وما إلى ذلك).</a:t>
            </a:r>
          </a:p>
          <a:p>
            <a:pPr marL="0" indent="0">
              <a:buNone/>
            </a:pPr>
            <a:r>
              <a:rPr lang="ar-IQ" sz="2000" b="1" u="sng" smtClean="0">
                <a:solidFill>
                  <a:srgbClr val="002060"/>
                </a:solidFill>
              </a:rPr>
              <a:t>7-التقويم </a:t>
            </a:r>
            <a:r>
              <a:rPr lang="en-US" sz="2000" b="1" u="sng" smtClean="0">
                <a:solidFill>
                  <a:srgbClr val="002060"/>
                </a:solidFill>
              </a:rPr>
              <a:t>Correction</a:t>
            </a:r>
            <a:r>
              <a:rPr lang="en-US" sz="2000" b="1" u="sng" dirty="0">
                <a:solidFill>
                  <a:srgbClr val="002060"/>
                </a:solidFill>
              </a:rPr>
              <a:t>) </a:t>
            </a:r>
            <a:r>
              <a:rPr lang="en-US" sz="2000" b="1" u="sng" dirty="0" smtClean="0">
                <a:solidFill>
                  <a:srgbClr val="002060"/>
                </a:solidFill>
              </a:rPr>
              <a:t>:</a:t>
            </a:r>
            <a:r>
              <a:rPr lang="ar-IQ" sz="2000" b="1" u="sng" dirty="0" smtClean="0">
                <a:solidFill>
                  <a:srgbClr val="002060"/>
                </a:solidFill>
              </a:rPr>
              <a:t>)</a:t>
            </a:r>
            <a:r>
              <a:rPr lang="ar-IQ" sz="2000" b="1" dirty="0" smtClean="0"/>
              <a:t>هو </a:t>
            </a:r>
            <a:r>
              <a:rPr lang="ar-IQ" sz="2000" b="1" dirty="0"/>
              <a:t>تصحيح الخلل من خلال تعديل الخيار جزئياً (تعديل قانون أو قرار) أو اختيار بديل آخر اكثر جدوى وتلك العملية مع التقييم تدخلان ضمن ما يسمى بالتغذية </a:t>
            </a:r>
            <a:r>
              <a:rPr lang="ar-IQ" sz="2000" b="1" dirty="0" smtClean="0"/>
              <a:t>الراجعة</a:t>
            </a:r>
            <a:r>
              <a:rPr lang="en-US" sz="2000" b="1" dirty="0" smtClean="0"/>
              <a:t>Feedback).</a:t>
            </a:r>
            <a:r>
              <a:rPr lang="ar-IQ" sz="2000" b="1" dirty="0" smtClean="0"/>
              <a:t>)</a:t>
            </a:r>
            <a:endParaRPr lang="en-US" sz="2000" b="1" dirty="0"/>
          </a:p>
          <a:p>
            <a:endParaRPr lang="en-US" sz="2000" b="1" dirty="0"/>
          </a:p>
        </p:txBody>
      </p:sp>
    </p:spTree>
    <p:extLst>
      <p:ext uri="{BB962C8B-B14F-4D97-AF65-F5344CB8AC3E}">
        <p14:creationId xmlns:p14="http://schemas.microsoft.com/office/powerpoint/2010/main" val="388582092"/>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TotalTime>
  <Words>1400</Words>
  <Application>Microsoft Office PowerPoint</Application>
  <PresentationFormat>عرض على الشاشة (3:4)‏</PresentationFormat>
  <Paragraphs>38</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سمة Office</vt:lpstr>
      <vt:lpstr>ماهية السياسة العامة السياسة والنظام السياسي </vt:lpstr>
      <vt:lpstr>ماهية السياسة العامة الدستور</vt:lpstr>
      <vt:lpstr>ماهية السياسة العامة الدولة </vt:lpstr>
      <vt:lpstr>ماهية السياسة العامة الحكومة</vt:lpstr>
      <vt:lpstr>ماهية السياسة العامة الستراتيجية والادارة العامة والسياسة العامة</vt:lpstr>
      <vt:lpstr>ماهية السياسة العامة السياسة العامة كأداء لمؤسسات النظام السياسي ككل: </vt:lpstr>
      <vt:lpstr>مراحل صنع السياسة العامة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ماهية السياسة العامة</dc:title>
  <dc:creator>Digital Net</dc:creator>
  <cp:lastModifiedBy>Maher</cp:lastModifiedBy>
  <cp:revision>23</cp:revision>
  <dcterms:created xsi:type="dcterms:W3CDTF">2022-09-12T14:33:59Z</dcterms:created>
  <dcterms:modified xsi:type="dcterms:W3CDTF">2022-09-20T17:45:46Z</dcterms:modified>
</cp:coreProperties>
</file>