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7F0C2E-40E4-4D9D-9451-478F57657BFA}" type="doc">
      <dgm:prSet loTypeId="urn:microsoft.com/office/officeart/2005/8/layout/pyramid2" loCatId="pyramid" qsTypeId="urn:microsoft.com/office/officeart/2005/8/quickstyle/simple1" qsCatId="simple" csTypeId="urn:microsoft.com/office/officeart/2005/8/colors/accent1_2" csCatId="accent1" phldr="1"/>
      <dgm:spPr/>
    </dgm:pt>
    <dgm:pt modelId="{7779C26D-DE6E-4397-8902-3DB66CEFCC73}">
      <dgm:prSet phldrT="[نص]"/>
      <dgm:spPr/>
      <dgm:t>
        <a:bodyPr/>
        <a:lstStyle/>
        <a:p>
          <a:r>
            <a:rPr lang="ar-IQ" dirty="0" smtClean="0"/>
            <a:t>موقع الدولة</a:t>
          </a:r>
          <a:endParaRPr lang="en-US" dirty="0"/>
        </a:p>
      </dgm:t>
    </dgm:pt>
    <dgm:pt modelId="{52F80A7A-0310-4D76-BF51-BE934BA12981}" type="parTrans" cxnId="{5490D7E9-2866-462F-9372-F3F8B80B6BE5}">
      <dgm:prSet/>
      <dgm:spPr/>
      <dgm:t>
        <a:bodyPr/>
        <a:lstStyle/>
        <a:p>
          <a:endParaRPr lang="en-US"/>
        </a:p>
      </dgm:t>
    </dgm:pt>
    <dgm:pt modelId="{2ED62A0D-D49D-4B04-8501-19A768C1D560}" type="sibTrans" cxnId="{5490D7E9-2866-462F-9372-F3F8B80B6BE5}">
      <dgm:prSet/>
      <dgm:spPr/>
      <dgm:t>
        <a:bodyPr/>
        <a:lstStyle/>
        <a:p>
          <a:endParaRPr lang="en-US"/>
        </a:p>
      </dgm:t>
    </dgm:pt>
    <dgm:pt modelId="{36B5C26B-4BE1-4466-AD59-F0CDDE04E7BD}">
      <dgm:prSet phldrT="[نص]"/>
      <dgm:spPr/>
      <dgm:t>
        <a:bodyPr/>
        <a:lstStyle/>
        <a:p>
          <a:r>
            <a:rPr lang="ar-IQ" dirty="0" smtClean="0">
              <a:solidFill>
                <a:schemeClr val="tx2"/>
              </a:solidFill>
            </a:rPr>
            <a:t>القرار السياسي</a:t>
          </a:r>
          <a:endParaRPr lang="en-US" dirty="0">
            <a:solidFill>
              <a:schemeClr val="tx2"/>
            </a:solidFill>
          </a:endParaRPr>
        </a:p>
      </dgm:t>
    </dgm:pt>
    <dgm:pt modelId="{C98B1CE7-FF43-4547-921A-FCEC9CCA6E31}" type="parTrans" cxnId="{93D8479C-388C-415D-BE40-4CFE70E6533B}">
      <dgm:prSet/>
      <dgm:spPr/>
      <dgm:t>
        <a:bodyPr/>
        <a:lstStyle/>
        <a:p>
          <a:endParaRPr lang="en-US"/>
        </a:p>
      </dgm:t>
    </dgm:pt>
    <dgm:pt modelId="{988BA838-898C-44FC-A59C-38725245A186}" type="sibTrans" cxnId="{93D8479C-388C-415D-BE40-4CFE70E6533B}">
      <dgm:prSet/>
      <dgm:spPr/>
      <dgm:t>
        <a:bodyPr/>
        <a:lstStyle/>
        <a:p>
          <a:endParaRPr lang="en-US"/>
        </a:p>
      </dgm:t>
    </dgm:pt>
    <dgm:pt modelId="{F82ABBE8-E40D-4553-8D2B-BEBDC82F22D2}">
      <dgm:prSet phldrT="[نص]"/>
      <dgm:spPr/>
      <dgm:t>
        <a:bodyPr/>
        <a:lstStyle/>
        <a:p>
          <a:r>
            <a:rPr lang="ar-IQ" dirty="0" smtClean="0">
              <a:solidFill>
                <a:srgbClr val="00B050"/>
              </a:solidFill>
            </a:rPr>
            <a:t>القرار الاقتصادي</a:t>
          </a:r>
          <a:endParaRPr lang="en-US" dirty="0">
            <a:solidFill>
              <a:srgbClr val="00B050"/>
            </a:solidFill>
          </a:endParaRPr>
        </a:p>
      </dgm:t>
    </dgm:pt>
    <dgm:pt modelId="{B6059568-6973-4BBD-95F4-DEF92D4CE033}" type="parTrans" cxnId="{149B631C-7EC8-4666-9CCA-B3A59436CFFC}">
      <dgm:prSet/>
      <dgm:spPr/>
      <dgm:t>
        <a:bodyPr/>
        <a:lstStyle/>
        <a:p>
          <a:endParaRPr lang="en-US"/>
        </a:p>
      </dgm:t>
    </dgm:pt>
    <dgm:pt modelId="{2F3F745A-DA9F-458D-89A5-38BFC55C732C}" type="sibTrans" cxnId="{149B631C-7EC8-4666-9CCA-B3A59436CFFC}">
      <dgm:prSet/>
      <dgm:spPr/>
      <dgm:t>
        <a:bodyPr/>
        <a:lstStyle/>
        <a:p>
          <a:endParaRPr lang="en-US"/>
        </a:p>
      </dgm:t>
    </dgm:pt>
    <dgm:pt modelId="{C5B66D20-23D6-4704-B408-DEA30E121FC1}">
      <dgm:prSet phldrT="[نص]"/>
      <dgm:spPr/>
      <dgm:t>
        <a:bodyPr/>
        <a:lstStyle/>
        <a:p>
          <a:r>
            <a:rPr lang="ar-IQ" dirty="0" smtClean="0">
              <a:solidFill>
                <a:srgbClr val="00B0F0"/>
              </a:solidFill>
            </a:rPr>
            <a:t>الاسلحة المتطورة</a:t>
          </a:r>
          <a:endParaRPr lang="en-US" dirty="0">
            <a:solidFill>
              <a:srgbClr val="00B0F0"/>
            </a:solidFill>
          </a:endParaRPr>
        </a:p>
      </dgm:t>
    </dgm:pt>
    <dgm:pt modelId="{0B5F5421-ADFD-4B8A-90CB-865FB58DB6D6}" type="parTrans" cxnId="{A97026E2-78C6-4A89-8BF6-8103FD59F9B7}">
      <dgm:prSet/>
      <dgm:spPr/>
      <dgm:t>
        <a:bodyPr/>
        <a:lstStyle/>
        <a:p>
          <a:endParaRPr lang="en-US"/>
        </a:p>
      </dgm:t>
    </dgm:pt>
    <dgm:pt modelId="{E9010046-FDC2-45D6-9172-1FD48302CF50}" type="sibTrans" cxnId="{A97026E2-78C6-4A89-8BF6-8103FD59F9B7}">
      <dgm:prSet/>
      <dgm:spPr/>
      <dgm:t>
        <a:bodyPr/>
        <a:lstStyle/>
        <a:p>
          <a:endParaRPr lang="en-US"/>
        </a:p>
      </dgm:t>
    </dgm:pt>
    <dgm:pt modelId="{342C9C58-BF66-4FFF-AE6E-092D23E40EF9}">
      <dgm:prSet phldrT="[نص]"/>
      <dgm:spPr/>
      <dgm:t>
        <a:bodyPr/>
        <a:lstStyle/>
        <a:p>
          <a:r>
            <a:rPr lang="ar-IQ" dirty="0" smtClean="0">
              <a:solidFill>
                <a:srgbClr val="7030A0"/>
              </a:solidFill>
            </a:rPr>
            <a:t>الموارد والسلع الاقتصادية</a:t>
          </a:r>
          <a:endParaRPr lang="en-US" dirty="0">
            <a:solidFill>
              <a:srgbClr val="7030A0"/>
            </a:solidFill>
          </a:endParaRPr>
        </a:p>
      </dgm:t>
    </dgm:pt>
    <dgm:pt modelId="{CE21D32A-FA0C-4E60-9808-79F7C080F6B1}" type="parTrans" cxnId="{BAC9969C-F888-4474-90C9-20570E767276}">
      <dgm:prSet/>
      <dgm:spPr/>
      <dgm:t>
        <a:bodyPr/>
        <a:lstStyle/>
        <a:p>
          <a:endParaRPr lang="en-US"/>
        </a:p>
      </dgm:t>
    </dgm:pt>
    <dgm:pt modelId="{F0232F9E-1777-476E-86D0-40FFAF98A331}" type="sibTrans" cxnId="{BAC9969C-F888-4474-90C9-20570E767276}">
      <dgm:prSet/>
      <dgm:spPr/>
      <dgm:t>
        <a:bodyPr/>
        <a:lstStyle/>
        <a:p>
          <a:endParaRPr lang="en-US"/>
        </a:p>
      </dgm:t>
    </dgm:pt>
    <dgm:pt modelId="{9113A613-549B-4E0F-815E-A23862D5766E}">
      <dgm:prSet phldrT="[نص]"/>
      <dgm:spPr/>
      <dgm:t>
        <a:bodyPr/>
        <a:lstStyle/>
        <a:p>
          <a:r>
            <a:rPr lang="ar-IQ" dirty="0" smtClean="0">
              <a:solidFill>
                <a:srgbClr val="FF0000"/>
              </a:solidFill>
            </a:rPr>
            <a:t>نمط من الدراسات</a:t>
          </a:r>
          <a:endParaRPr lang="en-US" dirty="0">
            <a:solidFill>
              <a:srgbClr val="FF0000"/>
            </a:solidFill>
          </a:endParaRPr>
        </a:p>
      </dgm:t>
    </dgm:pt>
    <dgm:pt modelId="{11817015-3509-4C53-96EA-F954918859E6}" type="parTrans" cxnId="{573BB751-34FF-4AB9-98DD-F4BB595F4B75}">
      <dgm:prSet/>
      <dgm:spPr/>
      <dgm:t>
        <a:bodyPr/>
        <a:lstStyle/>
        <a:p>
          <a:endParaRPr lang="en-US"/>
        </a:p>
      </dgm:t>
    </dgm:pt>
    <dgm:pt modelId="{FC13A684-B14B-4A27-B018-8E3F6681C364}" type="sibTrans" cxnId="{573BB751-34FF-4AB9-98DD-F4BB595F4B75}">
      <dgm:prSet/>
      <dgm:spPr/>
      <dgm:t>
        <a:bodyPr/>
        <a:lstStyle/>
        <a:p>
          <a:endParaRPr lang="en-US"/>
        </a:p>
      </dgm:t>
    </dgm:pt>
    <dgm:pt modelId="{BE677BB0-64F9-453B-80A1-2C3DDCFC8BB7}" type="pres">
      <dgm:prSet presAssocID="{E47F0C2E-40E4-4D9D-9451-478F57657BFA}" presName="compositeShape" presStyleCnt="0">
        <dgm:presLayoutVars>
          <dgm:dir/>
          <dgm:resizeHandles/>
        </dgm:presLayoutVars>
      </dgm:prSet>
      <dgm:spPr/>
    </dgm:pt>
    <dgm:pt modelId="{C3940F56-2EAE-4E51-A0F6-66C70F89DF40}" type="pres">
      <dgm:prSet presAssocID="{E47F0C2E-40E4-4D9D-9451-478F57657BFA}" presName="pyramid" presStyleLbl="node1" presStyleIdx="0" presStyleCnt="1" custFlipVert="0" custScaleX="98677" custScaleY="100000" custLinFactNeighborX="-15209" custLinFactNeighborY="-1182"/>
      <dgm:spPr/>
    </dgm:pt>
    <dgm:pt modelId="{05B82152-4693-4968-97B7-B0B3BA04EA9C}" type="pres">
      <dgm:prSet presAssocID="{E47F0C2E-40E4-4D9D-9451-478F57657BFA}" presName="theList" presStyleCnt="0"/>
      <dgm:spPr/>
    </dgm:pt>
    <dgm:pt modelId="{32093BB8-0513-4077-9693-25CC3D94B807}" type="pres">
      <dgm:prSet presAssocID="{7779C26D-DE6E-4397-8902-3DB66CEFCC73}" presName="aNode" presStyleLbl="fgAcc1" presStyleIdx="0" presStyleCnt="6" custLinFactY="-32504" custLinFactNeighborX="17950" custLinFactNeighborY="-100000">
        <dgm:presLayoutVars>
          <dgm:bulletEnabled val="1"/>
        </dgm:presLayoutVars>
      </dgm:prSet>
      <dgm:spPr/>
      <dgm:t>
        <a:bodyPr/>
        <a:lstStyle/>
        <a:p>
          <a:endParaRPr lang="en-US"/>
        </a:p>
      </dgm:t>
    </dgm:pt>
    <dgm:pt modelId="{D0C71153-5EBA-44EA-B4E2-36434824D61D}" type="pres">
      <dgm:prSet presAssocID="{7779C26D-DE6E-4397-8902-3DB66CEFCC73}" presName="aSpace" presStyleCnt="0"/>
      <dgm:spPr/>
    </dgm:pt>
    <dgm:pt modelId="{158FF8E8-9125-48DA-A073-2D157F6A7319}" type="pres">
      <dgm:prSet presAssocID="{36B5C26B-4BE1-4466-AD59-F0CDDE04E7BD}" presName="aNode" presStyleLbl="fgAcc1" presStyleIdx="1" presStyleCnt="6" custLinFactY="-5221" custLinFactNeighborX="17950" custLinFactNeighborY="-100000">
        <dgm:presLayoutVars>
          <dgm:bulletEnabled val="1"/>
        </dgm:presLayoutVars>
      </dgm:prSet>
      <dgm:spPr/>
      <dgm:t>
        <a:bodyPr/>
        <a:lstStyle/>
        <a:p>
          <a:endParaRPr lang="en-US"/>
        </a:p>
      </dgm:t>
    </dgm:pt>
    <dgm:pt modelId="{5C03611A-B376-4C16-BE64-EC69270D2608}" type="pres">
      <dgm:prSet presAssocID="{36B5C26B-4BE1-4466-AD59-F0CDDE04E7BD}" presName="aSpace" presStyleCnt="0"/>
      <dgm:spPr/>
    </dgm:pt>
    <dgm:pt modelId="{9A4D06B8-3267-4170-B344-2291E3194946}" type="pres">
      <dgm:prSet presAssocID="{F82ABBE8-E40D-4553-8D2B-BEBDC82F22D2}" presName="aNode" presStyleLbl="fgAcc1" presStyleIdx="2" presStyleCnt="6" custLinFactNeighborX="17441" custLinFactNeighborY="-83260">
        <dgm:presLayoutVars>
          <dgm:bulletEnabled val="1"/>
        </dgm:presLayoutVars>
      </dgm:prSet>
      <dgm:spPr/>
      <dgm:t>
        <a:bodyPr/>
        <a:lstStyle/>
        <a:p>
          <a:endParaRPr lang="en-US"/>
        </a:p>
      </dgm:t>
    </dgm:pt>
    <dgm:pt modelId="{412FDF51-AA6F-4863-81D5-F04C0C41A07D}" type="pres">
      <dgm:prSet presAssocID="{F82ABBE8-E40D-4553-8D2B-BEBDC82F22D2}" presName="aSpace" presStyleCnt="0"/>
      <dgm:spPr/>
    </dgm:pt>
    <dgm:pt modelId="{D8A0BC1B-D873-4CA0-836A-1450067D8705}" type="pres">
      <dgm:prSet presAssocID="{C5B66D20-23D6-4704-B408-DEA30E121FC1}" presName="aNode" presStyleLbl="fgAcc1" presStyleIdx="3" presStyleCnt="6" custLinFactNeighborX="17441" custLinFactNeighborY="55127">
        <dgm:presLayoutVars>
          <dgm:bulletEnabled val="1"/>
        </dgm:presLayoutVars>
      </dgm:prSet>
      <dgm:spPr/>
      <dgm:t>
        <a:bodyPr/>
        <a:lstStyle/>
        <a:p>
          <a:endParaRPr lang="en-US"/>
        </a:p>
      </dgm:t>
    </dgm:pt>
    <dgm:pt modelId="{014153A1-28A8-4CC4-9661-DF72A6073D2F}" type="pres">
      <dgm:prSet presAssocID="{C5B66D20-23D6-4704-B408-DEA30E121FC1}" presName="aSpace" presStyleCnt="0"/>
      <dgm:spPr/>
    </dgm:pt>
    <dgm:pt modelId="{A0317F60-B0B9-4A15-AA79-8B7BADCAE8F5}" type="pres">
      <dgm:prSet presAssocID="{342C9C58-BF66-4FFF-AE6E-092D23E40EF9}" presName="aNode" presStyleLbl="fgAcc1" presStyleIdx="4" presStyleCnt="6" custScaleX="99990" custLinFactY="1705" custLinFactNeighborX="17945" custLinFactNeighborY="100000">
        <dgm:presLayoutVars>
          <dgm:bulletEnabled val="1"/>
        </dgm:presLayoutVars>
      </dgm:prSet>
      <dgm:spPr/>
      <dgm:t>
        <a:bodyPr/>
        <a:lstStyle/>
        <a:p>
          <a:endParaRPr lang="en-US"/>
        </a:p>
      </dgm:t>
    </dgm:pt>
    <dgm:pt modelId="{7EF61CDF-63DB-4320-9FC9-2ED464AEEF6C}" type="pres">
      <dgm:prSet presAssocID="{342C9C58-BF66-4FFF-AE6E-092D23E40EF9}" presName="aSpace" presStyleCnt="0"/>
      <dgm:spPr/>
    </dgm:pt>
    <dgm:pt modelId="{52E76615-289E-48E2-8318-F69DBC8C5C01}" type="pres">
      <dgm:prSet presAssocID="{9113A613-549B-4E0F-815E-A23862D5766E}" presName="aNode" presStyleLbl="fgAcc1" presStyleIdx="5" presStyleCnt="6" custLinFactY="9019" custLinFactNeighborX="17441" custLinFactNeighborY="100000">
        <dgm:presLayoutVars>
          <dgm:bulletEnabled val="1"/>
        </dgm:presLayoutVars>
      </dgm:prSet>
      <dgm:spPr/>
      <dgm:t>
        <a:bodyPr/>
        <a:lstStyle/>
        <a:p>
          <a:endParaRPr lang="en-US"/>
        </a:p>
      </dgm:t>
    </dgm:pt>
    <dgm:pt modelId="{AD2198BD-494F-4A75-9E4C-AB1FC5BF612B}" type="pres">
      <dgm:prSet presAssocID="{9113A613-549B-4E0F-815E-A23862D5766E}" presName="aSpace" presStyleCnt="0"/>
      <dgm:spPr/>
    </dgm:pt>
  </dgm:ptLst>
  <dgm:cxnLst>
    <dgm:cxn modelId="{93D8479C-388C-415D-BE40-4CFE70E6533B}" srcId="{E47F0C2E-40E4-4D9D-9451-478F57657BFA}" destId="{36B5C26B-4BE1-4466-AD59-F0CDDE04E7BD}" srcOrd="1" destOrd="0" parTransId="{C98B1CE7-FF43-4547-921A-FCEC9CCA6E31}" sibTransId="{988BA838-898C-44FC-A59C-38725245A186}"/>
    <dgm:cxn modelId="{CFE0F430-0453-4DEE-9506-C9F5FFD86920}" type="presOf" srcId="{F82ABBE8-E40D-4553-8D2B-BEBDC82F22D2}" destId="{9A4D06B8-3267-4170-B344-2291E3194946}" srcOrd="0" destOrd="0" presId="urn:microsoft.com/office/officeart/2005/8/layout/pyramid2"/>
    <dgm:cxn modelId="{5490D7E9-2866-462F-9372-F3F8B80B6BE5}" srcId="{E47F0C2E-40E4-4D9D-9451-478F57657BFA}" destId="{7779C26D-DE6E-4397-8902-3DB66CEFCC73}" srcOrd="0" destOrd="0" parTransId="{52F80A7A-0310-4D76-BF51-BE934BA12981}" sibTransId="{2ED62A0D-D49D-4B04-8501-19A768C1D560}"/>
    <dgm:cxn modelId="{811F71C8-45B3-4FCB-811E-4A5627B55F85}" type="presOf" srcId="{E47F0C2E-40E4-4D9D-9451-478F57657BFA}" destId="{BE677BB0-64F9-453B-80A1-2C3DDCFC8BB7}" srcOrd="0" destOrd="0" presId="urn:microsoft.com/office/officeart/2005/8/layout/pyramid2"/>
    <dgm:cxn modelId="{A97026E2-78C6-4A89-8BF6-8103FD59F9B7}" srcId="{E47F0C2E-40E4-4D9D-9451-478F57657BFA}" destId="{C5B66D20-23D6-4704-B408-DEA30E121FC1}" srcOrd="3" destOrd="0" parTransId="{0B5F5421-ADFD-4B8A-90CB-865FB58DB6D6}" sibTransId="{E9010046-FDC2-45D6-9172-1FD48302CF50}"/>
    <dgm:cxn modelId="{B6C40D26-9A28-430D-8C89-8F8FA502C594}" type="presOf" srcId="{C5B66D20-23D6-4704-B408-DEA30E121FC1}" destId="{D8A0BC1B-D873-4CA0-836A-1450067D8705}" srcOrd="0" destOrd="0" presId="urn:microsoft.com/office/officeart/2005/8/layout/pyramid2"/>
    <dgm:cxn modelId="{573BB751-34FF-4AB9-98DD-F4BB595F4B75}" srcId="{E47F0C2E-40E4-4D9D-9451-478F57657BFA}" destId="{9113A613-549B-4E0F-815E-A23862D5766E}" srcOrd="5" destOrd="0" parTransId="{11817015-3509-4C53-96EA-F954918859E6}" sibTransId="{FC13A684-B14B-4A27-B018-8E3F6681C364}"/>
    <dgm:cxn modelId="{149B631C-7EC8-4666-9CCA-B3A59436CFFC}" srcId="{E47F0C2E-40E4-4D9D-9451-478F57657BFA}" destId="{F82ABBE8-E40D-4553-8D2B-BEBDC82F22D2}" srcOrd="2" destOrd="0" parTransId="{B6059568-6973-4BBD-95F4-DEF92D4CE033}" sibTransId="{2F3F745A-DA9F-458D-89A5-38BFC55C732C}"/>
    <dgm:cxn modelId="{BAC9969C-F888-4474-90C9-20570E767276}" srcId="{E47F0C2E-40E4-4D9D-9451-478F57657BFA}" destId="{342C9C58-BF66-4FFF-AE6E-092D23E40EF9}" srcOrd="4" destOrd="0" parTransId="{CE21D32A-FA0C-4E60-9808-79F7C080F6B1}" sibTransId="{F0232F9E-1777-476E-86D0-40FFAF98A331}"/>
    <dgm:cxn modelId="{74BC2DAB-1CC2-408A-9CA2-B622E120B80C}" type="presOf" srcId="{36B5C26B-4BE1-4466-AD59-F0CDDE04E7BD}" destId="{158FF8E8-9125-48DA-A073-2D157F6A7319}" srcOrd="0" destOrd="0" presId="urn:microsoft.com/office/officeart/2005/8/layout/pyramid2"/>
    <dgm:cxn modelId="{3EF8FBD4-8D49-49D8-93C9-B23825324ECD}" type="presOf" srcId="{342C9C58-BF66-4FFF-AE6E-092D23E40EF9}" destId="{A0317F60-B0B9-4A15-AA79-8B7BADCAE8F5}" srcOrd="0" destOrd="0" presId="urn:microsoft.com/office/officeart/2005/8/layout/pyramid2"/>
    <dgm:cxn modelId="{019DEEC2-645C-4C4E-8BEC-1CDA3E9F55EE}" type="presOf" srcId="{9113A613-549B-4E0F-815E-A23862D5766E}" destId="{52E76615-289E-48E2-8318-F69DBC8C5C01}" srcOrd="0" destOrd="0" presId="urn:microsoft.com/office/officeart/2005/8/layout/pyramid2"/>
    <dgm:cxn modelId="{BD4D3FD1-4811-4FD3-A987-C346AAB3AC39}" type="presOf" srcId="{7779C26D-DE6E-4397-8902-3DB66CEFCC73}" destId="{32093BB8-0513-4077-9693-25CC3D94B807}" srcOrd="0" destOrd="0" presId="urn:microsoft.com/office/officeart/2005/8/layout/pyramid2"/>
    <dgm:cxn modelId="{6CB1367C-9485-491F-866A-9C029A787DDE}" type="presParOf" srcId="{BE677BB0-64F9-453B-80A1-2C3DDCFC8BB7}" destId="{C3940F56-2EAE-4E51-A0F6-66C70F89DF40}" srcOrd="0" destOrd="0" presId="urn:microsoft.com/office/officeart/2005/8/layout/pyramid2"/>
    <dgm:cxn modelId="{E165EA00-031A-4FAD-871C-0DAEA88703D6}" type="presParOf" srcId="{BE677BB0-64F9-453B-80A1-2C3DDCFC8BB7}" destId="{05B82152-4693-4968-97B7-B0B3BA04EA9C}" srcOrd="1" destOrd="0" presId="urn:microsoft.com/office/officeart/2005/8/layout/pyramid2"/>
    <dgm:cxn modelId="{0D64986F-06A3-46E8-A496-9C529F403BBD}" type="presParOf" srcId="{05B82152-4693-4968-97B7-B0B3BA04EA9C}" destId="{32093BB8-0513-4077-9693-25CC3D94B807}" srcOrd="0" destOrd="0" presId="urn:microsoft.com/office/officeart/2005/8/layout/pyramid2"/>
    <dgm:cxn modelId="{CFA1A81A-135A-455C-8070-80B309C9E3DB}" type="presParOf" srcId="{05B82152-4693-4968-97B7-B0B3BA04EA9C}" destId="{D0C71153-5EBA-44EA-B4E2-36434824D61D}" srcOrd="1" destOrd="0" presId="urn:microsoft.com/office/officeart/2005/8/layout/pyramid2"/>
    <dgm:cxn modelId="{13ACF6AE-7D17-4878-A132-E587937C4A39}" type="presParOf" srcId="{05B82152-4693-4968-97B7-B0B3BA04EA9C}" destId="{158FF8E8-9125-48DA-A073-2D157F6A7319}" srcOrd="2" destOrd="0" presId="urn:microsoft.com/office/officeart/2005/8/layout/pyramid2"/>
    <dgm:cxn modelId="{CAEB07BF-1386-44F5-81A8-F1CBAA135567}" type="presParOf" srcId="{05B82152-4693-4968-97B7-B0B3BA04EA9C}" destId="{5C03611A-B376-4C16-BE64-EC69270D2608}" srcOrd="3" destOrd="0" presId="urn:microsoft.com/office/officeart/2005/8/layout/pyramid2"/>
    <dgm:cxn modelId="{9D442F43-9E02-4F7E-B4EC-6478587CD203}" type="presParOf" srcId="{05B82152-4693-4968-97B7-B0B3BA04EA9C}" destId="{9A4D06B8-3267-4170-B344-2291E3194946}" srcOrd="4" destOrd="0" presId="urn:microsoft.com/office/officeart/2005/8/layout/pyramid2"/>
    <dgm:cxn modelId="{6C50FC8F-5706-484C-8CAF-6DD77F957276}" type="presParOf" srcId="{05B82152-4693-4968-97B7-B0B3BA04EA9C}" destId="{412FDF51-AA6F-4863-81D5-F04C0C41A07D}" srcOrd="5" destOrd="0" presId="urn:microsoft.com/office/officeart/2005/8/layout/pyramid2"/>
    <dgm:cxn modelId="{989EC252-4C50-4B4B-9FC2-E3AAD4774152}" type="presParOf" srcId="{05B82152-4693-4968-97B7-B0B3BA04EA9C}" destId="{D8A0BC1B-D873-4CA0-836A-1450067D8705}" srcOrd="6" destOrd="0" presId="urn:microsoft.com/office/officeart/2005/8/layout/pyramid2"/>
    <dgm:cxn modelId="{1E21C9CE-A14B-4150-9737-9C140569374C}" type="presParOf" srcId="{05B82152-4693-4968-97B7-B0B3BA04EA9C}" destId="{014153A1-28A8-4CC4-9661-DF72A6073D2F}" srcOrd="7" destOrd="0" presId="urn:microsoft.com/office/officeart/2005/8/layout/pyramid2"/>
    <dgm:cxn modelId="{CC9F0B0A-3601-45CE-9C51-50D1342838FB}" type="presParOf" srcId="{05B82152-4693-4968-97B7-B0B3BA04EA9C}" destId="{A0317F60-B0B9-4A15-AA79-8B7BADCAE8F5}" srcOrd="8" destOrd="0" presId="urn:microsoft.com/office/officeart/2005/8/layout/pyramid2"/>
    <dgm:cxn modelId="{E93AC71C-E9C9-46BD-BADF-7D7F468F78A3}" type="presParOf" srcId="{05B82152-4693-4968-97B7-B0B3BA04EA9C}" destId="{7EF61CDF-63DB-4320-9FC9-2ED464AEEF6C}" srcOrd="9" destOrd="0" presId="urn:microsoft.com/office/officeart/2005/8/layout/pyramid2"/>
    <dgm:cxn modelId="{FED3155D-FD64-49CC-9588-EFA0EB3F3A5A}" type="presParOf" srcId="{05B82152-4693-4968-97B7-B0B3BA04EA9C}" destId="{52E76615-289E-48E2-8318-F69DBC8C5C01}" srcOrd="10" destOrd="0" presId="urn:microsoft.com/office/officeart/2005/8/layout/pyramid2"/>
    <dgm:cxn modelId="{65CFE6A8-6944-4C61-AF33-60E46B298EF1}" type="presParOf" srcId="{05B82152-4693-4968-97B7-B0B3BA04EA9C}" destId="{AD2198BD-494F-4A75-9E4C-AB1FC5BF612B}"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40F56-2EAE-4E51-A0F6-66C70F89DF40}">
      <dsp:nvSpPr>
        <dsp:cNvPr id="0" name=""/>
        <dsp:cNvSpPr/>
      </dsp:nvSpPr>
      <dsp:spPr>
        <a:xfrm>
          <a:off x="14" y="0"/>
          <a:ext cx="6012681" cy="6093296"/>
        </a:xfrm>
        <a:prstGeom prst="triangl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093BB8-0513-4077-9693-25CC3D94B807}">
      <dsp:nvSpPr>
        <dsp:cNvPr id="0" name=""/>
        <dsp:cNvSpPr/>
      </dsp:nvSpPr>
      <dsp:spPr>
        <a:xfrm>
          <a:off x="4644020" y="288034"/>
          <a:ext cx="3960642" cy="721198"/>
        </a:xfrm>
        <a:prstGeom prst="round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IQ" sz="3100" kern="1200" dirty="0" smtClean="0"/>
            <a:t>موقع الدولة</a:t>
          </a:r>
          <a:endParaRPr lang="en-US" sz="3100" kern="1200" dirty="0"/>
        </a:p>
      </dsp:txBody>
      <dsp:txXfrm>
        <a:off x="4679226" y="323240"/>
        <a:ext cx="3890230" cy="650786"/>
      </dsp:txXfrm>
    </dsp:sp>
    <dsp:sp modelId="{158FF8E8-9125-48DA-A073-2D157F6A7319}">
      <dsp:nvSpPr>
        <dsp:cNvPr id="0" name=""/>
        <dsp:cNvSpPr/>
      </dsp:nvSpPr>
      <dsp:spPr>
        <a:xfrm>
          <a:off x="4644020" y="1296147"/>
          <a:ext cx="3960642" cy="721198"/>
        </a:xfrm>
        <a:prstGeom prst="round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IQ" sz="3100" kern="1200" dirty="0" smtClean="0">
              <a:solidFill>
                <a:schemeClr val="tx2"/>
              </a:solidFill>
            </a:rPr>
            <a:t>القرار السياسي</a:t>
          </a:r>
          <a:endParaRPr lang="en-US" sz="3100" kern="1200" dirty="0">
            <a:solidFill>
              <a:schemeClr val="tx2"/>
            </a:solidFill>
          </a:endParaRPr>
        </a:p>
      </dsp:txBody>
      <dsp:txXfrm>
        <a:off x="4679226" y="1331353"/>
        <a:ext cx="3890230" cy="650786"/>
      </dsp:txXfrm>
    </dsp:sp>
    <dsp:sp modelId="{9A4D06B8-3267-4170-B344-2291E3194946}">
      <dsp:nvSpPr>
        <dsp:cNvPr id="0" name=""/>
        <dsp:cNvSpPr/>
      </dsp:nvSpPr>
      <dsp:spPr>
        <a:xfrm>
          <a:off x="4623860" y="2160240"/>
          <a:ext cx="3960642" cy="721198"/>
        </a:xfrm>
        <a:prstGeom prst="round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IQ" sz="3100" kern="1200" dirty="0" smtClean="0">
              <a:solidFill>
                <a:srgbClr val="00B050"/>
              </a:solidFill>
            </a:rPr>
            <a:t>القرار الاقتصادي</a:t>
          </a:r>
          <a:endParaRPr lang="en-US" sz="3100" kern="1200" dirty="0">
            <a:solidFill>
              <a:srgbClr val="00B050"/>
            </a:solidFill>
          </a:endParaRPr>
        </a:p>
      </dsp:txBody>
      <dsp:txXfrm>
        <a:off x="4659066" y="2195446"/>
        <a:ext cx="3890230" cy="650786"/>
      </dsp:txXfrm>
    </dsp:sp>
    <dsp:sp modelId="{D8A0BC1B-D873-4CA0-836A-1450067D8705}">
      <dsp:nvSpPr>
        <dsp:cNvPr id="0" name=""/>
        <dsp:cNvSpPr/>
      </dsp:nvSpPr>
      <dsp:spPr>
        <a:xfrm>
          <a:off x="4623860" y="3096344"/>
          <a:ext cx="3960642" cy="721198"/>
        </a:xfrm>
        <a:prstGeom prst="round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IQ" sz="3100" kern="1200" dirty="0" smtClean="0">
              <a:solidFill>
                <a:srgbClr val="00B0F0"/>
              </a:solidFill>
            </a:rPr>
            <a:t>الاسلحة المتطورة</a:t>
          </a:r>
          <a:endParaRPr lang="en-US" sz="3100" kern="1200" dirty="0">
            <a:solidFill>
              <a:srgbClr val="00B0F0"/>
            </a:solidFill>
          </a:endParaRPr>
        </a:p>
      </dsp:txBody>
      <dsp:txXfrm>
        <a:off x="4659066" y="3131550"/>
        <a:ext cx="3890230" cy="650786"/>
      </dsp:txXfrm>
    </dsp:sp>
    <dsp:sp modelId="{A0317F60-B0B9-4A15-AA79-8B7BADCAE8F5}">
      <dsp:nvSpPr>
        <dsp:cNvPr id="0" name=""/>
        <dsp:cNvSpPr/>
      </dsp:nvSpPr>
      <dsp:spPr>
        <a:xfrm>
          <a:off x="4644020" y="3960442"/>
          <a:ext cx="3960246" cy="721198"/>
        </a:xfrm>
        <a:prstGeom prst="round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IQ" sz="3100" kern="1200" dirty="0" smtClean="0">
              <a:solidFill>
                <a:srgbClr val="7030A0"/>
              </a:solidFill>
            </a:rPr>
            <a:t>الموارد والسلع الاقتصادية</a:t>
          </a:r>
          <a:endParaRPr lang="en-US" sz="3100" kern="1200" dirty="0">
            <a:solidFill>
              <a:srgbClr val="7030A0"/>
            </a:solidFill>
          </a:endParaRPr>
        </a:p>
      </dsp:txBody>
      <dsp:txXfrm>
        <a:off x="4679226" y="3995648"/>
        <a:ext cx="3889834" cy="650786"/>
      </dsp:txXfrm>
    </dsp:sp>
    <dsp:sp modelId="{52E76615-289E-48E2-8318-F69DBC8C5C01}">
      <dsp:nvSpPr>
        <dsp:cNvPr id="0" name=""/>
        <dsp:cNvSpPr/>
      </dsp:nvSpPr>
      <dsp:spPr>
        <a:xfrm>
          <a:off x="4623860" y="4824539"/>
          <a:ext cx="3960642" cy="721198"/>
        </a:xfrm>
        <a:prstGeom prst="round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IQ" sz="3100" kern="1200" dirty="0" smtClean="0">
              <a:solidFill>
                <a:srgbClr val="FF0000"/>
              </a:solidFill>
            </a:rPr>
            <a:t>نمط من الدراسات</a:t>
          </a:r>
          <a:endParaRPr lang="en-US" sz="3100" kern="1200" dirty="0">
            <a:solidFill>
              <a:srgbClr val="FF0000"/>
            </a:solidFill>
          </a:endParaRPr>
        </a:p>
      </dsp:txBody>
      <dsp:txXfrm>
        <a:off x="4659066" y="4859745"/>
        <a:ext cx="3890230" cy="65078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1CDED91-1820-48E0-B239-66F676BE046B}"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29C5A6B-EF5D-4493-B6AE-3880B3EBE95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1CDED91-1820-48E0-B239-66F676BE046B}"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9C5A6B-EF5D-4493-B6AE-3880B3EBE95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1CDED91-1820-48E0-B239-66F676BE046B}"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9C5A6B-EF5D-4493-B6AE-3880B3EBE95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1CDED91-1820-48E0-B239-66F676BE046B}"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9C5A6B-EF5D-4493-B6AE-3880B3EBE95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F1CDED91-1820-48E0-B239-66F676BE046B}" type="datetimeFigureOut">
              <a:rPr lang="en-US" smtClean="0"/>
              <a:t>12/10/2020</a:t>
            </a:fld>
            <a:endParaRPr lang="en-US"/>
          </a:p>
        </p:txBody>
      </p:sp>
      <p:sp>
        <p:nvSpPr>
          <p:cNvPr id="8" name="Slide Number Placeholder 7"/>
          <p:cNvSpPr>
            <a:spLocks noGrp="1"/>
          </p:cNvSpPr>
          <p:nvPr>
            <p:ph type="sldNum" sz="quarter" idx="11"/>
          </p:nvPr>
        </p:nvSpPr>
        <p:spPr/>
        <p:txBody>
          <a:bodyPr/>
          <a:lstStyle/>
          <a:p>
            <a:fld id="{529C5A6B-EF5D-4493-B6AE-3880B3EBE95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F1CDED91-1820-48E0-B239-66F676BE046B}" type="datetimeFigureOut">
              <a:rPr lang="en-US" smtClean="0"/>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9C5A6B-EF5D-4493-B6AE-3880B3EBE95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1CDED91-1820-48E0-B239-66F676BE046B}" type="datetimeFigureOut">
              <a:rPr lang="en-US" smtClean="0"/>
              <a:t>12/10/2020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9C5A6B-EF5D-4493-B6AE-3880B3EBE95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1CDED91-1820-48E0-B239-66F676BE046B}" type="datetimeFigureOut">
              <a:rPr lang="en-US" smtClean="0"/>
              <a:t>12/10/2020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9C5A6B-EF5D-4493-B6AE-3880B3EBE95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CDED91-1820-48E0-B239-66F676BE046B}" type="datetimeFigureOut">
              <a:rPr lang="en-US" smtClean="0"/>
              <a:t>12/10/2020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9C5A6B-EF5D-4493-B6AE-3880B3EBE9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1CDED91-1820-48E0-B239-66F676BE046B}" type="datetimeFigureOut">
              <a:rPr lang="en-US" smtClean="0"/>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9C5A6B-EF5D-4493-B6AE-3880B3EBE956}" type="slidenum">
              <a:rPr lang="en-US" smtClean="0"/>
              <a:t>‹#›</a:t>
            </a:fld>
            <a:endParaRPr lang="en-US"/>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1CDED91-1820-48E0-B239-66F676BE046B}" type="datetimeFigureOut">
              <a:rPr lang="en-US" smtClean="0"/>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29C5A6B-EF5D-4493-B6AE-3880B3EBE956}"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1CDED91-1820-48E0-B239-66F676BE046B}" type="datetimeFigureOut">
              <a:rPr lang="en-US" smtClean="0"/>
              <a:t>12/10/2020</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29C5A6B-EF5D-4493-B6AE-3880B3EBE956}"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548681"/>
            <a:ext cx="7772400" cy="2160240"/>
          </a:xfrm>
        </p:spPr>
        <p:txBody>
          <a:bodyPr/>
          <a:lstStyle/>
          <a:p>
            <a:pPr algn="ctr" rtl="1"/>
            <a:r>
              <a:rPr lang="ar-IQ" dirty="0" smtClean="0"/>
              <a:t/>
            </a:r>
            <a:br>
              <a:rPr lang="ar-IQ" dirty="0" smtClean="0"/>
            </a:br>
            <a:r>
              <a:rPr lang="ar-IQ" sz="3600" dirty="0" smtClean="0"/>
              <a:t>المدخل الى دراسة الاستراتيجية</a:t>
            </a:r>
            <a:r>
              <a:rPr lang="en-US" dirty="0" smtClean="0"/>
              <a:t/>
            </a:r>
            <a:br>
              <a:rPr lang="en-US" dirty="0" smtClean="0"/>
            </a:br>
            <a:endParaRPr lang="en-US" dirty="0"/>
          </a:p>
        </p:txBody>
      </p:sp>
      <p:sp>
        <p:nvSpPr>
          <p:cNvPr id="3" name="عنوان فرعي 2"/>
          <p:cNvSpPr>
            <a:spLocks noGrp="1"/>
          </p:cNvSpPr>
          <p:nvPr>
            <p:ph type="subTitle" idx="1"/>
          </p:nvPr>
        </p:nvSpPr>
        <p:spPr>
          <a:xfrm>
            <a:off x="395536" y="2924944"/>
            <a:ext cx="8208912" cy="3456384"/>
          </a:xfrm>
        </p:spPr>
        <p:txBody>
          <a:bodyPr>
            <a:normAutofit/>
          </a:bodyPr>
          <a:lstStyle/>
          <a:p>
            <a:pPr algn="ctr"/>
            <a:r>
              <a:rPr lang="ar-IQ" sz="4000" b="1" dirty="0" smtClean="0"/>
              <a:t>الفصل الاول : مفهوم الاستراتيجية</a:t>
            </a:r>
          </a:p>
          <a:p>
            <a:pPr algn="ctr" rtl="1"/>
            <a:r>
              <a:rPr lang="ar-IQ" sz="4000" b="1" dirty="0" smtClean="0"/>
              <a:t>  اطار مفاهيمي </a:t>
            </a:r>
            <a:endParaRPr lang="ar-IQ" sz="4000" b="1" dirty="0" smtClean="0"/>
          </a:p>
          <a:p>
            <a:pPr algn="ctr" rtl="1"/>
            <a:r>
              <a:rPr lang="ar-IQ" sz="4000" b="1" dirty="0" smtClean="0">
                <a:latin typeface="Andalus" pitchFamily="18" charset="-78"/>
                <a:cs typeface="Diwani Bent" pitchFamily="2" charset="-78"/>
              </a:rPr>
              <a:t>الاستاذ المساعد احمد الخزرجي</a:t>
            </a:r>
            <a:endParaRPr lang="ar-IQ" sz="4000" b="1" dirty="0" smtClean="0">
              <a:latin typeface="Andalus" pitchFamily="18" charset="-78"/>
              <a:cs typeface="Diwani Bent" pitchFamily="2" charset="-78"/>
            </a:endParaRPr>
          </a:p>
        </p:txBody>
      </p:sp>
    </p:spTree>
    <p:extLst>
      <p:ext uri="{BB962C8B-B14F-4D97-AF65-F5344CB8AC3E}">
        <p14:creationId xmlns:p14="http://schemas.microsoft.com/office/powerpoint/2010/main" val="2054380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066130"/>
          </a:xfrm>
        </p:spPr>
        <p:txBody>
          <a:bodyPr>
            <a:normAutofit fontScale="90000"/>
          </a:bodyPr>
          <a:lstStyle/>
          <a:p>
            <a:r>
              <a:rPr lang="ar-IQ" dirty="0" smtClean="0"/>
              <a:t>المبحث الاول: التعريف بالاستراتيجية</a:t>
            </a:r>
            <a:r>
              <a:rPr lang="en-US" dirty="0" smtClean="0"/>
              <a:t/>
            </a:r>
            <a:br>
              <a:rPr lang="en-US" dirty="0" smtClean="0"/>
            </a:br>
            <a:endParaRPr lang="en-US" dirty="0"/>
          </a:p>
        </p:txBody>
      </p:sp>
      <p:sp>
        <p:nvSpPr>
          <p:cNvPr id="3" name="عنصر نائب للمحتوى 2"/>
          <p:cNvSpPr>
            <a:spLocks noGrp="1"/>
          </p:cNvSpPr>
          <p:nvPr>
            <p:ph idx="1"/>
          </p:nvPr>
        </p:nvSpPr>
        <p:spPr>
          <a:xfrm>
            <a:off x="457200" y="1196752"/>
            <a:ext cx="8219256" cy="4929411"/>
          </a:xfrm>
        </p:spPr>
        <p:txBody>
          <a:bodyPr/>
          <a:lstStyle/>
          <a:p>
            <a:pPr algn="r" rtl="1"/>
            <a:r>
              <a:rPr lang="ar-IQ" b="0" dirty="0" smtClean="0"/>
              <a:t>تعتبر كلمة استراتيجية </a:t>
            </a:r>
            <a:r>
              <a:rPr lang="ar-IQ" b="0" dirty="0"/>
              <a:t>من المفردات الكثيرة </a:t>
            </a:r>
            <a:r>
              <a:rPr lang="ar-IQ" b="0" dirty="0" smtClean="0"/>
              <a:t>الاستعمال والتداول في العديد من المجالات الاجتماعية المختلفة .فهي تستخدم في الشؤون العسكرية والاقتصادية والسياسية والاجتماعية.</a:t>
            </a:r>
          </a:p>
          <a:p>
            <a:pPr algn="r" rtl="1"/>
            <a:r>
              <a:rPr lang="ar-IQ" b="0" dirty="0" smtClean="0"/>
              <a:t>كلمة استراتيجية(</a:t>
            </a:r>
            <a:r>
              <a:rPr lang="en-US" b="0" dirty="0" smtClean="0"/>
              <a:t>strategy</a:t>
            </a:r>
            <a:r>
              <a:rPr lang="ar-IQ" b="0" dirty="0" smtClean="0"/>
              <a:t> ) مشتقة من الكلمة اليونانية </a:t>
            </a:r>
            <a:r>
              <a:rPr lang="en-US" b="0" dirty="0" smtClean="0"/>
              <a:t>(</a:t>
            </a:r>
            <a:r>
              <a:rPr lang="en-US" b="0" dirty="0" err="1" smtClean="0"/>
              <a:t>strato</a:t>
            </a:r>
            <a:r>
              <a:rPr lang="en-US" b="0" dirty="0" smtClean="0"/>
              <a:t>)</a:t>
            </a:r>
            <a:r>
              <a:rPr lang="ar-IQ" b="0" dirty="0" smtClean="0"/>
              <a:t> بمعنى جيش او حشد.</a:t>
            </a:r>
          </a:p>
          <a:p>
            <a:pPr algn="r" rtl="1"/>
            <a:r>
              <a:rPr lang="ar-IQ" b="0" dirty="0" smtClean="0"/>
              <a:t>ومن مشتقاتها </a:t>
            </a:r>
            <a:r>
              <a:rPr lang="en-US" b="0" dirty="0" smtClean="0"/>
              <a:t>(</a:t>
            </a:r>
            <a:r>
              <a:rPr lang="en-US" b="0" dirty="0" err="1" smtClean="0"/>
              <a:t>stratego</a:t>
            </a:r>
            <a:r>
              <a:rPr lang="en-US" b="0" dirty="0" smtClean="0"/>
              <a:t>)</a:t>
            </a:r>
            <a:r>
              <a:rPr lang="ar-IQ" b="0" dirty="0" smtClean="0"/>
              <a:t> بمعنى فن القيادة.</a:t>
            </a:r>
          </a:p>
          <a:p>
            <a:pPr algn="r" rtl="1"/>
            <a:r>
              <a:rPr lang="ar-IQ" b="0" dirty="0" smtClean="0"/>
              <a:t>ومن مشتقاتها ايضا </a:t>
            </a:r>
            <a:r>
              <a:rPr lang="en-US" b="0" dirty="0" smtClean="0"/>
              <a:t>(stratagem)</a:t>
            </a:r>
            <a:r>
              <a:rPr lang="ar-IQ" b="0" dirty="0" smtClean="0"/>
              <a:t> وتعني الخدعة الحربية .</a:t>
            </a:r>
          </a:p>
          <a:p>
            <a:pPr algn="r" rtl="1"/>
            <a:r>
              <a:rPr lang="ar-IQ" b="0" dirty="0" smtClean="0"/>
              <a:t>كلمة استراتيجية لم تكن مستخدمة حتى نهاية القرن التاسع عشر وكان فن الفروسية هو الذي يعبر عن ادارة الحرب. ثم استخدمت كلمة فن الحرب واول من استخدم فن الحرب هو </a:t>
            </a:r>
            <a:r>
              <a:rPr lang="ar-IQ" b="0" dirty="0" err="1" smtClean="0"/>
              <a:t>ميكافيلي</a:t>
            </a:r>
            <a:r>
              <a:rPr lang="ar-IQ" b="0" dirty="0" smtClean="0"/>
              <a:t> وفردريك الكبير.</a:t>
            </a:r>
          </a:p>
          <a:p>
            <a:pPr algn="r" rtl="1"/>
            <a:r>
              <a:rPr lang="ar-IQ" b="0" dirty="0" smtClean="0"/>
              <a:t>واول من استخدم كلمة استراتيجية هو جولي دي </a:t>
            </a:r>
            <a:r>
              <a:rPr lang="ar-IQ" b="0" dirty="0" err="1" smtClean="0"/>
              <a:t>ميزروا</a:t>
            </a:r>
            <a:r>
              <a:rPr lang="ar-IQ" b="0" dirty="0" smtClean="0"/>
              <a:t> قبل 1789.</a:t>
            </a:r>
          </a:p>
          <a:p>
            <a:pPr algn="r" rtl="1"/>
            <a:r>
              <a:rPr lang="ar-IQ" b="0" dirty="0" smtClean="0"/>
              <a:t> </a:t>
            </a:r>
          </a:p>
          <a:p>
            <a:endParaRPr lang="ar-IQ" dirty="0"/>
          </a:p>
          <a:p>
            <a:endParaRPr lang="ar-IQ" dirty="0" smtClean="0"/>
          </a:p>
          <a:p>
            <a:pPr algn="r"/>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pPr marL="0" indent="0">
              <a:buNone/>
            </a:pPr>
            <a:endParaRPr lang="ar-IQ" dirty="0" smtClean="0"/>
          </a:p>
        </p:txBody>
      </p:sp>
    </p:spTree>
    <p:extLst>
      <p:ext uri="{BB962C8B-B14F-4D97-AF65-F5344CB8AC3E}">
        <p14:creationId xmlns:p14="http://schemas.microsoft.com/office/powerpoint/2010/main" val="356035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rot="14920344" flipV="1">
            <a:off x="4298518" y="-7909016"/>
            <a:ext cx="181197" cy="141902"/>
          </a:xfrm>
        </p:spPr>
        <p:txBody>
          <a:bodyPr>
            <a:normAutofit fontScale="90000"/>
          </a:bodyPr>
          <a:lstStyle/>
          <a:p>
            <a:endParaRPr lang="en-US" dirty="0"/>
          </a:p>
        </p:txBody>
      </p:sp>
      <p:sp>
        <p:nvSpPr>
          <p:cNvPr id="3" name="عنصر نائب للمحتوى 2"/>
          <p:cNvSpPr>
            <a:spLocks noGrp="1"/>
          </p:cNvSpPr>
          <p:nvPr>
            <p:ph idx="1"/>
          </p:nvPr>
        </p:nvSpPr>
        <p:spPr>
          <a:xfrm>
            <a:off x="395536" y="188640"/>
            <a:ext cx="8424936" cy="5957739"/>
          </a:xfrm>
        </p:spPr>
        <p:txBody>
          <a:bodyPr/>
          <a:lstStyle/>
          <a:p>
            <a:pPr algn="r" rtl="1"/>
            <a:r>
              <a:rPr lang="ar-IQ" b="0" dirty="0"/>
              <a:t>وفي العصر الحديث تعددت استعمالات الاستراتيجية فقد شمل :</a:t>
            </a:r>
          </a:p>
          <a:p>
            <a:pPr algn="r" rtl="1"/>
            <a:endParaRPr lang="en-US" dirty="0"/>
          </a:p>
        </p:txBody>
      </p:sp>
      <p:graphicFrame>
        <p:nvGraphicFramePr>
          <p:cNvPr id="14" name="رسم تخطيطي 13"/>
          <p:cNvGraphicFramePr/>
          <p:nvPr>
            <p:extLst>
              <p:ext uri="{D42A27DB-BD31-4B8C-83A1-F6EECF244321}">
                <p14:modId xmlns:p14="http://schemas.microsoft.com/office/powerpoint/2010/main" val="4186726445"/>
              </p:ext>
            </p:extLst>
          </p:nvPr>
        </p:nvGraphicFramePr>
        <p:xfrm>
          <a:off x="0" y="764704"/>
          <a:ext cx="8820472" cy="6093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5354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363272" cy="1371600"/>
          </a:xfrm>
        </p:spPr>
        <p:txBody>
          <a:bodyPr>
            <a:normAutofit fontScale="90000"/>
          </a:bodyPr>
          <a:lstStyle/>
          <a:p>
            <a:r>
              <a:rPr lang="ar-IQ" dirty="0" smtClean="0"/>
              <a:t>هنالك تعددية في استخدامات الاستراتيجية وعلينا تحديد ما تعنيه من الناحية العلمية والموضوعية</a:t>
            </a:r>
            <a:endParaRPr lang="en-US" dirty="0"/>
          </a:p>
        </p:txBody>
      </p:sp>
      <p:sp>
        <p:nvSpPr>
          <p:cNvPr id="3" name="عنصر نائب للمحتوى 2"/>
          <p:cNvSpPr>
            <a:spLocks noGrp="1"/>
          </p:cNvSpPr>
          <p:nvPr>
            <p:ph idx="1"/>
          </p:nvPr>
        </p:nvSpPr>
        <p:spPr>
          <a:xfrm>
            <a:off x="179512" y="1844824"/>
            <a:ext cx="8712968" cy="4824536"/>
          </a:xfrm>
        </p:spPr>
        <p:txBody>
          <a:bodyPr>
            <a:normAutofit/>
          </a:bodyPr>
          <a:lstStyle/>
          <a:p>
            <a:pPr algn="ctr" rtl="1">
              <a:lnSpc>
                <a:spcPct val="150000"/>
              </a:lnSpc>
            </a:pPr>
            <a:r>
              <a:rPr lang="ar-IQ" sz="2400" dirty="0" smtClean="0"/>
              <a:t>* </a:t>
            </a:r>
            <a:r>
              <a:rPr lang="ar-IQ" sz="2400" dirty="0" err="1" smtClean="0"/>
              <a:t>كلاوز</a:t>
            </a:r>
            <a:r>
              <a:rPr lang="ar-IQ" sz="2400" dirty="0" smtClean="0"/>
              <a:t> </a:t>
            </a:r>
            <a:r>
              <a:rPr lang="ar-IQ" sz="2400" dirty="0" err="1" smtClean="0"/>
              <a:t>فيتز</a:t>
            </a:r>
            <a:r>
              <a:rPr lang="ar-IQ" sz="2400" dirty="0" smtClean="0"/>
              <a:t>: نظرية استخدام الاشتباك للوصول الى هــــــــــــــــــــــــــــــــــــــــدف الحربـــــــــــــــــــ .</a:t>
            </a:r>
          </a:p>
          <a:p>
            <a:pPr algn="ctr" rtl="1">
              <a:lnSpc>
                <a:spcPct val="150000"/>
              </a:lnSpc>
            </a:pPr>
            <a:r>
              <a:rPr lang="ar-IQ" sz="2400" dirty="0" smtClean="0">
                <a:solidFill>
                  <a:srgbClr val="0070C0"/>
                </a:solidFill>
              </a:rPr>
              <a:t>**ليدل هارت : فن توزيع واستخدام الوسائل العسكرية لتحقيق هدفــــــــــــــــــــــــــ السياســـــــــــــــة.</a:t>
            </a:r>
          </a:p>
          <a:p>
            <a:pPr algn="ctr" rtl="1">
              <a:lnSpc>
                <a:spcPct val="150000"/>
              </a:lnSpc>
            </a:pPr>
            <a:r>
              <a:rPr lang="ar-IQ" sz="2400" dirty="0" smtClean="0">
                <a:solidFill>
                  <a:srgbClr val="00B050"/>
                </a:solidFill>
              </a:rPr>
              <a:t>***</a:t>
            </a:r>
            <a:r>
              <a:rPr lang="ar-IQ" sz="2400" dirty="0" err="1" smtClean="0">
                <a:solidFill>
                  <a:srgbClr val="00B050"/>
                </a:solidFill>
              </a:rPr>
              <a:t>مولتكه</a:t>
            </a:r>
            <a:r>
              <a:rPr lang="ar-IQ" sz="2400" dirty="0" smtClean="0">
                <a:solidFill>
                  <a:srgbClr val="00B050"/>
                </a:solidFill>
              </a:rPr>
              <a:t> : عملية الموائمة الصحيحة للوسائط الموضوعة تحت تصرف القائد لتحقيق الاهدافـــــــــــــ.</a:t>
            </a:r>
          </a:p>
          <a:p>
            <a:pPr algn="r" rtl="1">
              <a:lnSpc>
                <a:spcPct val="150000"/>
              </a:lnSpc>
            </a:pPr>
            <a:r>
              <a:rPr lang="ar-IQ" sz="2400" dirty="0" smtClean="0">
                <a:solidFill>
                  <a:srgbClr val="FF0000"/>
                </a:solidFill>
              </a:rPr>
              <a:t>****ريمون ارون : قيادة مجمل العمليات العسكريــــــــــــــــــــــــــــــــــــــــــــــــــــــــة.</a:t>
            </a:r>
            <a:endParaRPr lang="en-US" sz="2400" dirty="0">
              <a:solidFill>
                <a:srgbClr val="FF0000"/>
              </a:solidFill>
            </a:endParaRPr>
          </a:p>
        </p:txBody>
      </p:sp>
    </p:spTree>
    <p:extLst>
      <p:ext uri="{BB962C8B-B14F-4D97-AF65-F5344CB8AC3E}">
        <p14:creationId xmlns:p14="http://schemas.microsoft.com/office/powerpoint/2010/main" val="2594821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147248" cy="1371600"/>
          </a:xfrm>
        </p:spPr>
        <p:txBody>
          <a:bodyPr/>
          <a:lstStyle/>
          <a:p>
            <a:pPr algn="ctr" rtl="1"/>
            <a:r>
              <a:rPr lang="ar-IQ" dirty="0" smtClean="0"/>
              <a:t>ابرز من عرفه الاستراتيجية في العصر الحديث والمعاصر</a:t>
            </a:r>
            <a:endParaRPr lang="en-US" dirty="0"/>
          </a:p>
        </p:txBody>
      </p:sp>
      <p:sp>
        <p:nvSpPr>
          <p:cNvPr id="3" name="عنصر نائب للمحتوى 2"/>
          <p:cNvSpPr>
            <a:spLocks noGrp="1"/>
          </p:cNvSpPr>
          <p:nvPr>
            <p:ph idx="1"/>
          </p:nvPr>
        </p:nvSpPr>
        <p:spPr>
          <a:xfrm>
            <a:off x="107504" y="1772816"/>
            <a:ext cx="8712968" cy="4824536"/>
          </a:xfrm>
        </p:spPr>
        <p:txBody>
          <a:bodyPr/>
          <a:lstStyle/>
          <a:p>
            <a:pPr algn="r" rtl="1"/>
            <a:r>
              <a:rPr lang="ar-IQ" dirty="0" smtClean="0"/>
              <a:t>الجنرال اندريه بوفر :</a:t>
            </a:r>
          </a:p>
          <a:p>
            <a:pPr algn="r" rtl="1"/>
            <a:endParaRPr lang="ar-IQ" dirty="0" smtClean="0"/>
          </a:p>
          <a:p>
            <a:pPr algn="r" rtl="1"/>
            <a:endParaRPr lang="ar-IQ" dirty="0"/>
          </a:p>
          <a:p>
            <a:pPr algn="r" rtl="1"/>
            <a:endParaRPr lang="ar-IQ" dirty="0" smtClean="0"/>
          </a:p>
          <a:p>
            <a:pPr algn="r" rtl="1"/>
            <a:endParaRPr lang="ar-IQ" dirty="0"/>
          </a:p>
          <a:p>
            <a:pPr algn="r" rtl="1"/>
            <a:r>
              <a:rPr lang="ar-IQ" dirty="0" smtClean="0"/>
              <a:t>القوة هي جميع القدرات التي تكون بحوزة الدولة</a:t>
            </a:r>
          </a:p>
          <a:p>
            <a:pPr algn="r" rtl="1"/>
            <a:endParaRPr lang="ar-IQ" dirty="0"/>
          </a:p>
          <a:p>
            <a:pPr algn="r" rtl="1"/>
            <a:r>
              <a:rPr lang="ar-IQ" dirty="0"/>
              <a:t> </a:t>
            </a:r>
            <a:r>
              <a:rPr lang="ar-IQ" dirty="0" smtClean="0"/>
              <a:t>                                                             تحقيق</a:t>
            </a:r>
          </a:p>
          <a:p>
            <a:pPr algn="r" rtl="1"/>
            <a:endParaRPr lang="en-US" dirty="0"/>
          </a:p>
        </p:txBody>
      </p:sp>
      <p:sp>
        <p:nvSpPr>
          <p:cNvPr id="4" name="مستطيل ذو زاوية واحدة مخدوشة 3"/>
          <p:cNvSpPr/>
          <p:nvPr/>
        </p:nvSpPr>
        <p:spPr>
          <a:xfrm>
            <a:off x="107504" y="2140318"/>
            <a:ext cx="7272808" cy="1296144"/>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3600" dirty="0" smtClean="0"/>
              <a:t>فن استخدام القوة للوصول الى هدف السياسة</a:t>
            </a:r>
            <a:endParaRPr lang="en-US" sz="3600" dirty="0"/>
          </a:p>
        </p:txBody>
      </p:sp>
      <p:sp>
        <p:nvSpPr>
          <p:cNvPr id="6" name="نجمة مكونة من 6 نقاط 5"/>
          <p:cNvSpPr/>
          <p:nvPr/>
        </p:nvSpPr>
        <p:spPr>
          <a:xfrm>
            <a:off x="395536" y="4149080"/>
            <a:ext cx="2232248" cy="1944216"/>
          </a:xfrm>
          <a:prstGeom prst="star6">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IQ" sz="3200" b="1" dirty="0" smtClean="0">
                <a:solidFill>
                  <a:schemeClr val="tx1"/>
                </a:solidFill>
              </a:rPr>
              <a:t>القوة</a:t>
            </a:r>
            <a:endParaRPr lang="en-US" sz="3200" b="1" dirty="0">
              <a:solidFill>
                <a:schemeClr val="tx1"/>
              </a:solidFill>
            </a:endParaRPr>
          </a:p>
        </p:txBody>
      </p:sp>
      <p:sp>
        <p:nvSpPr>
          <p:cNvPr id="7" name="نجمة مكونة من 6 نقاط 6"/>
          <p:cNvSpPr/>
          <p:nvPr/>
        </p:nvSpPr>
        <p:spPr>
          <a:xfrm>
            <a:off x="5148064" y="4293096"/>
            <a:ext cx="2952328" cy="2088232"/>
          </a:xfrm>
          <a:prstGeom prst="star6">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IQ" sz="2800" b="1" dirty="0" smtClean="0">
                <a:solidFill>
                  <a:schemeClr val="tx1"/>
                </a:solidFill>
              </a:rPr>
              <a:t>اهداف السياسة </a:t>
            </a:r>
            <a:endParaRPr lang="en-US" sz="2800" b="1" dirty="0">
              <a:solidFill>
                <a:schemeClr val="tx1"/>
              </a:solidFill>
            </a:endParaRPr>
          </a:p>
        </p:txBody>
      </p:sp>
      <p:sp>
        <p:nvSpPr>
          <p:cNvPr id="8" name="سهم إلى اليمين 7"/>
          <p:cNvSpPr/>
          <p:nvPr/>
        </p:nvSpPr>
        <p:spPr>
          <a:xfrm>
            <a:off x="3275856" y="5301208"/>
            <a:ext cx="180020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382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459432"/>
            <a:ext cx="8291264" cy="216024"/>
          </a:xfrm>
        </p:spPr>
        <p:txBody>
          <a:bodyPr>
            <a:normAutofit fontScale="90000"/>
          </a:bodyPr>
          <a:lstStyle/>
          <a:p>
            <a:pPr algn="r" rtl="1"/>
            <a:endParaRPr lang="en-US" dirty="0"/>
          </a:p>
        </p:txBody>
      </p:sp>
      <p:sp>
        <p:nvSpPr>
          <p:cNvPr id="3" name="عنصر نائب للمحتوى 2"/>
          <p:cNvSpPr>
            <a:spLocks noGrp="1"/>
          </p:cNvSpPr>
          <p:nvPr>
            <p:ph idx="1"/>
          </p:nvPr>
        </p:nvSpPr>
        <p:spPr>
          <a:xfrm>
            <a:off x="457200" y="260648"/>
            <a:ext cx="8435280" cy="6408712"/>
          </a:xfrm>
        </p:spPr>
        <p:txBody>
          <a:bodyPr>
            <a:normAutofit/>
          </a:bodyPr>
          <a:lstStyle/>
          <a:p>
            <a:pPr algn="ctr" rtl="1"/>
            <a:r>
              <a:rPr lang="ar-IQ" sz="2800" dirty="0" smtClean="0"/>
              <a:t>بلوغ الهدف لا يقتصر على </a:t>
            </a:r>
            <a:r>
              <a:rPr lang="ar-IQ" sz="2800" dirty="0" smtClean="0">
                <a:solidFill>
                  <a:srgbClr val="FF0000"/>
                </a:solidFill>
              </a:rPr>
              <a:t>التخطيط </a:t>
            </a:r>
            <a:r>
              <a:rPr lang="ar-IQ" sz="2800" dirty="0" smtClean="0"/>
              <a:t> وانما يحتاج الى توفر </a:t>
            </a:r>
            <a:r>
              <a:rPr lang="ar-IQ" sz="2800" dirty="0" smtClean="0">
                <a:solidFill>
                  <a:srgbClr val="FF0000"/>
                </a:solidFill>
              </a:rPr>
              <a:t>الوسائل</a:t>
            </a:r>
          </a:p>
          <a:p>
            <a:pPr algn="ctr" rtl="1"/>
            <a:endParaRPr lang="ar-IQ" sz="2800" dirty="0" smtClean="0">
              <a:solidFill>
                <a:srgbClr val="FF0000"/>
              </a:solidFill>
            </a:endParaRPr>
          </a:p>
          <a:p>
            <a:pPr algn="ctr" rtl="1"/>
            <a:r>
              <a:rPr lang="ar-IQ" sz="2800" dirty="0" smtClean="0">
                <a:solidFill>
                  <a:srgbClr val="FF0000"/>
                </a:solidFill>
              </a:rPr>
              <a:t>الهدف                         تخطيط                          وسائل</a:t>
            </a:r>
          </a:p>
          <a:p>
            <a:pPr algn="r" rtl="1"/>
            <a:endParaRPr lang="ar-IQ" sz="2800" dirty="0">
              <a:solidFill>
                <a:srgbClr val="FF0000"/>
              </a:solidFill>
            </a:endParaRPr>
          </a:p>
          <a:p>
            <a:pPr algn="r" rtl="1"/>
            <a:r>
              <a:rPr lang="ar-IQ" sz="2800" dirty="0" smtClean="0">
                <a:solidFill>
                  <a:srgbClr val="FF0000"/>
                </a:solidFill>
              </a:rPr>
              <a:t>وكذلك تحتاج هذه العملية الى (( القـــــــــــــــــــــدرة))</a:t>
            </a:r>
          </a:p>
          <a:p>
            <a:pPr algn="r" rtl="1"/>
            <a:r>
              <a:rPr lang="ar-IQ" sz="2800" dirty="0" smtClean="0">
                <a:solidFill>
                  <a:srgbClr val="FF0000"/>
                </a:solidFill>
              </a:rPr>
              <a:t>والقدرة تحتاج الى (( فــــــــــــــــن و مهـــــــــــــارة))</a:t>
            </a:r>
          </a:p>
          <a:p>
            <a:pPr algn="r" rtl="1"/>
            <a:r>
              <a:rPr lang="ar-IQ" sz="2800" dirty="0" smtClean="0">
                <a:solidFill>
                  <a:srgbClr val="FF0000"/>
                </a:solidFill>
              </a:rPr>
              <a:t>الاس</a:t>
            </a:r>
            <a:r>
              <a:rPr lang="ar-IQ" sz="2800" dirty="0" smtClean="0">
                <a:solidFill>
                  <a:srgbClr val="0070C0"/>
                </a:solidFill>
              </a:rPr>
              <a:t>تراتيجية تابعة للسياسة ونابعة منها.</a:t>
            </a:r>
          </a:p>
          <a:p>
            <a:pPr algn="r" rtl="1"/>
            <a:r>
              <a:rPr lang="ar-IQ" sz="2800" dirty="0" smtClean="0">
                <a:solidFill>
                  <a:srgbClr val="FF0000"/>
                </a:solidFill>
              </a:rPr>
              <a:t>الس</a:t>
            </a:r>
            <a:r>
              <a:rPr lang="ar-IQ" sz="2800" dirty="0" smtClean="0">
                <a:solidFill>
                  <a:srgbClr val="0070C0"/>
                </a:solidFill>
              </a:rPr>
              <a:t>ياسة : هي الوسط الذي ينشأ فيه الفعل الاستراتيجي </a:t>
            </a:r>
            <a:r>
              <a:rPr lang="ar-IQ" sz="2800" u="sng" dirty="0" smtClean="0">
                <a:solidFill>
                  <a:srgbClr val="0070C0"/>
                </a:solidFill>
                <a:effectLst>
                  <a:outerShdw blurRad="38100" dist="38100" dir="2700000" algn="tl">
                    <a:srgbClr val="000000">
                      <a:alpha val="43137"/>
                    </a:srgbClr>
                  </a:outerShdw>
                </a:effectLst>
              </a:rPr>
              <a:t>هدفاً وتخطيطاً ووسيلةً.</a:t>
            </a:r>
          </a:p>
          <a:p>
            <a:pPr algn="r" rtl="1"/>
            <a:r>
              <a:rPr lang="ar-IQ" sz="2800" dirty="0" smtClean="0">
                <a:solidFill>
                  <a:srgbClr val="0070C0"/>
                </a:solidFill>
                <a:effectLst>
                  <a:outerShdw blurRad="38100" dist="38100" dir="2700000" algn="tl">
                    <a:srgbClr val="000000">
                      <a:alpha val="43137"/>
                    </a:srgbClr>
                  </a:outerShdw>
                </a:effectLst>
              </a:rPr>
              <a:t>مهمة الاختيار بين الاهداف                              السياسي</a:t>
            </a:r>
          </a:p>
          <a:p>
            <a:pPr algn="ctr" rtl="1"/>
            <a:endParaRPr lang="en-US" sz="2800" dirty="0">
              <a:solidFill>
                <a:srgbClr val="FF0000"/>
              </a:solidFill>
            </a:endParaRPr>
          </a:p>
        </p:txBody>
      </p:sp>
      <p:sp>
        <p:nvSpPr>
          <p:cNvPr id="4" name="سهم إلى اليمين 3"/>
          <p:cNvSpPr/>
          <p:nvPr/>
        </p:nvSpPr>
        <p:spPr>
          <a:xfrm>
            <a:off x="2339752" y="1592796"/>
            <a:ext cx="1152128" cy="3600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سهم إلى اليمين 4"/>
          <p:cNvSpPr/>
          <p:nvPr/>
        </p:nvSpPr>
        <p:spPr>
          <a:xfrm>
            <a:off x="5580112" y="1592796"/>
            <a:ext cx="1152128" cy="3600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زر إجراء: الوراء أو السابق 6">
            <a:hlinkClick r:id="" action="ppaction://hlinkshowjump?jump=previousslide" highlightClick="1"/>
          </p:cNvPr>
          <p:cNvSpPr/>
          <p:nvPr/>
        </p:nvSpPr>
        <p:spPr>
          <a:xfrm>
            <a:off x="3707904" y="5392751"/>
            <a:ext cx="1728192" cy="576064"/>
          </a:xfrm>
          <a:prstGeom prst="actionButtonBackPrevious">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396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603448"/>
            <a:ext cx="5791200" cy="45719"/>
          </a:xfrm>
        </p:spPr>
        <p:txBody>
          <a:bodyPr>
            <a:normAutofit fontScale="90000"/>
          </a:bodyPr>
          <a:lstStyle/>
          <a:p>
            <a:endParaRPr lang="en-US" dirty="0"/>
          </a:p>
        </p:txBody>
      </p:sp>
      <p:sp>
        <p:nvSpPr>
          <p:cNvPr id="3" name="عنصر نائب للمحتوى 2"/>
          <p:cNvSpPr>
            <a:spLocks noGrp="1"/>
          </p:cNvSpPr>
          <p:nvPr>
            <p:ph idx="1"/>
          </p:nvPr>
        </p:nvSpPr>
        <p:spPr>
          <a:xfrm>
            <a:off x="457200" y="260648"/>
            <a:ext cx="8291264" cy="5865515"/>
          </a:xfrm>
        </p:spPr>
        <p:txBody>
          <a:bodyPr/>
          <a:lstStyle/>
          <a:p>
            <a:pPr algn="ctr" rtl="1"/>
            <a:r>
              <a:rPr lang="ar-IQ" sz="2800" u="sng" dirty="0" err="1" smtClean="0"/>
              <a:t>ريمين</a:t>
            </a:r>
            <a:r>
              <a:rPr lang="ar-IQ" sz="2800" u="sng" dirty="0" smtClean="0"/>
              <a:t> ارون يحدد العلاقة بين السياسة والاستراتيجية</a:t>
            </a:r>
          </a:p>
          <a:p>
            <a:pPr algn="r" rtl="1"/>
            <a:endParaRPr lang="ar-IQ" dirty="0" smtClean="0"/>
          </a:p>
          <a:p>
            <a:pPr algn="ctr" rtl="1">
              <a:lnSpc>
                <a:spcPct val="300000"/>
              </a:lnSpc>
            </a:pPr>
            <a:r>
              <a:rPr lang="ar-IQ" dirty="0" smtClean="0">
                <a:solidFill>
                  <a:srgbClr val="FF0000"/>
                </a:solidFill>
              </a:rPr>
              <a:t>الفكر الاستراتيجي </a:t>
            </a:r>
            <a:r>
              <a:rPr lang="ar-IQ" dirty="0" smtClean="0"/>
              <a:t>: يتحدد بالمشكلات السياسية.</a:t>
            </a:r>
          </a:p>
          <a:p>
            <a:pPr algn="ctr" rtl="1">
              <a:lnSpc>
                <a:spcPct val="300000"/>
              </a:lnSpc>
            </a:pPr>
            <a:r>
              <a:rPr lang="ar-IQ" dirty="0" smtClean="0">
                <a:solidFill>
                  <a:srgbClr val="00B050"/>
                </a:solidFill>
              </a:rPr>
              <a:t>الاستراتيجية</a:t>
            </a:r>
            <a:r>
              <a:rPr lang="ar-IQ" dirty="0" smtClean="0"/>
              <a:t> : تهتم بالوسائل والاهداف ومسؤولة عن انجازها.</a:t>
            </a:r>
          </a:p>
          <a:p>
            <a:pPr algn="ctr" rtl="1">
              <a:lnSpc>
                <a:spcPct val="300000"/>
              </a:lnSpc>
            </a:pPr>
            <a:r>
              <a:rPr lang="ar-IQ" dirty="0" smtClean="0">
                <a:solidFill>
                  <a:srgbClr val="00B0F0"/>
                </a:solidFill>
              </a:rPr>
              <a:t>السياسي</a:t>
            </a:r>
            <a:r>
              <a:rPr lang="ar-IQ" dirty="0" smtClean="0"/>
              <a:t> :  تحديد الاهداف.</a:t>
            </a:r>
          </a:p>
          <a:p>
            <a:pPr algn="ctr" rtl="1">
              <a:lnSpc>
                <a:spcPct val="300000"/>
              </a:lnSpc>
            </a:pPr>
            <a:r>
              <a:rPr lang="ar-IQ" dirty="0" smtClean="0"/>
              <a:t>ا</a:t>
            </a:r>
            <a:r>
              <a:rPr lang="ar-IQ" dirty="0" smtClean="0">
                <a:solidFill>
                  <a:srgbClr val="7030A0"/>
                </a:solidFill>
              </a:rPr>
              <a:t>لاستراتيجية </a:t>
            </a:r>
            <a:r>
              <a:rPr lang="ar-IQ" dirty="0" smtClean="0"/>
              <a:t>هي اداة للوصول الى تلك الاهداف بمعنى علاقة بين الحاضر والمستقبل.</a:t>
            </a:r>
          </a:p>
          <a:p>
            <a:pPr algn="ctr" rtl="1">
              <a:lnSpc>
                <a:spcPct val="300000"/>
              </a:lnSpc>
            </a:pPr>
            <a:endParaRPr lang="en-US" dirty="0"/>
          </a:p>
        </p:txBody>
      </p:sp>
    </p:spTree>
    <p:extLst>
      <p:ext uri="{BB962C8B-B14F-4D97-AF65-F5344CB8AC3E}">
        <p14:creationId xmlns:p14="http://schemas.microsoft.com/office/powerpoint/2010/main" val="9339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تعريف الاستراتيجية</a:t>
            </a:r>
            <a:endParaRPr lang="en-US" dirty="0"/>
          </a:p>
        </p:txBody>
      </p:sp>
      <p:sp>
        <p:nvSpPr>
          <p:cNvPr id="3" name="عنصر نائب للمحتوى 2"/>
          <p:cNvSpPr>
            <a:spLocks noGrp="1"/>
          </p:cNvSpPr>
          <p:nvPr>
            <p:ph idx="1"/>
          </p:nvPr>
        </p:nvSpPr>
        <p:spPr/>
        <p:txBody>
          <a:bodyPr/>
          <a:lstStyle/>
          <a:p>
            <a:pPr algn="ctr" rtl="1">
              <a:lnSpc>
                <a:spcPct val="300000"/>
              </a:lnSpc>
            </a:pPr>
            <a:r>
              <a:rPr lang="ar-IQ" dirty="0" smtClean="0">
                <a:effectLst>
                  <a:outerShdw blurRad="38100" dist="38100" dir="2700000" algn="tl">
                    <a:srgbClr val="000000">
                      <a:alpha val="43137"/>
                    </a:srgbClr>
                  </a:outerShdw>
                </a:effectLst>
              </a:rPr>
              <a:t>علم وفن استخدام الوسائل والقدرات المتاحة وفي اطار عملية متكاملة يتم اعدادها والتخطيط لها بهدف خلق هامش من حرية العمل تعين صناع القرار على تحقيق اهداف سياستهم العليا في اوقات الحرب والسلم.</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5414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152718"/>
            <a:ext cx="8496944" cy="756002"/>
          </a:xfrm>
        </p:spPr>
        <p:txBody>
          <a:bodyPr>
            <a:normAutofit/>
          </a:bodyPr>
          <a:lstStyle/>
          <a:p>
            <a:pPr algn="ctr" rtl="1"/>
            <a:r>
              <a:rPr lang="ar-IQ" sz="2800" dirty="0" smtClean="0"/>
              <a:t>س/ ما هي النتائج الرئيسية التي تترتب عن اية استراتيجية؟</a:t>
            </a:r>
            <a:endParaRPr lang="en-US" sz="2800" dirty="0"/>
          </a:p>
        </p:txBody>
      </p:sp>
      <p:sp>
        <p:nvSpPr>
          <p:cNvPr id="3" name="عنصر نائب للمحتوى 2"/>
          <p:cNvSpPr>
            <a:spLocks noGrp="1"/>
          </p:cNvSpPr>
          <p:nvPr>
            <p:ph idx="1"/>
          </p:nvPr>
        </p:nvSpPr>
        <p:spPr>
          <a:xfrm>
            <a:off x="457200" y="1268760"/>
            <a:ext cx="8291264" cy="5328592"/>
          </a:xfrm>
        </p:spPr>
        <p:txBody>
          <a:bodyPr>
            <a:normAutofit/>
          </a:bodyPr>
          <a:lstStyle/>
          <a:p>
            <a:pPr marL="457200" indent="-457200" algn="r" rtl="1">
              <a:buAutoNum type="arabicPeriod"/>
            </a:pPr>
            <a:r>
              <a:rPr lang="ar-IQ" dirty="0" smtClean="0"/>
              <a:t>لا تقتصر على مجال واحد بل تشمل مختلف المجالات وليست عسكرية.</a:t>
            </a:r>
          </a:p>
          <a:p>
            <a:pPr marL="457200" indent="-457200" algn="r" rtl="1">
              <a:buAutoNum type="arabicPeriod"/>
            </a:pPr>
            <a:r>
              <a:rPr lang="ar-IQ" dirty="0" smtClean="0"/>
              <a:t>اية استراتيجية تقوم على عدد من الافتراضات النظرية والفكرية المرتبطة بالأهداف التي تسعى الى تحقيقها.</a:t>
            </a:r>
          </a:p>
          <a:p>
            <a:pPr marL="457200" indent="-457200" algn="r" rtl="1">
              <a:buAutoNum type="arabicPeriod"/>
            </a:pPr>
            <a:r>
              <a:rPr lang="ar-IQ" dirty="0" smtClean="0"/>
              <a:t>عملية وضع استراتيجية ما هي البحث عن افضل الاساليب </a:t>
            </a:r>
            <a:r>
              <a:rPr lang="ar-IQ" dirty="0"/>
              <a:t>والطرق والادوات </a:t>
            </a:r>
            <a:r>
              <a:rPr lang="ar-IQ" dirty="0" smtClean="0"/>
              <a:t>لتحقيق الاهداف التي يحددها السياسيون.</a:t>
            </a:r>
          </a:p>
          <a:p>
            <a:pPr marL="457200" indent="-457200" algn="r" rtl="1">
              <a:buAutoNum type="arabicPeriod"/>
            </a:pPr>
            <a:endParaRPr lang="ar-IQ" dirty="0"/>
          </a:p>
          <a:p>
            <a:pPr algn="r" rtl="1"/>
            <a:r>
              <a:rPr lang="ar-IQ" cap="all" spc="-60" dirty="0">
                <a:solidFill>
                  <a:srgbClr val="0070C0"/>
                </a:solidFill>
                <a:latin typeface="+mj-lt"/>
                <a:ea typeface="+mj-ea"/>
                <a:cs typeface="+mj-cs"/>
              </a:rPr>
              <a:t>س/ ماهي الشروط التي يجب توافرها عند وضع الاستراتيجية؟</a:t>
            </a:r>
          </a:p>
          <a:p>
            <a:pPr marL="457200" indent="-457200" algn="r" rtl="1">
              <a:buAutoNum type="arabicPeriod"/>
            </a:pPr>
            <a:r>
              <a:rPr lang="ar-IQ" dirty="0" smtClean="0"/>
              <a:t>وضوح الاهداف وتكاملها </a:t>
            </a:r>
          </a:p>
          <a:p>
            <a:pPr marL="457200" indent="-457200" algn="r" rtl="1">
              <a:buAutoNum type="arabicPeriod"/>
            </a:pPr>
            <a:r>
              <a:rPr lang="ar-IQ" dirty="0" smtClean="0"/>
              <a:t>واقعية الاهداف وحقيقتها</a:t>
            </a:r>
          </a:p>
          <a:p>
            <a:pPr marL="457200" indent="-457200" algn="r" rtl="1">
              <a:buAutoNum type="arabicPeriod"/>
            </a:pPr>
            <a:r>
              <a:rPr lang="ar-IQ" dirty="0" smtClean="0"/>
              <a:t>العقلانية والتخصص</a:t>
            </a:r>
          </a:p>
          <a:p>
            <a:pPr marL="457200" indent="-457200" algn="r" rtl="1">
              <a:buAutoNum type="arabicPeriod"/>
            </a:pPr>
            <a:r>
              <a:rPr lang="ar-IQ" dirty="0" smtClean="0"/>
              <a:t>الاستمرارية </a:t>
            </a:r>
          </a:p>
          <a:p>
            <a:pPr marL="457200" indent="-457200" algn="r" rtl="1">
              <a:buAutoNum type="arabicPeriod"/>
            </a:pPr>
            <a:r>
              <a:rPr lang="ar-IQ" dirty="0" smtClean="0"/>
              <a:t>المرونة</a:t>
            </a:r>
          </a:p>
          <a:p>
            <a:pPr algn="r" rtl="1"/>
            <a:endParaRPr lang="en-US" dirty="0"/>
          </a:p>
        </p:txBody>
      </p:sp>
    </p:spTree>
    <p:extLst>
      <p:ext uri="{BB962C8B-B14F-4D97-AF65-F5344CB8AC3E}">
        <p14:creationId xmlns:p14="http://schemas.microsoft.com/office/powerpoint/2010/main" val="90784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147</TotalTime>
  <Words>448</Words>
  <Application>Microsoft Office PowerPoint</Application>
  <PresentationFormat>عرض على الشاشة (3:4)‏</PresentationFormat>
  <Paragraphs>78</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أساسية</vt:lpstr>
      <vt:lpstr> المدخل الى دراسة الاستراتيجية </vt:lpstr>
      <vt:lpstr>المبحث الاول: التعريف بالاستراتيجية </vt:lpstr>
      <vt:lpstr>عرض تقديمي في PowerPoint</vt:lpstr>
      <vt:lpstr>هنالك تعددية في استخدامات الاستراتيجية وعلينا تحديد ما تعنيه من الناحية العلمية والموضوعية</vt:lpstr>
      <vt:lpstr>ابرز من عرفه الاستراتيجية في العصر الحديث والمعاصر</vt:lpstr>
      <vt:lpstr>عرض تقديمي في PowerPoint</vt:lpstr>
      <vt:lpstr>عرض تقديمي في PowerPoint</vt:lpstr>
      <vt:lpstr>تعريف الاستراتيجية</vt:lpstr>
      <vt:lpstr>س/ ما هي النتائج الرئيسية التي تترتب عن اية استراتيجية؟</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المدخل الى دراسة الاستراتيجية</dc:title>
  <dc:creator>Ahmeed</dc:creator>
  <cp:lastModifiedBy>Ahmeed</cp:lastModifiedBy>
  <cp:revision>15</cp:revision>
  <dcterms:created xsi:type="dcterms:W3CDTF">2020-12-04T16:25:40Z</dcterms:created>
  <dcterms:modified xsi:type="dcterms:W3CDTF">2020-12-10T18:35:38Z</dcterms:modified>
</cp:coreProperties>
</file>