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النمط المتوس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045EEC02-CE30-4DAD-BD9F-026164F5CAC6}" type="datetimeFigureOut">
              <a:rPr lang="en-US" smtClean="0"/>
              <a:t>3/22/2020</a:t>
            </a:fld>
            <a:endParaRPr lang="en-US"/>
          </a:p>
        </p:txBody>
      </p:sp>
      <p:sp>
        <p:nvSpPr>
          <p:cNvPr id="20" name="عنصر نائب للتذييل 19"/>
          <p:cNvSpPr>
            <a:spLocks noGrp="1"/>
          </p:cNvSpPr>
          <p:nvPr>
            <p:ph type="ftr" sz="quarter" idx="11"/>
          </p:nvPr>
        </p:nvSpPr>
        <p:spPr/>
        <p:txBody>
          <a:bodyPr/>
          <a:lstStyle>
            <a:extLst/>
          </a:lstStyle>
          <a:p>
            <a:endParaRPr lang="en-US"/>
          </a:p>
        </p:txBody>
      </p:sp>
      <p:sp>
        <p:nvSpPr>
          <p:cNvPr id="10" name="عنصر نائب لرقم الشريحة 9"/>
          <p:cNvSpPr>
            <a:spLocks noGrp="1"/>
          </p:cNvSpPr>
          <p:nvPr>
            <p:ph type="sldNum" sz="quarter" idx="12"/>
          </p:nvPr>
        </p:nvSpPr>
        <p:spPr/>
        <p:txBody>
          <a:bodyPr/>
          <a:lstStyle>
            <a:extLst/>
          </a:lstStyle>
          <a:p>
            <a:fld id="{22E81F9F-38B5-4D00-80D5-16308D7CF171}" type="slidenum">
              <a:rPr lang="en-US" smtClean="0"/>
              <a:t>‹#›</a:t>
            </a:fld>
            <a:endParaRPr lang="en-US"/>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45EEC02-CE30-4DAD-BD9F-026164F5CAC6}" type="datetimeFigureOut">
              <a:rPr lang="en-US" smtClean="0"/>
              <a:t>3/22/2020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22E81F9F-38B5-4D00-80D5-16308D7CF17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45EEC02-CE30-4DAD-BD9F-026164F5CAC6}" type="datetimeFigureOut">
              <a:rPr lang="en-US" smtClean="0"/>
              <a:t>3/22/2020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22E81F9F-38B5-4D00-80D5-16308D7CF17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45EEC02-CE30-4DAD-BD9F-026164F5CAC6}" type="datetimeFigureOut">
              <a:rPr lang="en-US" smtClean="0"/>
              <a:t>3/22/2020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22E81F9F-38B5-4D00-80D5-16308D7CF17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045EEC02-CE30-4DAD-BD9F-026164F5CAC6}" type="datetimeFigureOut">
              <a:rPr lang="en-US" smtClean="0"/>
              <a:t>3/22/2020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22E81F9F-38B5-4D00-80D5-16308D7CF171}" type="slidenum">
              <a:rPr lang="en-US" smtClean="0"/>
              <a:t>‹#›</a:t>
            </a:fld>
            <a:endParaRPr lang="en-US"/>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045EEC02-CE30-4DAD-BD9F-026164F5CAC6}" type="datetimeFigureOut">
              <a:rPr lang="en-US" smtClean="0"/>
              <a:t>3/22/2020</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22E81F9F-38B5-4D00-80D5-16308D7CF17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045EEC02-CE30-4DAD-BD9F-026164F5CAC6}" type="datetimeFigureOut">
              <a:rPr lang="en-US" smtClean="0"/>
              <a:t>3/22/2020</a:t>
            </a:fld>
            <a:endParaRPr lang="en-US"/>
          </a:p>
        </p:txBody>
      </p:sp>
      <p:sp>
        <p:nvSpPr>
          <p:cNvPr id="8" name="عنصر نائب للتذييل 7"/>
          <p:cNvSpPr>
            <a:spLocks noGrp="1"/>
          </p:cNvSpPr>
          <p:nvPr>
            <p:ph type="ftr" sz="quarter" idx="11"/>
          </p:nvPr>
        </p:nvSpPr>
        <p:spPr/>
        <p:txBody>
          <a:bodyPr/>
          <a:lstStyle>
            <a:extLst/>
          </a:lstStyle>
          <a:p>
            <a:endParaRPr lang="en-US"/>
          </a:p>
        </p:txBody>
      </p:sp>
      <p:sp>
        <p:nvSpPr>
          <p:cNvPr id="9" name="عنصر نائب لرقم الشريحة 8"/>
          <p:cNvSpPr>
            <a:spLocks noGrp="1"/>
          </p:cNvSpPr>
          <p:nvPr>
            <p:ph type="sldNum" sz="quarter" idx="12"/>
          </p:nvPr>
        </p:nvSpPr>
        <p:spPr/>
        <p:txBody>
          <a:bodyPr/>
          <a:lstStyle>
            <a:extLst/>
          </a:lstStyle>
          <a:p>
            <a:fld id="{22E81F9F-38B5-4D00-80D5-16308D7CF17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045EEC02-CE30-4DAD-BD9F-026164F5CAC6}" type="datetimeFigureOut">
              <a:rPr lang="en-US" smtClean="0"/>
              <a:t>3/22/2020</a:t>
            </a:fld>
            <a:endParaRPr lang="en-US"/>
          </a:p>
        </p:txBody>
      </p:sp>
      <p:sp>
        <p:nvSpPr>
          <p:cNvPr id="4" name="عنصر نائب للتذييل 3"/>
          <p:cNvSpPr>
            <a:spLocks noGrp="1"/>
          </p:cNvSpPr>
          <p:nvPr>
            <p:ph type="ftr" sz="quarter" idx="11"/>
          </p:nvPr>
        </p:nvSpPr>
        <p:spPr/>
        <p:txBody>
          <a:bodyPr/>
          <a:lstStyle>
            <a:extLst/>
          </a:lstStyle>
          <a:p>
            <a:endParaRPr lang="en-US"/>
          </a:p>
        </p:txBody>
      </p:sp>
      <p:sp>
        <p:nvSpPr>
          <p:cNvPr id="5" name="عنصر نائب لرقم الشريحة 4"/>
          <p:cNvSpPr>
            <a:spLocks noGrp="1"/>
          </p:cNvSpPr>
          <p:nvPr>
            <p:ph type="sldNum" sz="quarter" idx="12"/>
          </p:nvPr>
        </p:nvSpPr>
        <p:spPr/>
        <p:txBody>
          <a:bodyPr/>
          <a:lstStyle>
            <a:extLst/>
          </a:lstStyle>
          <a:p>
            <a:fld id="{22E81F9F-38B5-4D00-80D5-16308D7CF17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045EEC02-CE30-4DAD-BD9F-026164F5CAC6}" type="datetimeFigureOut">
              <a:rPr lang="en-US" smtClean="0"/>
              <a:t>3/22/2020</a:t>
            </a:fld>
            <a:endParaRPr lang="en-US"/>
          </a:p>
        </p:txBody>
      </p:sp>
      <p:sp>
        <p:nvSpPr>
          <p:cNvPr id="3" name="عنصر نائب للتذييل 2"/>
          <p:cNvSpPr>
            <a:spLocks noGrp="1"/>
          </p:cNvSpPr>
          <p:nvPr>
            <p:ph type="ftr" sz="quarter" idx="11"/>
          </p:nvPr>
        </p:nvSpPr>
        <p:spPr/>
        <p:txBody>
          <a:bodyPr/>
          <a:lstStyle>
            <a:extLst/>
          </a:lstStyle>
          <a:p>
            <a:endParaRPr lang="en-US"/>
          </a:p>
        </p:txBody>
      </p:sp>
      <p:sp>
        <p:nvSpPr>
          <p:cNvPr id="4" name="عنصر نائب لرقم الشريحة 3"/>
          <p:cNvSpPr>
            <a:spLocks noGrp="1"/>
          </p:cNvSpPr>
          <p:nvPr>
            <p:ph type="sldNum" sz="quarter" idx="12"/>
          </p:nvPr>
        </p:nvSpPr>
        <p:spPr/>
        <p:txBody>
          <a:bodyPr/>
          <a:lstStyle>
            <a:extLst/>
          </a:lstStyle>
          <a:p>
            <a:fld id="{22E81F9F-38B5-4D00-80D5-16308D7CF171}" type="slidenum">
              <a:rPr lang="en-US" smtClean="0"/>
              <a:t>‹#›</a:t>
            </a:fld>
            <a:endParaRPr lang="en-US"/>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045EEC02-CE30-4DAD-BD9F-026164F5CAC6}" type="datetimeFigureOut">
              <a:rPr lang="en-US" smtClean="0"/>
              <a:t>3/22/2020</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22E81F9F-38B5-4D00-80D5-16308D7CF17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045EEC02-CE30-4DAD-BD9F-026164F5CAC6}" type="datetimeFigureOut">
              <a:rPr lang="en-US" smtClean="0"/>
              <a:t>3/22/2020</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22E81F9F-38B5-4D00-80D5-16308D7CF171}" type="slidenum">
              <a:rPr lang="en-US" smtClean="0"/>
              <a:t>‹#›</a:t>
            </a:fld>
            <a:endParaRPr lang="en-US"/>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45EEC02-CE30-4DAD-BD9F-026164F5CAC6}" type="datetimeFigureOut">
              <a:rPr lang="en-US" smtClean="0"/>
              <a:t>3/22/2020</a:t>
            </a:fld>
            <a:endParaRPr lang="en-US"/>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2E81F9F-38B5-4D00-80D5-16308D7CF171}" type="slidenum">
              <a:rPr lang="en-US" smtClean="0"/>
              <a:t>‹#›</a:t>
            </a:fld>
            <a:endParaRPr lang="en-US"/>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IQ" dirty="0" smtClean="0"/>
              <a:t>المحاضرة السادسة </a:t>
            </a:r>
            <a:br>
              <a:rPr lang="ar-IQ" dirty="0" smtClean="0"/>
            </a:br>
            <a:r>
              <a:rPr lang="ar-IQ" dirty="0" smtClean="0"/>
              <a:t>المبحث الرابع / الفصل الثاني</a:t>
            </a:r>
            <a:endParaRPr lang="en-US" dirty="0"/>
          </a:p>
        </p:txBody>
      </p:sp>
      <p:sp>
        <p:nvSpPr>
          <p:cNvPr id="3" name="عنوان فرعي 2"/>
          <p:cNvSpPr>
            <a:spLocks noGrp="1"/>
          </p:cNvSpPr>
          <p:nvPr>
            <p:ph type="subTitle" idx="1"/>
          </p:nvPr>
        </p:nvSpPr>
        <p:spPr/>
        <p:style>
          <a:lnRef idx="1">
            <a:schemeClr val="dk1"/>
          </a:lnRef>
          <a:fillRef idx="3">
            <a:schemeClr val="dk1"/>
          </a:fillRef>
          <a:effectRef idx="2">
            <a:schemeClr val="dk1"/>
          </a:effectRef>
          <a:fontRef idx="minor">
            <a:schemeClr val="lt1"/>
          </a:fontRef>
        </p:style>
        <p:txBody>
          <a:bodyPr/>
          <a:lstStyle/>
          <a:p>
            <a:endParaRPr lang="ar-IQ" b="1" dirty="0" smtClean="0"/>
          </a:p>
          <a:p>
            <a:r>
              <a:rPr lang="ar-IQ" b="1" dirty="0" err="1" smtClean="0"/>
              <a:t>الماكندرية</a:t>
            </a:r>
            <a:r>
              <a:rPr lang="ar-IQ" b="1" dirty="0" smtClean="0"/>
              <a:t> الجديدة</a:t>
            </a:r>
          </a:p>
          <a:p>
            <a:endParaRPr lang="ar-IQ" b="1" dirty="0" smtClean="0"/>
          </a:p>
          <a:p>
            <a:endParaRPr lang="en-US" dirty="0"/>
          </a:p>
        </p:txBody>
      </p:sp>
    </p:spTree>
    <p:extLst>
      <p:ext uri="{BB962C8B-B14F-4D97-AF65-F5344CB8AC3E}">
        <p14:creationId xmlns:p14="http://schemas.microsoft.com/office/powerpoint/2010/main" val="754837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1403648" y="-459432"/>
            <a:ext cx="7456872" cy="45719"/>
          </a:xfrm>
        </p:spPr>
        <p:txBody>
          <a:bodyPr>
            <a:normAutofit fontScale="90000"/>
          </a:bodyPr>
          <a:lstStyle/>
          <a:p>
            <a:endParaRPr lang="en-US" dirty="0"/>
          </a:p>
        </p:txBody>
      </p:sp>
      <p:sp>
        <p:nvSpPr>
          <p:cNvPr id="3" name="عنصر نائب للمحتوى 2"/>
          <p:cNvSpPr>
            <a:spLocks noGrp="1"/>
          </p:cNvSpPr>
          <p:nvPr>
            <p:ph idx="1"/>
          </p:nvPr>
        </p:nvSpPr>
        <p:spPr>
          <a:xfrm>
            <a:off x="1043608" y="188640"/>
            <a:ext cx="7848872" cy="6669360"/>
          </a:xfrm>
          <a:solidFill>
            <a:schemeClr val="bg1"/>
          </a:solidFill>
        </p:spPr>
        <p:txBody>
          <a:bodyPr>
            <a:normAutofit/>
          </a:bodyPr>
          <a:lstStyle/>
          <a:p>
            <a:pPr marL="82296" indent="0" algn="just" rtl="1">
              <a:buNone/>
            </a:pPr>
            <a:r>
              <a:rPr lang="ar-IQ" sz="2400" dirty="0" smtClean="0"/>
              <a:t>تزايد الاهمية الاستراتيجية لمنطقة الخليج في الادراك الاستراتيجي الاميركي يعود الى : </a:t>
            </a:r>
          </a:p>
          <a:p>
            <a:pPr marL="82296" indent="0" algn="just" rtl="1">
              <a:buNone/>
            </a:pPr>
            <a:r>
              <a:rPr lang="ar-IQ" sz="2400" dirty="0" smtClean="0"/>
              <a:t>1. قيمتها الجغرافية </a:t>
            </a:r>
          </a:p>
          <a:p>
            <a:pPr marL="82296" indent="0" algn="just" rtl="1">
              <a:buNone/>
            </a:pPr>
            <a:r>
              <a:rPr lang="ar-IQ" sz="2400" dirty="0" smtClean="0"/>
              <a:t>2. تتمتع بأهمية نفطية تعتمد عليها دول العالم الصناعي:</a:t>
            </a:r>
          </a:p>
          <a:p>
            <a:pPr algn="just" rtl="1">
              <a:buFont typeface="Arial" charset="0"/>
              <a:buChar char="•"/>
            </a:pPr>
            <a:r>
              <a:rPr lang="ar-IQ" sz="2400" dirty="0" smtClean="0"/>
              <a:t>الاحتياط النفطي الخليجي 65% من الاحتياط العالمي .</a:t>
            </a:r>
          </a:p>
          <a:p>
            <a:pPr algn="just" rtl="1">
              <a:buFont typeface="Arial" charset="0"/>
              <a:buChar char="•"/>
            </a:pPr>
            <a:r>
              <a:rPr lang="ar-IQ" sz="2400" dirty="0"/>
              <a:t>الانتاج النفطي الخليجي 56% من الانتاج </a:t>
            </a:r>
            <a:r>
              <a:rPr lang="ar-IQ" sz="2400" dirty="0" smtClean="0"/>
              <a:t>العالمي.</a:t>
            </a:r>
          </a:p>
          <a:p>
            <a:pPr algn="just" rtl="1">
              <a:buFont typeface="Arial" charset="0"/>
              <a:buChar char="•"/>
            </a:pPr>
            <a:r>
              <a:rPr lang="ar-IQ" sz="2400" dirty="0" smtClean="0"/>
              <a:t>من </a:t>
            </a:r>
            <a:r>
              <a:rPr lang="ar-IQ" sz="2400" dirty="0"/>
              <a:t>حيث الاعتماد عليه </a:t>
            </a:r>
            <a:r>
              <a:rPr lang="ar-IQ" sz="2400" dirty="0" smtClean="0"/>
              <a:t>:</a:t>
            </a:r>
          </a:p>
          <a:p>
            <a:pPr algn="just" rtl="1">
              <a:buFont typeface="Arial" charset="0"/>
              <a:buChar char="•"/>
            </a:pPr>
            <a:r>
              <a:rPr lang="ar-IQ" sz="2400" dirty="0" smtClean="0"/>
              <a:t>67% من مجمل استيرادات الدول الصناعية الغربية</a:t>
            </a:r>
          </a:p>
          <a:p>
            <a:pPr algn="just" rtl="1">
              <a:buFont typeface="Arial" charset="0"/>
              <a:buChar char="•"/>
            </a:pPr>
            <a:r>
              <a:rPr lang="ar-IQ" sz="2400" dirty="0" smtClean="0"/>
              <a:t>92 % من مجمل استيرادات اليابان.</a:t>
            </a:r>
          </a:p>
          <a:p>
            <a:pPr algn="just" rtl="1">
              <a:buFont typeface="Arial" charset="0"/>
              <a:buChar char="•"/>
            </a:pPr>
            <a:r>
              <a:rPr lang="ar-IQ" sz="2400" dirty="0" smtClean="0"/>
              <a:t>40% من مجمل استيرادات الولايات المتحدة الامريكية.</a:t>
            </a:r>
          </a:p>
          <a:p>
            <a:pPr marL="82296" indent="0" algn="just" rtl="1">
              <a:buNone/>
            </a:pPr>
            <a:r>
              <a:rPr lang="ar-IQ" sz="2400" dirty="0" smtClean="0"/>
              <a:t>3. مسألتان مهمتان :</a:t>
            </a:r>
          </a:p>
          <a:p>
            <a:pPr marL="82296" indent="0" algn="just" rtl="1">
              <a:buNone/>
            </a:pPr>
            <a:r>
              <a:rPr lang="ar-IQ" sz="2400" dirty="0" smtClean="0"/>
              <a:t>الاولى : الاستثمارات الخارجية</a:t>
            </a:r>
          </a:p>
          <a:p>
            <a:pPr marL="82296" indent="0" algn="just" rtl="1">
              <a:buNone/>
            </a:pPr>
            <a:r>
              <a:rPr lang="ar-IQ" sz="2400" dirty="0" smtClean="0"/>
              <a:t>الثانية : التبادل التجاري.</a:t>
            </a:r>
          </a:p>
          <a:p>
            <a:pPr marL="82296" indent="0" algn="just" rtl="1">
              <a:buNone/>
            </a:pPr>
            <a:r>
              <a:rPr lang="ar-IQ" sz="2400" dirty="0" smtClean="0"/>
              <a:t>الاستثمارات الامريكية في الخليج ( عدا ايران ) 43%</a:t>
            </a:r>
          </a:p>
          <a:p>
            <a:pPr marL="82296" indent="0" algn="just" rtl="1">
              <a:buNone/>
            </a:pPr>
            <a:r>
              <a:rPr lang="ar-IQ" sz="2400" dirty="0" smtClean="0"/>
              <a:t>حجم التبادل التجاري في الخليج (عدا ايران ) 65 %</a:t>
            </a:r>
          </a:p>
          <a:p>
            <a:pPr marL="82296" indent="0" algn="just" rtl="1">
              <a:buNone/>
            </a:pPr>
            <a:endParaRPr lang="ar-IQ" sz="2400" dirty="0"/>
          </a:p>
          <a:p>
            <a:pPr marL="82296" indent="0" algn="just" rtl="1">
              <a:buNone/>
            </a:pPr>
            <a:endParaRPr lang="ar-IQ" sz="2400" dirty="0"/>
          </a:p>
          <a:p>
            <a:pPr algn="just" rtl="1">
              <a:buFont typeface="Arial" charset="0"/>
              <a:buChar char="•"/>
            </a:pPr>
            <a:endParaRPr lang="ar-IQ" sz="2400" dirty="0" smtClean="0"/>
          </a:p>
          <a:p>
            <a:pPr algn="just" rtl="1">
              <a:buFont typeface="Arial" charset="0"/>
              <a:buChar char="•"/>
            </a:pPr>
            <a:endParaRPr lang="ar-IQ" sz="2400" dirty="0" smtClean="0"/>
          </a:p>
          <a:p>
            <a:pPr algn="just" rtl="1">
              <a:buFont typeface="Arial" charset="0"/>
              <a:buChar char="•"/>
            </a:pPr>
            <a:endParaRPr lang="ar-IQ" sz="2400" dirty="0" smtClean="0"/>
          </a:p>
          <a:p>
            <a:pPr marL="82296" indent="0" algn="just" rtl="1">
              <a:buNone/>
            </a:pPr>
            <a:endParaRPr lang="ar-IQ" sz="2400" dirty="0" smtClean="0"/>
          </a:p>
          <a:p>
            <a:pPr marL="82296" indent="0" algn="just" rtl="1">
              <a:buNone/>
            </a:pPr>
            <a:endParaRPr lang="ar-IQ" sz="2400" dirty="0" smtClean="0"/>
          </a:p>
          <a:p>
            <a:pPr algn="just"/>
            <a:endParaRPr lang="en-US" sz="2400" dirty="0"/>
          </a:p>
        </p:txBody>
      </p:sp>
    </p:spTree>
    <p:extLst>
      <p:ext uri="{BB962C8B-B14F-4D97-AF65-F5344CB8AC3E}">
        <p14:creationId xmlns:p14="http://schemas.microsoft.com/office/powerpoint/2010/main" val="22699842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1331640" y="-531440"/>
            <a:ext cx="7530040" cy="45719"/>
          </a:xfrm>
        </p:spPr>
        <p:txBody>
          <a:bodyPr>
            <a:normAutofit fontScale="90000"/>
          </a:bodyPr>
          <a:lstStyle/>
          <a:p>
            <a:endParaRPr lang="en-US" dirty="0"/>
          </a:p>
        </p:txBody>
      </p:sp>
      <p:sp>
        <p:nvSpPr>
          <p:cNvPr id="3" name="عنصر نائب للمحتوى 2"/>
          <p:cNvSpPr>
            <a:spLocks noGrp="1"/>
          </p:cNvSpPr>
          <p:nvPr>
            <p:ph idx="1"/>
          </p:nvPr>
        </p:nvSpPr>
        <p:spPr>
          <a:xfrm>
            <a:off x="1115616" y="116632"/>
            <a:ext cx="7818072" cy="6131768"/>
          </a:xfrm>
        </p:spPr>
        <p:txBody>
          <a:bodyPr>
            <a:normAutofit/>
          </a:bodyPr>
          <a:lstStyle/>
          <a:p>
            <a:pPr algn="just" rtl="1"/>
            <a:r>
              <a:rPr lang="ar-IQ" sz="2400" dirty="0" smtClean="0"/>
              <a:t>هذه </a:t>
            </a:r>
            <a:r>
              <a:rPr lang="ar-IQ" sz="2400" dirty="0" err="1" smtClean="0"/>
              <a:t>احقائق</a:t>
            </a:r>
            <a:r>
              <a:rPr lang="ar-IQ" sz="2400" dirty="0" smtClean="0"/>
              <a:t> اعلاه توضح القيمة </a:t>
            </a:r>
            <a:r>
              <a:rPr lang="ar-IQ" sz="2400" dirty="0" err="1" smtClean="0"/>
              <a:t>الجيو</a:t>
            </a:r>
            <a:r>
              <a:rPr lang="ar-IQ" sz="2400" dirty="0" smtClean="0"/>
              <a:t> استراتيجية لمنطقة الخليج العربي بالنسبة للولايات المتحدة الامريكية اذا ما احكمت السيطرة عليها القدرة على تحقيق منافع استراتيجية منها </a:t>
            </a:r>
          </a:p>
          <a:p>
            <a:pPr marL="539496" indent="-457200" algn="just" rtl="1">
              <a:buAutoNum type="arabicPeriod"/>
            </a:pPr>
            <a:r>
              <a:rPr lang="ar-IQ" sz="2400" dirty="0" smtClean="0"/>
              <a:t>معالجة عجزها النفطي مقابل الزيادة للاستهلاك الامريكي من النفط.( ولكنها الان تنتج وممكن ان تعتمد على النفط الصخري / الطاقة المتجددة).</a:t>
            </a:r>
          </a:p>
          <a:p>
            <a:pPr marL="539496" indent="-457200" algn="just" rtl="1">
              <a:buAutoNum type="arabicPeriod"/>
            </a:pPr>
            <a:r>
              <a:rPr lang="ar-IQ" sz="2400" dirty="0" smtClean="0"/>
              <a:t>تأمين مجال جغرافي – اقتصادي في ميدان التجارة واستثمار رؤوس الاموال وتصريف البضائع والسلع وتقديم الخدمات.</a:t>
            </a:r>
          </a:p>
          <a:p>
            <a:pPr marL="539496" indent="-457200" algn="just" rtl="1">
              <a:buAutoNum type="arabicPeriod"/>
            </a:pPr>
            <a:r>
              <a:rPr lang="ar-IQ" sz="2400" dirty="0" smtClean="0"/>
              <a:t>التحكم بالسياسة السعرية للنفط للحصول على نفط رخيص.</a:t>
            </a:r>
          </a:p>
          <a:p>
            <a:pPr marL="539496" indent="-457200" algn="just" rtl="1">
              <a:buAutoNum type="arabicPeriod"/>
            </a:pPr>
            <a:r>
              <a:rPr lang="ar-IQ" sz="2400" dirty="0" smtClean="0"/>
              <a:t>التحكم بالاحتياطات النفطية لدول الغرب الصناعية بما فيها اليابان .</a:t>
            </a:r>
          </a:p>
          <a:p>
            <a:pPr marL="539496" indent="-457200" algn="just" rtl="1">
              <a:buAutoNum type="arabicPeriod"/>
            </a:pPr>
            <a:r>
              <a:rPr lang="ar-IQ" sz="2400" dirty="0" smtClean="0"/>
              <a:t>ايجاد قواعد عسكرية تؤمن لها القدرة على  التحكم في المنطقة والاندفاع نحو الاعمق الاسيوي.</a:t>
            </a:r>
          </a:p>
          <a:p>
            <a:pPr marL="539496" indent="-457200" algn="just" rtl="1">
              <a:buAutoNum type="arabicPeriod"/>
            </a:pPr>
            <a:r>
              <a:rPr lang="ar-IQ" sz="2400" dirty="0" smtClean="0"/>
              <a:t>القدرة على التحكم بعقد المواصلات البحرية التي تربط الجنوب الاسيوي والجنوب الاوربي </a:t>
            </a:r>
            <a:endParaRPr lang="en-US" sz="2400" dirty="0" smtClean="0"/>
          </a:p>
          <a:p>
            <a:pPr marL="82296" indent="0" algn="just" rtl="1">
              <a:buNone/>
            </a:pPr>
            <a:r>
              <a:rPr lang="en-US" sz="2400" b="1" dirty="0"/>
              <a:t> </a:t>
            </a:r>
            <a:r>
              <a:rPr lang="en-US" sz="2400" b="1" dirty="0" smtClean="0"/>
              <a:t>         </a:t>
            </a:r>
            <a:r>
              <a:rPr lang="ar-IQ" sz="2400" b="1" dirty="0" smtClean="0"/>
              <a:t>المحيط </a:t>
            </a:r>
            <a:r>
              <a:rPr lang="ar-IQ" sz="2400" b="1" dirty="0" smtClean="0"/>
              <a:t>الهندي – بحر العرب – البحر الاحمر – البحر المتوسط.</a:t>
            </a:r>
          </a:p>
          <a:p>
            <a:pPr marL="539496" indent="-457200" algn="r" rtl="1">
              <a:buAutoNum type="arabicPeriod"/>
            </a:pPr>
            <a:endParaRPr lang="ar-IQ" sz="2400" dirty="0" smtClean="0"/>
          </a:p>
        </p:txBody>
      </p:sp>
    </p:spTree>
    <p:extLst>
      <p:ext uri="{BB962C8B-B14F-4D97-AF65-F5344CB8AC3E}">
        <p14:creationId xmlns:p14="http://schemas.microsoft.com/office/powerpoint/2010/main" val="17495551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638"/>
            <a:ext cx="7456872" cy="1426170"/>
          </a:xfrm>
        </p:spPr>
        <p:txBody>
          <a:bodyPr>
            <a:normAutofit/>
          </a:bodyPr>
          <a:lstStyle/>
          <a:p>
            <a:pPr algn="just" rtl="1"/>
            <a:r>
              <a:rPr lang="ar-IQ" dirty="0"/>
              <a:t> </a:t>
            </a:r>
            <a:r>
              <a:rPr lang="ar-IQ" sz="2200" dirty="0" smtClean="0"/>
              <a:t>سؤال : هل تتماثل منطقة الخليج العربي من حيث اهميتها </a:t>
            </a:r>
            <a:r>
              <a:rPr lang="ar-IQ" sz="2200" dirty="0" err="1" smtClean="0"/>
              <a:t>الجيوستراتيجية</a:t>
            </a:r>
            <a:r>
              <a:rPr lang="ar-IQ" sz="2200" dirty="0" smtClean="0"/>
              <a:t> مع فرضيات </a:t>
            </a:r>
            <a:r>
              <a:rPr lang="ar-IQ" sz="2200" dirty="0" err="1" smtClean="0"/>
              <a:t>ماكندر</a:t>
            </a:r>
            <a:r>
              <a:rPr lang="ar-IQ" sz="2200" dirty="0" smtClean="0"/>
              <a:t> في السيطرة على قلب العالم ؟ وهل بالضرورة ان تكون منطقة القلب وسطية الموقع او انها تجمع ما بين الخاصية الجغرافية والاستراتيجية ؟</a:t>
            </a:r>
            <a:endParaRPr lang="en-US" sz="2200" dirty="0"/>
          </a:p>
        </p:txBody>
      </p:sp>
      <p:sp>
        <p:nvSpPr>
          <p:cNvPr id="3" name="عنصر نائب للمحتوى 2"/>
          <p:cNvSpPr>
            <a:spLocks noGrp="1"/>
          </p:cNvSpPr>
          <p:nvPr>
            <p:ph idx="1"/>
          </p:nvPr>
        </p:nvSpPr>
        <p:spPr>
          <a:xfrm>
            <a:off x="0" y="1916832"/>
            <a:ext cx="8964488" cy="4752528"/>
          </a:xfrm>
        </p:spPr>
        <p:txBody>
          <a:bodyPr>
            <a:normAutofit lnSpcReduction="10000"/>
          </a:bodyPr>
          <a:lstStyle/>
          <a:p>
            <a:pPr algn="just" rtl="1"/>
            <a:r>
              <a:rPr lang="ar-IQ" sz="2200" dirty="0" smtClean="0"/>
              <a:t>الخليج العربي جزء من منطقة او رقعة جغرافية تمتد من الساحل الشرقي للخليج وحتى المحيط الاطلسي وهو حيز جغرافي يطلق عليه الوطن العربي مساحته 13.7 مليون كيلو متر مربع ثلث سكانه في مغربه . مساحته تزيد على مساحة الولايات المتحدة الامريكية والمملكة المتحدة وفرنسا واليابان مجتمعة بثلاثة ملايين كيلو متر مربع. الخاصية التي تميزه أي الوطن العربي خلافا لنظرية </a:t>
            </a:r>
            <a:r>
              <a:rPr lang="ar-IQ" sz="2200" dirty="0" err="1" smtClean="0"/>
              <a:t>ماكندر</a:t>
            </a:r>
            <a:r>
              <a:rPr lang="ar-IQ" sz="2200" dirty="0" smtClean="0"/>
              <a:t> ان سكانه يلتقون بمكونات مشتركة اللغة والتاريخ و المصير المشترك. سعة الرقعة الجغرافية / تنوع مناخه / وتنوع نشاطاته الزراعية . النفط / الغاز الطبيعي/  معادن مواد اولية ...اكسبته مكانة عالمية ...سواحله على البحر المتوسط والمحيط الاطلسي والمحيد الهندي يعني القدرة على التحكم بطرق المواصلات البرية و البحرية  والجوية بين اسيا </a:t>
            </a:r>
            <a:r>
              <a:rPr lang="ar-IQ" sz="2200" dirty="0" err="1" smtClean="0"/>
              <a:t>واوربا</a:t>
            </a:r>
            <a:r>
              <a:rPr lang="ar-IQ" sz="2200" dirty="0" smtClean="0"/>
              <a:t> وافريقيا. </a:t>
            </a:r>
          </a:p>
          <a:p>
            <a:pPr algn="just" rtl="1"/>
            <a:r>
              <a:rPr lang="ar-IQ" sz="2200" dirty="0" smtClean="0"/>
              <a:t>كثرة موارده الاولية والزراعية تمكن هذا الاقليم من تحقيق درجة عالية من الاكتفاء الذاتي فيما لو احسن تخطيط استثمار موارده وامكاناته مما يؤهله ان يكون قوة عالمية فاعلة ومؤثرة وان يصبح « الاقليم </a:t>
            </a:r>
            <a:r>
              <a:rPr lang="ar-IQ" sz="2200" dirty="0" err="1" smtClean="0"/>
              <a:t>الجيوستراتيجي</a:t>
            </a:r>
            <a:r>
              <a:rPr lang="ar-IQ" sz="2200" dirty="0" smtClean="0"/>
              <a:t>» المؤثر في الاستراتيجية العالمية. يمثل الطريق الموصل بين نقطتي الارتكاز الحيوية (القلب الشمالي والقلب الحيوي) التي رسم ابعادها </a:t>
            </a:r>
            <a:r>
              <a:rPr lang="ar-IQ" sz="2200" dirty="0" err="1" smtClean="0"/>
              <a:t>ماكندر</a:t>
            </a:r>
            <a:r>
              <a:rPr lang="ar-IQ" sz="2200" dirty="0" smtClean="0"/>
              <a:t>.</a:t>
            </a:r>
          </a:p>
          <a:p>
            <a:pPr algn="just" rtl="1"/>
            <a:r>
              <a:rPr lang="ar-IQ" sz="2200" dirty="0" smtClean="0"/>
              <a:t>ولكن ومنذ القدم لا يسمح بوحدة بنائها العضوي وان تبقى مقسمة حتى تكون بعيدة عن محور </a:t>
            </a:r>
            <a:r>
              <a:rPr lang="ar-IQ" sz="2200" dirty="0" err="1" smtClean="0"/>
              <a:t>التاثير</a:t>
            </a:r>
            <a:r>
              <a:rPr lang="ar-IQ" sz="2200" dirty="0" smtClean="0"/>
              <a:t> العالمي.</a:t>
            </a:r>
            <a:endParaRPr lang="ar-IQ" sz="2200" dirty="0" smtClean="0"/>
          </a:p>
          <a:p>
            <a:pPr algn="just" rtl="1"/>
            <a:endParaRPr lang="en-US" sz="2200" dirty="0"/>
          </a:p>
        </p:txBody>
      </p:sp>
    </p:spTree>
    <p:extLst>
      <p:ext uri="{BB962C8B-B14F-4D97-AF65-F5344CB8AC3E}">
        <p14:creationId xmlns:p14="http://schemas.microsoft.com/office/powerpoint/2010/main" val="33827988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315416"/>
            <a:ext cx="8219256" cy="58018"/>
          </a:xfrm>
        </p:spPr>
        <p:txBody>
          <a:bodyPr>
            <a:normAutofit fontScale="90000"/>
          </a:bodyPr>
          <a:lstStyle/>
          <a:p>
            <a:endParaRPr lang="en-US" dirty="0"/>
          </a:p>
        </p:txBody>
      </p:sp>
      <p:sp>
        <p:nvSpPr>
          <p:cNvPr id="3" name="عنصر نائب للمحتوى 2"/>
          <p:cNvSpPr>
            <a:spLocks noGrp="1"/>
          </p:cNvSpPr>
          <p:nvPr>
            <p:ph idx="1"/>
          </p:nvPr>
        </p:nvSpPr>
        <p:spPr>
          <a:xfrm>
            <a:off x="395536" y="260648"/>
            <a:ext cx="8435280" cy="5937523"/>
          </a:xfrm>
        </p:spPr>
        <p:txBody>
          <a:bodyPr/>
          <a:lstStyle/>
          <a:p>
            <a:pPr marL="0" indent="0" algn="just" rtl="1">
              <a:buNone/>
            </a:pPr>
            <a:r>
              <a:rPr lang="ar-IQ" sz="2400" dirty="0" smtClean="0"/>
              <a:t>    رغم صحة نظرية </a:t>
            </a:r>
            <a:r>
              <a:rPr lang="ar-IQ" sz="2400" dirty="0" err="1" smtClean="0"/>
              <a:t>ماكندر</a:t>
            </a:r>
            <a:r>
              <a:rPr lang="ar-IQ" sz="2400" dirty="0" smtClean="0"/>
              <a:t> وفرضية القلب الارضي ومفهوم «من يتحكم بالقلب يسيطر على العالم». الا انه هناك ثمة عوامل موضوعية تعطل صلاحية هذه النظرية لان تكون صالحة.</a:t>
            </a:r>
          </a:p>
          <a:p>
            <a:pPr marL="0" indent="0" algn="just" rtl="1">
              <a:buNone/>
            </a:pPr>
            <a:r>
              <a:rPr lang="ar-IQ" sz="2400" dirty="0" smtClean="0"/>
              <a:t>    ومع نهاية القرن العشرين ظهر لنا </a:t>
            </a:r>
            <a:r>
              <a:rPr lang="ar-IQ" sz="2400" dirty="0" err="1" smtClean="0"/>
              <a:t>بريجنسكي</a:t>
            </a:r>
            <a:r>
              <a:rPr lang="ar-IQ" sz="2400" dirty="0" smtClean="0"/>
              <a:t> ( المستشار السابق </a:t>
            </a:r>
            <a:r>
              <a:rPr lang="ar-IQ" sz="2400" dirty="0" err="1" smtClean="0"/>
              <a:t>للامن</a:t>
            </a:r>
            <a:r>
              <a:rPr lang="ar-IQ" sz="2400" dirty="0" smtClean="0"/>
              <a:t> القومي الامريكي) بنظرية جديدة يعيد حيوية الافكار التي جاءت بها نظرية قلب العالم في كتاب </a:t>
            </a:r>
            <a:r>
              <a:rPr lang="ar-IQ" sz="2400" b="1" dirty="0" smtClean="0"/>
              <a:t>رقعة الشطرنج الكبرى</a:t>
            </a:r>
            <a:r>
              <a:rPr lang="ar-IQ" dirty="0" smtClean="0"/>
              <a:t>.</a:t>
            </a:r>
          </a:p>
          <a:p>
            <a:pPr marL="0" indent="0" algn="just" rtl="1">
              <a:buNone/>
            </a:pPr>
            <a:r>
              <a:rPr lang="ar-IQ" sz="2400" dirty="0" smtClean="0"/>
              <a:t>ينطلق </a:t>
            </a:r>
            <a:r>
              <a:rPr lang="ar-IQ" sz="2400" dirty="0" err="1" smtClean="0"/>
              <a:t>بريجنسكي</a:t>
            </a:r>
            <a:r>
              <a:rPr lang="ar-IQ" sz="2400" dirty="0" smtClean="0"/>
              <a:t> من فرضية مفادها « ان السيطرة العالمية للولايات المتحدة تبقى مفتوحة وغير مكتملة مالم تعزز </a:t>
            </a:r>
            <a:r>
              <a:rPr lang="ar-IQ" sz="2400" dirty="0" err="1" smtClean="0"/>
              <a:t>بالسطرة</a:t>
            </a:r>
            <a:r>
              <a:rPr lang="ar-IQ" sz="2400" dirty="0" smtClean="0"/>
              <a:t> على منطقة </a:t>
            </a:r>
            <a:r>
              <a:rPr lang="ar-IQ" sz="2400" dirty="0" err="1" smtClean="0"/>
              <a:t>اوراسيا</a:t>
            </a:r>
            <a:r>
              <a:rPr lang="ar-IQ" sz="2400" dirty="0" smtClean="0"/>
              <a:t> التي هي بمثابة الفراغ </a:t>
            </a:r>
            <a:r>
              <a:rPr lang="ar-IQ" sz="2400" dirty="0" err="1" smtClean="0"/>
              <a:t>الجيوستراتيجي</a:t>
            </a:r>
            <a:r>
              <a:rPr lang="ar-IQ" sz="2400" dirty="0" smtClean="0"/>
              <a:t> المتمم للسيطرة العالمية اذا ما توفرت شروط املاء هذا الفراغ».</a:t>
            </a:r>
          </a:p>
          <a:p>
            <a:pPr marL="0" indent="0" algn="just" rtl="1">
              <a:buNone/>
            </a:pPr>
            <a:r>
              <a:rPr lang="ar-IQ" sz="2400" b="1" dirty="0" smtClean="0"/>
              <a:t>افكار نظرية </a:t>
            </a:r>
            <a:r>
              <a:rPr lang="ar-IQ" sz="2400" b="1" dirty="0" err="1" smtClean="0"/>
              <a:t>بريجنسكي</a:t>
            </a:r>
            <a:endParaRPr lang="ar-IQ" sz="2400" b="1" dirty="0" smtClean="0"/>
          </a:p>
          <a:p>
            <a:pPr marL="0" indent="0" algn="just" rtl="1">
              <a:buNone/>
            </a:pPr>
            <a:r>
              <a:rPr lang="ar-IQ" sz="2400" b="1" dirty="0" smtClean="0"/>
              <a:t> ***</a:t>
            </a:r>
            <a:r>
              <a:rPr lang="ar-IQ" sz="2400" dirty="0" smtClean="0"/>
              <a:t>الولايات المتحدة الامريكية تواجه تحديات للطريقة التي تدير العالم بها وفي مقدمة هذه التحديات :</a:t>
            </a:r>
          </a:p>
          <a:p>
            <a:pPr marL="0" indent="0" algn="just" rtl="1">
              <a:buNone/>
            </a:pPr>
            <a:r>
              <a:rPr lang="ar-IQ" sz="2400" dirty="0" smtClean="0"/>
              <a:t>       &lt; ان منطقة </a:t>
            </a:r>
            <a:r>
              <a:rPr lang="ar-IQ" sz="2400" dirty="0" err="1" smtClean="0"/>
              <a:t>اوراسيا</a:t>
            </a:r>
            <a:r>
              <a:rPr lang="ar-IQ" sz="2400" dirty="0" smtClean="0"/>
              <a:t> </a:t>
            </a:r>
            <a:r>
              <a:rPr lang="ar-IQ" sz="2400" b="1" dirty="0" smtClean="0"/>
              <a:t>هي</a:t>
            </a:r>
            <a:r>
              <a:rPr lang="ar-IQ" sz="2400" dirty="0" smtClean="0"/>
              <a:t> القارة الاكبر في العالم </a:t>
            </a:r>
            <a:r>
              <a:rPr lang="ar-IQ" sz="2400" b="1" dirty="0" smtClean="0"/>
              <a:t>وهي</a:t>
            </a:r>
            <a:r>
              <a:rPr lang="ar-IQ" sz="2400" dirty="0" smtClean="0"/>
              <a:t> محور الحركة </a:t>
            </a:r>
            <a:r>
              <a:rPr lang="ar-IQ" sz="2400" dirty="0" err="1" smtClean="0"/>
              <a:t>الجيوبوليتكية</a:t>
            </a:r>
            <a:r>
              <a:rPr lang="ar-IQ" sz="2400" b="1" dirty="0" smtClean="0"/>
              <a:t> ومركز </a:t>
            </a:r>
            <a:r>
              <a:rPr lang="ar-IQ" sz="2400" dirty="0" smtClean="0"/>
              <a:t>الاهتمامات </a:t>
            </a:r>
            <a:r>
              <a:rPr lang="ar-IQ" sz="2400" dirty="0" err="1" smtClean="0"/>
              <a:t>الجيوستراتيجية</a:t>
            </a:r>
            <a:r>
              <a:rPr lang="ar-IQ" sz="2400" dirty="0" smtClean="0"/>
              <a:t>&gt;.</a:t>
            </a:r>
          </a:p>
          <a:p>
            <a:pPr marL="457200" indent="-457200" algn="just" rtl="1">
              <a:buAutoNum type="arabicPeriod"/>
            </a:pPr>
            <a:endParaRPr lang="ar-IQ" sz="2400" dirty="0" smtClean="0"/>
          </a:p>
        </p:txBody>
      </p:sp>
    </p:spTree>
    <p:extLst>
      <p:ext uri="{BB962C8B-B14F-4D97-AF65-F5344CB8AC3E}">
        <p14:creationId xmlns:p14="http://schemas.microsoft.com/office/powerpoint/2010/main" val="2125001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03648" y="-315416"/>
            <a:ext cx="7530040" cy="58018"/>
          </a:xfrm>
        </p:spPr>
        <p:txBody>
          <a:bodyPr>
            <a:normAutofit fontScale="90000"/>
          </a:bodyPr>
          <a:lstStyle/>
          <a:p>
            <a:endParaRPr lang="en-US" dirty="0"/>
          </a:p>
        </p:txBody>
      </p:sp>
      <p:sp>
        <p:nvSpPr>
          <p:cNvPr id="3" name="عنصر نائب للمحتوى 2"/>
          <p:cNvSpPr>
            <a:spLocks noGrp="1"/>
          </p:cNvSpPr>
          <p:nvPr>
            <p:ph idx="1"/>
          </p:nvPr>
        </p:nvSpPr>
        <p:spPr>
          <a:xfrm>
            <a:off x="179512" y="260648"/>
            <a:ext cx="8754176" cy="6408712"/>
          </a:xfrm>
        </p:spPr>
        <p:txBody>
          <a:bodyPr/>
          <a:lstStyle/>
          <a:p>
            <a:pPr algn="just" rtl="1"/>
            <a:r>
              <a:rPr lang="ar-IQ" sz="2400" dirty="0" smtClean="0"/>
              <a:t>ان القوة التي تتحكم </a:t>
            </a:r>
            <a:r>
              <a:rPr lang="ar-IQ" sz="2400" dirty="0" err="1" smtClean="0"/>
              <a:t>بأوراسيا</a:t>
            </a:r>
            <a:r>
              <a:rPr lang="ar-IQ" sz="2400" dirty="0" smtClean="0"/>
              <a:t> تستطيع ان تسيطر على اثنين من مناطق العالم الثلاث الاكثر تقدما والاوفر في مجال الانتاجية الاقتصادية </a:t>
            </a:r>
            <a:r>
              <a:rPr lang="ar-IQ" dirty="0" smtClean="0"/>
              <a:t>.</a:t>
            </a:r>
          </a:p>
          <a:p>
            <a:pPr algn="just" rtl="1"/>
            <a:r>
              <a:rPr lang="ar-IQ" dirty="0" smtClean="0"/>
              <a:t>ثم يذهب </a:t>
            </a:r>
            <a:r>
              <a:rPr lang="ar-IQ" dirty="0" err="1" smtClean="0"/>
              <a:t>بريجنسكي</a:t>
            </a:r>
            <a:r>
              <a:rPr lang="ar-IQ" dirty="0" smtClean="0"/>
              <a:t> الى ان الخصائص </a:t>
            </a:r>
            <a:r>
              <a:rPr lang="ar-IQ" dirty="0" err="1" smtClean="0"/>
              <a:t>الجيوستراتيجية</a:t>
            </a:r>
            <a:r>
              <a:rPr lang="ar-IQ" dirty="0" smtClean="0"/>
              <a:t> لمنطقة </a:t>
            </a:r>
            <a:r>
              <a:rPr lang="ar-IQ" dirty="0" err="1" smtClean="0"/>
              <a:t>اوراسيا</a:t>
            </a:r>
            <a:r>
              <a:rPr lang="ar-IQ" dirty="0" smtClean="0"/>
              <a:t> :</a:t>
            </a:r>
          </a:p>
          <a:p>
            <a:pPr algn="just" rtl="1"/>
            <a:r>
              <a:rPr lang="ar-IQ" sz="2400" dirty="0" smtClean="0"/>
              <a:t>يعيش فيها حوالي 75% من شعوب العالم.</a:t>
            </a:r>
          </a:p>
          <a:p>
            <a:pPr algn="just" rtl="1"/>
            <a:r>
              <a:rPr lang="ar-IQ" sz="2400" dirty="0" smtClean="0"/>
              <a:t>توجد فيها معظم ثروات العالم.</a:t>
            </a:r>
          </a:p>
          <a:p>
            <a:pPr algn="just" rtl="1"/>
            <a:r>
              <a:rPr lang="ar-IQ" sz="2400" dirty="0" smtClean="0"/>
              <a:t>تنتج حوالي 60% من اجمالي الناتج القومي العالمي.</a:t>
            </a:r>
          </a:p>
          <a:p>
            <a:pPr algn="just" rtl="1"/>
            <a:r>
              <a:rPr lang="ar-IQ" sz="2400" dirty="0" smtClean="0"/>
              <a:t>فيها 4/3 مصادر الطاقة المعروفة في العالم.</a:t>
            </a:r>
          </a:p>
          <a:p>
            <a:pPr algn="just" rtl="1"/>
            <a:r>
              <a:rPr lang="ar-IQ" sz="2400" dirty="0" smtClean="0"/>
              <a:t>فيها الدول الاقدر سياسيا والاكثر ديمومة في العالم.</a:t>
            </a:r>
          </a:p>
          <a:p>
            <a:pPr marL="82296" indent="0" algn="just" rtl="1">
              <a:buNone/>
            </a:pPr>
            <a:r>
              <a:rPr lang="ar-IQ" sz="2400" b="1" dirty="0" smtClean="0"/>
              <a:t>وعليه &lt; لو جمعت قوة </a:t>
            </a:r>
            <a:r>
              <a:rPr lang="ar-IQ" sz="2400" b="1" dirty="0" err="1" smtClean="0"/>
              <a:t>اوراسيا</a:t>
            </a:r>
            <a:r>
              <a:rPr lang="ar-IQ" sz="2400" b="1" dirty="0" smtClean="0"/>
              <a:t> فأنها تفوق قوة امريكا &gt;.</a:t>
            </a:r>
          </a:p>
          <a:p>
            <a:pPr marL="82296" indent="0" algn="just" rtl="1">
              <a:buNone/>
            </a:pPr>
            <a:r>
              <a:rPr lang="ar-IQ" sz="2400" dirty="0" smtClean="0"/>
              <a:t>ولكن من حسن حظ امريكا ان </a:t>
            </a:r>
            <a:r>
              <a:rPr lang="ar-IQ" sz="2400" dirty="0" err="1" smtClean="0"/>
              <a:t>اوراسيا</a:t>
            </a:r>
            <a:r>
              <a:rPr lang="ar-IQ" sz="2400" dirty="0" smtClean="0"/>
              <a:t> اوسع من ان تتوحد سياسيا.</a:t>
            </a:r>
          </a:p>
          <a:p>
            <a:pPr marL="82296" indent="0" algn="just" rtl="1">
              <a:buNone/>
            </a:pPr>
            <a:r>
              <a:rPr lang="ar-IQ" sz="2400" dirty="0" smtClean="0"/>
              <a:t>وهكذا</a:t>
            </a:r>
            <a:r>
              <a:rPr lang="en-US" sz="2400" dirty="0" smtClean="0"/>
              <a:t> </a:t>
            </a:r>
            <a:r>
              <a:rPr lang="ar-IQ" sz="2400" dirty="0" smtClean="0"/>
              <a:t> فان </a:t>
            </a:r>
            <a:r>
              <a:rPr lang="ar-IQ" sz="2400" dirty="0" err="1" smtClean="0"/>
              <a:t>اوراسيا</a:t>
            </a:r>
            <a:r>
              <a:rPr lang="ar-IQ" sz="2400" dirty="0" smtClean="0"/>
              <a:t> هي رقعة الشطرنج التي يتواصل فوقها الصراع من اجل السيادة العالمية وانها لا تشغل لاعبين اثنين بل عدة لاعبين يمتلك كل لاعب منهم كميات متباينة من القوة .</a:t>
            </a:r>
            <a:endParaRPr lang="en-US" sz="2400" dirty="0"/>
          </a:p>
        </p:txBody>
      </p:sp>
    </p:spTree>
    <p:extLst>
      <p:ext uri="{BB962C8B-B14F-4D97-AF65-F5344CB8AC3E}">
        <p14:creationId xmlns:p14="http://schemas.microsoft.com/office/powerpoint/2010/main" val="52494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1403648" y="-315416"/>
            <a:ext cx="7458032" cy="45719"/>
          </a:xfrm>
        </p:spPr>
        <p:txBody>
          <a:bodyPr>
            <a:normAutofit fontScale="90000"/>
          </a:bodyPr>
          <a:lstStyle/>
          <a:p>
            <a:endParaRPr lang="en-US" dirty="0"/>
          </a:p>
        </p:txBody>
      </p:sp>
      <p:sp>
        <p:nvSpPr>
          <p:cNvPr id="3" name="عنصر نائب للمحتوى 2"/>
          <p:cNvSpPr>
            <a:spLocks noGrp="1"/>
          </p:cNvSpPr>
          <p:nvPr>
            <p:ph idx="1"/>
          </p:nvPr>
        </p:nvSpPr>
        <p:spPr>
          <a:xfrm>
            <a:off x="467544" y="116632"/>
            <a:ext cx="8424936" cy="6624736"/>
          </a:xfrm>
        </p:spPr>
        <p:txBody>
          <a:bodyPr>
            <a:normAutofit fontScale="92500" lnSpcReduction="20000"/>
          </a:bodyPr>
          <a:lstStyle/>
          <a:p>
            <a:pPr algn="just" rtl="1"/>
            <a:r>
              <a:rPr lang="ar-IQ" dirty="0" smtClean="0"/>
              <a:t>يستقر </a:t>
            </a:r>
            <a:r>
              <a:rPr lang="ar-IQ" dirty="0" err="1" smtClean="0"/>
              <a:t>الاعبون</a:t>
            </a:r>
            <a:r>
              <a:rPr lang="ar-IQ" dirty="0" smtClean="0"/>
              <a:t> في الشرق والغرب والمركز والجنوب.</a:t>
            </a:r>
          </a:p>
          <a:p>
            <a:pPr algn="just" rtl="1"/>
            <a:r>
              <a:rPr lang="ar-IQ" dirty="0" smtClean="0"/>
              <a:t>المناطق الغربية والشرقية للرقعة مناطق كثيفة السكان مزدحمة بعدد من الدول القوية (</a:t>
            </a:r>
            <a:r>
              <a:rPr lang="ar-IQ" dirty="0" err="1" smtClean="0"/>
              <a:t>اوربا</a:t>
            </a:r>
            <a:r>
              <a:rPr lang="ar-IQ" dirty="0" smtClean="0"/>
              <a:t> الغربية).</a:t>
            </a:r>
          </a:p>
          <a:p>
            <a:pPr algn="just" rtl="1"/>
            <a:r>
              <a:rPr lang="ar-IQ" dirty="0" smtClean="0"/>
              <a:t>اما الطرف البري من اقصى الشرق ( الصين ) فهو موطن اللاعب الذي يزداد استقلاليه وقوة ويسيطر على كم هائل من السكان.</a:t>
            </a:r>
          </a:p>
          <a:p>
            <a:pPr algn="just" rtl="1"/>
            <a:r>
              <a:rPr lang="ar-IQ" dirty="0" smtClean="0"/>
              <a:t>منطقة موطن المنافسة النشط محطا للنفوذ الامريكي( اليابان).</a:t>
            </a:r>
          </a:p>
          <a:p>
            <a:pPr algn="just" rtl="1"/>
            <a:r>
              <a:rPr lang="ar-IQ" dirty="0" smtClean="0"/>
              <a:t>ما بين النهايتين الغربية والشرقية تمتد مساحة وسطية واسعة قليلة السكان كانت هذه المساحة محتلة من قبل منافس قوي للولايات المتحدة وهو الاتحاد السوفيتي.</a:t>
            </a:r>
          </a:p>
          <a:p>
            <a:pPr algn="just" rtl="1"/>
            <a:r>
              <a:rPr lang="ar-IQ" dirty="0" smtClean="0"/>
              <a:t>الى الجنوب من تلك السهوب </a:t>
            </a:r>
            <a:r>
              <a:rPr lang="ar-IQ" dirty="0" err="1" smtClean="0"/>
              <a:t>الاوراسية</a:t>
            </a:r>
            <a:r>
              <a:rPr lang="ar-IQ" dirty="0" smtClean="0"/>
              <a:t> المركزية الواسعة تقع منطقة تجمع بين الفوضى السياسية ومصادر الطاقة الغنية وتمتلك اهمية عظمى بالنسبة لدول </a:t>
            </a:r>
            <a:r>
              <a:rPr lang="ar-IQ" dirty="0" err="1" smtClean="0"/>
              <a:t>اوراسيا</a:t>
            </a:r>
            <a:r>
              <a:rPr lang="ar-IQ" dirty="0" smtClean="0"/>
              <a:t> الغربية والشرقية معا. وتظم في المنطقة الجنوبية دول كثيفة السكان تتطلع الى الهيمنة وهي ايران. </a:t>
            </a:r>
          </a:p>
        </p:txBody>
      </p:sp>
    </p:spTree>
    <p:extLst>
      <p:ext uri="{BB962C8B-B14F-4D97-AF65-F5344CB8AC3E}">
        <p14:creationId xmlns:p14="http://schemas.microsoft.com/office/powerpoint/2010/main" val="4026836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03648" y="-171400"/>
            <a:ext cx="7600888" cy="45719"/>
          </a:xfrm>
        </p:spPr>
        <p:txBody>
          <a:bodyPr>
            <a:normAutofit fontScale="90000"/>
          </a:bodyPr>
          <a:lstStyle/>
          <a:p>
            <a:endParaRPr lang="en-US" i="1" dirty="0"/>
          </a:p>
        </p:txBody>
      </p:sp>
      <p:sp>
        <p:nvSpPr>
          <p:cNvPr id="3" name="عنصر نائب للمحتوى 2"/>
          <p:cNvSpPr>
            <a:spLocks noGrp="1"/>
          </p:cNvSpPr>
          <p:nvPr>
            <p:ph idx="1"/>
          </p:nvPr>
        </p:nvSpPr>
        <p:spPr>
          <a:xfrm>
            <a:off x="971600" y="116632"/>
            <a:ext cx="7992888" cy="6264696"/>
          </a:xfrm>
        </p:spPr>
        <p:txBody>
          <a:bodyPr/>
          <a:lstStyle/>
          <a:p>
            <a:pPr algn="r" rtl="1"/>
            <a:r>
              <a:rPr lang="ar-IQ" dirty="0" smtClean="0"/>
              <a:t>يرى </a:t>
            </a:r>
            <a:r>
              <a:rPr lang="ar-IQ" dirty="0" err="1" smtClean="0"/>
              <a:t>بريجنسكي</a:t>
            </a:r>
            <a:r>
              <a:rPr lang="ar-IQ" dirty="0" smtClean="0"/>
              <a:t> ان السيطرة الامريكية على </a:t>
            </a:r>
            <a:r>
              <a:rPr lang="ar-IQ" dirty="0" err="1" smtClean="0"/>
              <a:t>اوراسيا</a:t>
            </a:r>
            <a:r>
              <a:rPr lang="ar-IQ" dirty="0" smtClean="0"/>
              <a:t> او قدرتها على التحكم فيها تواجهها صعوبات عديدة منه:</a:t>
            </a:r>
          </a:p>
          <a:p>
            <a:pPr algn="r" rtl="1"/>
            <a:r>
              <a:rPr lang="ar-IQ" dirty="0" smtClean="0"/>
              <a:t>اتساع مساحتها</a:t>
            </a:r>
          </a:p>
          <a:p>
            <a:pPr algn="r" rtl="1"/>
            <a:r>
              <a:rPr lang="ar-IQ" dirty="0" smtClean="0"/>
              <a:t>كثافة سكانها </a:t>
            </a:r>
          </a:p>
          <a:p>
            <a:pPr algn="r" rtl="1"/>
            <a:r>
              <a:rPr lang="ar-IQ" dirty="0" smtClean="0"/>
              <a:t>تنوع وتعدد مكوناتها الحضارية والثقافية والدينية واللغوية </a:t>
            </a:r>
          </a:p>
          <a:p>
            <a:pPr marL="82296" indent="0" algn="r" rtl="1">
              <a:buNone/>
            </a:pPr>
            <a:r>
              <a:rPr lang="ar-IQ" dirty="0" smtClean="0"/>
              <a:t>كل هذا يجعلها منطقة غير قابلة للاذعان حتى للقوى العالمية الابرز سياسيا والاكفاء اقتصاديا ومما يزيد من صعوبة الامر وتعقيده ان الولايات المتحدة الامريكية عاجزة تماما عن اخضاع هذه المنطقة بالقوة العسكرية.</a:t>
            </a:r>
          </a:p>
        </p:txBody>
      </p:sp>
    </p:spTree>
    <p:extLst>
      <p:ext uri="{BB962C8B-B14F-4D97-AF65-F5344CB8AC3E}">
        <p14:creationId xmlns:p14="http://schemas.microsoft.com/office/powerpoint/2010/main" val="2935929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1403648" y="-315416"/>
            <a:ext cx="7456872" cy="45719"/>
          </a:xfrm>
        </p:spPr>
        <p:txBody>
          <a:bodyPr>
            <a:normAutofit fontScale="90000"/>
          </a:bodyPr>
          <a:lstStyle/>
          <a:p>
            <a:endParaRPr lang="en-US" dirty="0"/>
          </a:p>
        </p:txBody>
      </p:sp>
      <p:sp>
        <p:nvSpPr>
          <p:cNvPr id="3" name="عنصر نائب للمحتوى 2"/>
          <p:cNvSpPr>
            <a:spLocks noGrp="1"/>
          </p:cNvSpPr>
          <p:nvPr>
            <p:ph idx="1"/>
          </p:nvPr>
        </p:nvSpPr>
        <p:spPr>
          <a:xfrm>
            <a:off x="1435608" y="188640"/>
            <a:ext cx="7456872" cy="6059760"/>
          </a:xfrm>
        </p:spPr>
        <p:txBody>
          <a:bodyPr>
            <a:normAutofit fontScale="92500" lnSpcReduction="10000"/>
          </a:bodyPr>
          <a:lstStyle/>
          <a:p>
            <a:pPr algn="just" rtl="1"/>
            <a:r>
              <a:rPr lang="ar-IQ" dirty="0"/>
              <a:t>وبسبب هذه المعوقات يقترح </a:t>
            </a:r>
            <a:r>
              <a:rPr lang="ar-IQ" dirty="0" err="1"/>
              <a:t>بريجنسكي</a:t>
            </a:r>
            <a:r>
              <a:rPr lang="ar-IQ" dirty="0"/>
              <a:t> جملة افكار بشأن تعزيز السيادة الامريكية على منطقة </a:t>
            </a:r>
            <a:r>
              <a:rPr lang="ar-IQ" dirty="0" err="1" smtClean="0"/>
              <a:t>اوراسيا</a:t>
            </a:r>
            <a:r>
              <a:rPr lang="ar-IQ" dirty="0" smtClean="0"/>
              <a:t>:</a:t>
            </a:r>
          </a:p>
          <a:p>
            <a:pPr marL="596646" indent="-514350" algn="just" rtl="1">
              <a:buAutoNum type="arabicPeriod"/>
            </a:pPr>
            <a:r>
              <a:rPr lang="ar-IQ" dirty="0" smtClean="0"/>
              <a:t>اساليب العمل الاقتصادي.</a:t>
            </a:r>
          </a:p>
          <a:p>
            <a:pPr marL="596646" indent="-514350" algn="just" rtl="1">
              <a:buAutoNum type="arabicPeriod"/>
            </a:pPr>
            <a:r>
              <a:rPr lang="ar-IQ" dirty="0" smtClean="0"/>
              <a:t>المناورات السياسية والدبلوماسية.</a:t>
            </a:r>
          </a:p>
          <a:p>
            <a:pPr marL="596646" indent="-514350" algn="just" rtl="1">
              <a:buAutoNum type="arabicPeriod"/>
            </a:pPr>
            <a:r>
              <a:rPr lang="ar-IQ" dirty="0" smtClean="0"/>
              <a:t>صيغة التحالفات الامنية المتبادلة .</a:t>
            </a:r>
          </a:p>
          <a:p>
            <a:pPr marL="596646" indent="-514350" algn="just" rtl="1">
              <a:buAutoNum type="arabicPeriod"/>
            </a:pPr>
            <a:r>
              <a:rPr lang="ar-IQ" dirty="0" smtClean="0"/>
              <a:t>المشاركة في اتخاذ القرارات .</a:t>
            </a:r>
          </a:p>
          <a:p>
            <a:pPr marL="82296" indent="0" algn="just" rtl="1">
              <a:buNone/>
            </a:pPr>
            <a:r>
              <a:rPr lang="ar-IQ" dirty="0" smtClean="0"/>
              <a:t>ويعتبرها صيغ ناجحة للنفوذ </a:t>
            </a:r>
            <a:r>
              <a:rPr lang="ar-IQ" dirty="0" err="1" smtClean="0"/>
              <a:t>الجيوستراتيجي</a:t>
            </a:r>
            <a:r>
              <a:rPr lang="ar-IQ" dirty="0" smtClean="0"/>
              <a:t> الامريكي على رقعة الشطرنج </a:t>
            </a:r>
            <a:r>
              <a:rPr lang="ar-IQ" dirty="0" err="1" smtClean="0"/>
              <a:t>الاورواسيوية</a:t>
            </a:r>
            <a:r>
              <a:rPr lang="ar-IQ" dirty="0" smtClean="0"/>
              <a:t>.</a:t>
            </a:r>
          </a:p>
          <a:p>
            <a:pPr marL="82296" indent="0" algn="just" rtl="1">
              <a:buNone/>
            </a:pPr>
            <a:r>
              <a:rPr lang="ar-IQ" dirty="0" smtClean="0"/>
              <a:t>ويمكن القول ان مقومات السيطرة العالمية لا تشترط ان يكون المتغير المكاني متوسط اليابس الارضي ( وفق قياسات </a:t>
            </a:r>
            <a:r>
              <a:rPr lang="ar-IQ" dirty="0" err="1" smtClean="0"/>
              <a:t>الماكندرية</a:t>
            </a:r>
            <a:r>
              <a:rPr lang="ar-IQ" dirty="0" smtClean="0"/>
              <a:t> او </a:t>
            </a:r>
            <a:r>
              <a:rPr lang="ar-IQ" dirty="0" err="1" smtClean="0"/>
              <a:t>البريجينسكية</a:t>
            </a:r>
            <a:r>
              <a:rPr lang="ar-IQ" dirty="0" smtClean="0"/>
              <a:t>) وانما قد تكون في منطقة اخرى في العالم اذا ما توفرت فيها المقومات </a:t>
            </a:r>
            <a:r>
              <a:rPr lang="ar-IQ" dirty="0" err="1" smtClean="0"/>
              <a:t>الجيوستراتيجية</a:t>
            </a:r>
            <a:r>
              <a:rPr lang="ar-IQ" dirty="0" smtClean="0"/>
              <a:t>. </a:t>
            </a:r>
            <a:endParaRPr lang="en-US" dirty="0"/>
          </a:p>
          <a:p>
            <a:endParaRPr lang="en-US" dirty="0"/>
          </a:p>
        </p:txBody>
      </p:sp>
    </p:spTree>
    <p:extLst>
      <p:ext uri="{BB962C8B-B14F-4D97-AF65-F5344CB8AC3E}">
        <p14:creationId xmlns:p14="http://schemas.microsoft.com/office/powerpoint/2010/main" val="4140704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03648" y="-315416"/>
            <a:ext cx="7456872" cy="58018"/>
          </a:xfrm>
        </p:spPr>
        <p:txBody>
          <a:bodyPr>
            <a:normAutofit fontScale="90000"/>
          </a:bodyPr>
          <a:lstStyle/>
          <a:p>
            <a:endParaRPr lang="en-US" dirty="0"/>
          </a:p>
        </p:txBody>
      </p:sp>
      <p:sp>
        <p:nvSpPr>
          <p:cNvPr id="3" name="عنصر نائب للمحتوى 2"/>
          <p:cNvSpPr>
            <a:spLocks noGrp="1"/>
          </p:cNvSpPr>
          <p:nvPr>
            <p:ph idx="1"/>
          </p:nvPr>
        </p:nvSpPr>
        <p:spPr>
          <a:xfrm>
            <a:off x="1435608" y="188640"/>
            <a:ext cx="7528880" cy="6059760"/>
          </a:xfrm>
        </p:spPr>
        <p:txBody>
          <a:bodyPr>
            <a:normAutofit/>
          </a:bodyPr>
          <a:lstStyle/>
          <a:p>
            <a:pPr marL="82296" indent="0" algn="just" rtl="1">
              <a:buNone/>
            </a:pPr>
            <a:r>
              <a:rPr lang="ar-IQ" sz="2400" dirty="0" smtClean="0"/>
              <a:t>منطقة الخليج العربي من الناحية الجغرافية لا تتوسط العالم  الا من الناحية </a:t>
            </a:r>
            <a:r>
              <a:rPr lang="ar-IQ" sz="2400" dirty="0" err="1" smtClean="0"/>
              <a:t>الجيوستراتيجية</a:t>
            </a:r>
            <a:r>
              <a:rPr lang="ar-IQ" sz="2400" dirty="0" smtClean="0"/>
              <a:t>  فهي الشريان الحيوي الذي يغذي العالم بمصادر الطاقة وخصوصا الدول المتقدمة صناعيا ولهذا تسعى الولايات المتحدة الامريكية ان تبقي هذه المنطقة ضمن نطاق سيطرتها المنضبطة .</a:t>
            </a:r>
          </a:p>
          <a:p>
            <a:pPr marL="82296" indent="0" algn="just" rtl="1">
              <a:buNone/>
            </a:pPr>
            <a:endParaRPr lang="en-US" sz="2400" dirty="0"/>
          </a:p>
        </p:txBody>
      </p:sp>
      <p:sp>
        <p:nvSpPr>
          <p:cNvPr id="4" name="شكل بيضاوي 3"/>
          <p:cNvSpPr/>
          <p:nvPr/>
        </p:nvSpPr>
        <p:spPr>
          <a:xfrm>
            <a:off x="3134574" y="2351271"/>
            <a:ext cx="3597665" cy="81746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IQ" dirty="0" smtClean="0"/>
              <a:t>موقع الخليج العربي جغرافيا</a:t>
            </a:r>
            <a:endParaRPr lang="en-US" dirty="0"/>
          </a:p>
        </p:txBody>
      </p:sp>
      <p:graphicFrame>
        <p:nvGraphicFramePr>
          <p:cNvPr id="5" name="جدول 4"/>
          <p:cNvGraphicFramePr>
            <a:graphicFrameLocks noGrp="1"/>
          </p:cNvGraphicFramePr>
          <p:nvPr>
            <p:extLst>
              <p:ext uri="{D42A27DB-BD31-4B8C-83A1-F6EECF244321}">
                <p14:modId xmlns:p14="http://schemas.microsoft.com/office/powerpoint/2010/main" val="704196834"/>
              </p:ext>
            </p:extLst>
          </p:nvPr>
        </p:nvGraphicFramePr>
        <p:xfrm>
          <a:off x="1260998" y="3789040"/>
          <a:ext cx="7344816" cy="1573782"/>
        </p:xfrm>
        <a:graphic>
          <a:graphicData uri="http://schemas.openxmlformats.org/drawingml/2006/table">
            <a:tbl>
              <a:tblPr firstRow="1" bandRow="1">
                <a:tableStyleId>{073A0DAA-6AF3-43AB-8588-CEC1D06C72B9}</a:tableStyleId>
              </a:tblPr>
              <a:tblGrid>
                <a:gridCol w="5902626"/>
                <a:gridCol w="1442190"/>
              </a:tblGrid>
              <a:tr h="466851">
                <a:tc>
                  <a:txBody>
                    <a:bodyPr/>
                    <a:lstStyle/>
                    <a:p>
                      <a:pPr algn="r" rtl="1"/>
                      <a:r>
                        <a:rPr lang="ar-IQ" dirty="0" smtClean="0"/>
                        <a:t>عن طريق : ايران – الهند - تركيا</a:t>
                      </a:r>
                      <a:endParaRPr lang="en-US" dirty="0"/>
                    </a:p>
                  </a:txBody>
                  <a:tcPr/>
                </a:tc>
                <a:tc>
                  <a:txBody>
                    <a:bodyPr/>
                    <a:lstStyle/>
                    <a:p>
                      <a:pPr algn="r" rtl="1"/>
                      <a:r>
                        <a:rPr lang="ar-IQ" dirty="0" smtClean="0"/>
                        <a:t>1. نحو اسيا</a:t>
                      </a:r>
                      <a:endParaRPr lang="en-US" dirty="0"/>
                    </a:p>
                  </a:txBody>
                  <a:tcPr/>
                </a:tc>
              </a:tr>
              <a:tr h="466851">
                <a:tc>
                  <a:txBody>
                    <a:bodyPr/>
                    <a:lstStyle/>
                    <a:p>
                      <a:pPr algn="r" rtl="1"/>
                      <a:r>
                        <a:rPr lang="ar-IQ" b="1" dirty="0" smtClean="0">
                          <a:solidFill>
                            <a:schemeClr val="tx1"/>
                          </a:solidFill>
                          <a:effectLst>
                            <a:outerShdw blurRad="38100" dist="38100" dir="2700000" algn="tl">
                              <a:srgbClr val="000000">
                                <a:alpha val="43137"/>
                              </a:srgbClr>
                            </a:outerShdw>
                          </a:effectLst>
                        </a:rPr>
                        <a:t>عن طريق :تركيا – البحر المتوسط – </a:t>
                      </a:r>
                      <a:r>
                        <a:rPr lang="ar-IQ" b="1" dirty="0" err="1" smtClean="0">
                          <a:solidFill>
                            <a:schemeClr val="tx1"/>
                          </a:solidFill>
                          <a:effectLst>
                            <a:outerShdw blurRad="38100" dist="38100" dir="2700000" algn="tl">
                              <a:srgbClr val="000000">
                                <a:alpha val="43137"/>
                              </a:srgbClr>
                            </a:outerShdw>
                          </a:effectLst>
                        </a:rPr>
                        <a:t>اوربا</a:t>
                      </a:r>
                      <a:endParaRPr lang="ar-IQ" b="1" dirty="0" smtClean="0">
                        <a:solidFill>
                          <a:schemeClr val="tx1"/>
                        </a:solidFill>
                        <a:effectLst>
                          <a:outerShdw blurRad="38100" dist="38100" dir="2700000" algn="tl">
                            <a:srgbClr val="000000">
                              <a:alpha val="43137"/>
                            </a:srgbClr>
                          </a:outerShdw>
                        </a:effectLst>
                      </a:endParaRPr>
                    </a:p>
                  </a:txBody>
                  <a:tcPr/>
                </a:tc>
                <a:tc>
                  <a:txBody>
                    <a:bodyPr/>
                    <a:lstStyle/>
                    <a:p>
                      <a:pPr algn="r" rtl="1"/>
                      <a:r>
                        <a:rPr lang="ar-IQ" b="1" dirty="0" smtClean="0">
                          <a:solidFill>
                            <a:schemeClr val="tx1"/>
                          </a:solidFill>
                          <a:effectLst>
                            <a:outerShdw blurRad="38100" dist="38100" dir="2700000" algn="tl">
                              <a:srgbClr val="000000">
                                <a:alpha val="43137"/>
                              </a:srgbClr>
                            </a:outerShdw>
                          </a:effectLst>
                        </a:rPr>
                        <a:t>2. نحو </a:t>
                      </a:r>
                      <a:r>
                        <a:rPr lang="ar-IQ" b="1" dirty="0" err="1" smtClean="0">
                          <a:solidFill>
                            <a:schemeClr val="tx1"/>
                          </a:solidFill>
                          <a:effectLst>
                            <a:outerShdw blurRad="38100" dist="38100" dir="2700000" algn="tl">
                              <a:srgbClr val="000000">
                                <a:alpha val="43137"/>
                              </a:srgbClr>
                            </a:outerShdw>
                          </a:effectLst>
                        </a:rPr>
                        <a:t>اوربا</a:t>
                      </a:r>
                      <a:endParaRPr lang="en-US" b="1" dirty="0">
                        <a:solidFill>
                          <a:schemeClr val="tx1"/>
                        </a:solidFill>
                        <a:effectLst>
                          <a:outerShdw blurRad="38100" dist="38100" dir="2700000" algn="tl">
                            <a:srgbClr val="000000">
                              <a:alpha val="43137"/>
                            </a:srgbClr>
                          </a:outerShdw>
                        </a:effectLst>
                      </a:endParaRPr>
                    </a:p>
                  </a:txBody>
                  <a:tcPr/>
                </a:tc>
              </a:tr>
              <a:tr h="640080">
                <a:tc>
                  <a:txBody>
                    <a:bodyPr/>
                    <a:lstStyle/>
                    <a:p>
                      <a:pPr algn="r" rtl="1"/>
                      <a:r>
                        <a:rPr lang="ar-IQ" b="1" dirty="0" smtClean="0">
                          <a:solidFill>
                            <a:schemeClr val="tx1"/>
                          </a:solidFill>
                          <a:effectLst>
                            <a:outerShdw blurRad="38100" dist="38100" dir="2700000" algn="tl">
                              <a:srgbClr val="000000">
                                <a:alpha val="43137"/>
                              </a:srgbClr>
                            </a:outerShdw>
                          </a:effectLst>
                        </a:rPr>
                        <a:t>عن</a:t>
                      </a:r>
                      <a:r>
                        <a:rPr lang="ar-IQ" b="1" baseline="0" dirty="0" smtClean="0">
                          <a:solidFill>
                            <a:schemeClr val="tx1"/>
                          </a:solidFill>
                          <a:effectLst>
                            <a:outerShdw blurRad="38100" dist="38100" dir="2700000" algn="tl">
                              <a:srgbClr val="000000">
                                <a:alpha val="43137"/>
                              </a:srgbClr>
                            </a:outerShdw>
                          </a:effectLst>
                        </a:rPr>
                        <a:t> طريق باب المندب – البحر الاحمر – البحر المتوسط – المحيط الهندي – المحيط الاطلسي</a:t>
                      </a:r>
                    </a:p>
                  </a:txBody>
                  <a:tcPr/>
                </a:tc>
                <a:tc>
                  <a:txBody>
                    <a:bodyPr/>
                    <a:lstStyle/>
                    <a:p>
                      <a:pPr algn="r" rtl="1"/>
                      <a:r>
                        <a:rPr lang="ar-IQ" b="1" dirty="0" smtClean="0">
                          <a:solidFill>
                            <a:schemeClr val="tx1"/>
                          </a:solidFill>
                          <a:effectLst>
                            <a:outerShdw blurRad="38100" dist="38100" dir="2700000" algn="tl">
                              <a:srgbClr val="000000">
                                <a:alpha val="43137"/>
                              </a:srgbClr>
                            </a:outerShdw>
                          </a:effectLst>
                        </a:rPr>
                        <a:t>3. نحو افريقيا</a:t>
                      </a:r>
                      <a:endParaRPr lang="en-US" b="1" dirty="0">
                        <a:solidFill>
                          <a:schemeClr val="tx1"/>
                        </a:solidFill>
                        <a:effectLst>
                          <a:outerShdw blurRad="38100" dist="38100" dir="2700000" algn="tl">
                            <a:srgbClr val="000000">
                              <a:alpha val="43137"/>
                            </a:srgbClr>
                          </a:outerShdw>
                        </a:effectLst>
                      </a:endParaRPr>
                    </a:p>
                  </a:txBody>
                  <a:tcPr/>
                </a:tc>
              </a:tr>
            </a:tbl>
          </a:graphicData>
        </a:graphic>
      </p:graphicFrame>
    </p:spTree>
    <p:extLst>
      <p:ext uri="{BB962C8B-B14F-4D97-AF65-F5344CB8AC3E}">
        <p14:creationId xmlns:p14="http://schemas.microsoft.com/office/powerpoint/2010/main" val="33164986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31640" y="-315416"/>
            <a:ext cx="7528880" cy="58018"/>
          </a:xfrm>
        </p:spPr>
        <p:txBody>
          <a:bodyPr>
            <a:normAutofit fontScale="90000"/>
          </a:bodyPr>
          <a:lstStyle/>
          <a:p>
            <a:endParaRPr lang="en-US" dirty="0"/>
          </a:p>
        </p:txBody>
      </p:sp>
      <p:sp>
        <p:nvSpPr>
          <p:cNvPr id="3" name="عنصر نائب للمحتوى 2"/>
          <p:cNvSpPr>
            <a:spLocks noGrp="1"/>
          </p:cNvSpPr>
          <p:nvPr>
            <p:ph idx="1"/>
          </p:nvPr>
        </p:nvSpPr>
        <p:spPr>
          <a:xfrm>
            <a:off x="971600" y="116632"/>
            <a:ext cx="8064896" cy="6552728"/>
          </a:xfrm>
        </p:spPr>
        <p:txBody>
          <a:bodyPr>
            <a:normAutofit lnSpcReduction="10000"/>
          </a:bodyPr>
          <a:lstStyle/>
          <a:p>
            <a:pPr algn="r" rtl="1"/>
            <a:r>
              <a:rPr lang="ar-IQ" sz="2400" dirty="0" smtClean="0"/>
              <a:t>محمور اهتمام المستعمرين الأوربيين لتامين الهيمنة والنفوذ وضمان الموارد الاولية :</a:t>
            </a:r>
          </a:p>
          <a:p>
            <a:pPr algn="r" rtl="1"/>
            <a:r>
              <a:rPr lang="ar-IQ" sz="2400" dirty="0" smtClean="0"/>
              <a:t>البرتغاليون والهولنديين في القرن السادس عشر.</a:t>
            </a:r>
          </a:p>
          <a:p>
            <a:pPr algn="r" rtl="1"/>
            <a:r>
              <a:rPr lang="ar-IQ" sz="2400" dirty="0" smtClean="0"/>
              <a:t>بريطانيا وفرنسا في القرن الثامن عشر.</a:t>
            </a:r>
          </a:p>
          <a:p>
            <a:pPr algn="r" rtl="1"/>
            <a:r>
              <a:rPr lang="ar-IQ" sz="2400" dirty="0" smtClean="0"/>
              <a:t>بريطانيا من القرن التاسع عشر حتى 1960 من القرن العشرين.</a:t>
            </a:r>
          </a:p>
          <a:p>
            <a:pPr algn="r" rtl="1"/>
            <a:r>
              <a:rPr lang="ar-IQ" sz="2400" dirty="0" smtClean="0"/>
              <a:t>القطبية الثنائية : الحرب الباردة بين الولايات المتحدة و الاتحاد السوفيتي .</a:t>
            </a:r>
          </a:p>
          <a:p>
            <a:pPr algn="just" rtl="1"/>
            <a:r>
              <a:rPr lang="ar-IQ" sz="2400" dirty="0" smtClean="0"/>
              <a:t>الولايات المتحدة كانت حريصة ان تبقي هذه المنطقة بعيدة عن النفوذ السوفيتي وعززت وجودها السياسي و العسكري كونها تمثل منطقة شديدة الاقتراب من البطن الرخوة للاتحاد السوفيتي . واستخدمت سياسة الاحتواء والتطويق سواء بدوله الجغرافية ( العراق وايران )او دول الاطراف ( باكستان وتركيا).</a:t>
            </a:r>
          </a:p>
          <a:p>
            <a:pPr algn="just" rtl="1"/>
            <a:r>
              <a:rPr lang="ar-IQ" sz="2400" dirty="0" smtClean="0"/>
              <a:t>كل الادارات الامريكية المتعاقبة ( تقريبا منذ عام 1950 حتى الان ) تصرح في خطابها السياسي </a:t>
            </a:r>
            <a:r>
              <a:rPr lang="ar-IQ" sz="2400" b="1" dirty="0" smtClean="0"/>
              <a:t>« ان منطقة الخليج العربي تمثل مصلحة حيوية للأمن القومي الامريكي».</a:t>
            </a:r>
          </a:p>
          <a:p>
            <a:pPr algn="just" rtl="1"/>
            <a:r>
              <a:rPr lang="ar-IQ" sz="2400" dirty="0" err="1" smtClean="0"/>
              <a:t>ولاهمية</a:t>
            </a:r>
            <a:r>
              <a:rPr lang="ar-IQ" sz="2400" dirty="0" smtClean="0"/>
              <a:t> النفط في منطقة الخليج  ومع اشتداد ازمة الطاقة 1973. طرح </a:t>
            </a:r>
            <a:r>
              <a:rPr lang="ar-IQ" sz="2400" dirty="0" err="1" smtClean="0"/>
              <a:t>نكسون</a:t>
            </a:r>
            <a:r>
              <a:rPr lang="ar-IQ" sz="2400" dirty="0" smtClean="0"/>
              <a:t> مبدأ الدفاع بالوكالة او سياسة العامودين ( السعودية وايران)لضمان المصالح الحيوية في الخليج.</a:t>
            </a:r>
          </a:p>
          <a:p>
            <a:pPr marL="82296" indent="0" algn="just" rtl="1">
              <a:buNone/>
            </a:pPr>
            <a:r>
              <a:rPr lang="ar-IQ" sz="2400" dirty="0"/>
              <a:t> </a:t>
            </a:r>
            <a:endParaRPr lang="ar-IQ" sz="2400" dirty="0" smtClean="0"/>
          </a:p>
          <a:p>
            <a:pPr marL="82296" indent="0" algn="r" rtl="1">
              <a:buNone/>
            </a:pPr>
            <a:endParaRPr lang="ar-IQ" sz="2400" dirty="0" smtClean="0"/>
          </a:p>
          <a:p>
            <a:pPr algn="r" rtl="1"/>
            <a:endParaRPr lang="ar-IQ" sz="2400" dirty="0" smtClean="0"/>
          </a:p>
          <a:p>
            <a:pPr marL="82296" indent="0" algn="r" rtl="1">
              <a:buNone/>
            </a:pPr>
            <a:endParaRPr lang="en-US" sz="2400" dirty="0"/>
          </a:p>
        </p:txBody>
      </p:sp>
    </p:spTree>
    <p:extLst>
      <p:ext uri="{BB962C8B-B14F-4D97-AF65-F5344CB8AC3E}">
        <p14:creationId xmlns:p14="http://schemas.microsoft.com/office/powerpoint/2010/main" val="4968955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1475656" y="-459432"/>
            <a:ext cx="7458032" cy="45719"/>
          </a:xfrm>
        </p:spPr>
        <p:txBody>
          <a:bodyPr>
            <a:normAutofit fontScale="90000"/>
          </a:bodyPr>
          <a:lstStyle/>
          <a:p>
            <a:endParaRPr lang="en-US" dirty="0"/>
          </a:p>
        </p:txBody>
      </p:sp>
      <p:sp>
        <p:nvSpPr>
          <p:cNvPr id="3" name="عنصر نائب للمحتوى 2"/>
          <p:cNvSpPr>
            <a:spLocks noGrp="1"/>
          </p:cNvSpPr>
          <p:nvPr>
            <p:ph idx="1"/>
          </p:nvPr>
        </p:nvSpPr>
        <p:spPr>
          <a:xfrm>
            <a:off x="1043608" y="188640"/>
            <a:ext cx="7890080" cy="6552728"/>
          </a:xfrm>
        </p:spPr>
        <p:txBody>
          <a:bodyPr>
            <a:normAutofit/>
          </a:bodyPr>
          <a:lstStyle/>
          <a:p>
            <a:pPr marL="82296" indent="0" algn="r" rtl="1">
              <a:buNone/>
            </a:pPr>
            <a:r>
              <a:rPr lang="ar-IQ" sz="2400" dirty="0" smtClean="0"/>
              <a:t>كما طرح هنري كيسنجر 1975 ضرورة اضعاف القبضة الحديدية للدول المنتجة (بما فيها دول الخليج) للتخفيف من الاثار الضارة لسياستهم النفطية على الدول الصناعية الغربية </a:t>
            </a:r>
          </a:p>
          <a:p>
            <a:pPr marL="82296" indent="0" algn="r" rtl="1">
              <a:buNone/>
            </a:pPr>
            <a:r>
              <a:rPr lang="ar-IQ" sz="2400" dirty="0" smtClean="0"/>
              <a:t>كارتر طرح 1979 مبدأ استخدام القوة العسكرية ضد أي دولة تحاول تهديد المصالح  الحيوية في الخليج .</a:t>
            </a:r>
          </a:p>
          <a:p>
            <a:pPr marL="82296" indent="0" algn="r" rtl="1">
              <a:buNone/>
            </a:pPr>
            <a:r>
              <a:rPr lang="ar-IQ" sz="2400" dirty="0" smtClean="0"/>
              <a:t>ريغان في بداية 1980 مبدأ الدفاع المرن : ان الولايات المتحدة عليها ان ترد وبلقوة العسكرية اذا ما تعرضت منطقة الخليج الى الخطر </a:t>
            </a:r>
          </a:p>
          <a:p>
            <a:pPr marL="82296" indent="0" algn="r" rtl="1">
              <a:buNone/>
            </a:pPr>
            <a:r>
              <a:rPr lang="ar-IQ" sz="2400" dirty="0" smtClean="0"/>
              <a:t>بوش 1990- 1991 طرح فكرة استخدام القوة العسكرية ضد أي قوة اقليمية تهدد امن الخليج .</a:t>
            </a:r>
          </a:p>
          <a:p>
            <a:pPr marL="82296" indent="0" algn="r" rtl="1">
              <a:buNone/>
            </a:pPr>
            <a:endParaRPr lang="en-US" sz="2400" dirty="0"/>
          </a:p>
        </p:txBody>
      </p:sp>
    </p:spTree>
    <p:extLst>
      <p:ext uri="{BB962C8B-B14F-4D97-AF65-F5344CB8AC3E}">
        <p14:creationId xmlns:p14="http://schemas.microsoft.com/office/powerpoint/2010/main" val="11646766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225</TotalTime>
  <Words>1323</Words>
  <Application>Microsoft Office PowerPoint</Application>
  <PresentationFormat>عرض على الشاشة (3:4)‏</PresentationFormat>
  <Paragraphs>91</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انقلاب</vt:lpstr>
      <vt:lpstr>المحاضرة السادسة  المبحث الرابع / الفصل الثاني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 سؤال : هل تتماثل منطقة الخليج العربي من حيث اهميتها الجيوستراتيجية مع فرضيات ماكندر في السيطرة على قلب العالم ؟ وهل بالضرورة ان تكون منطقة القلب وسطية الموقع او انها تجمع ما بين الخاصية الجغرافية والاستراتيجية ؟</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السادسة  المبحث الرابع / الفصل الثاني</dc:title>
  <dc:creator>Ahmeed</dc:creator>
  <cp:lastModifiedBy>Ahmeed</cp:lastModifiedBy>
  <cp:revision>25</cp:revision>
  <dcterms:created xsi:type="dcterms:W3CDTF">2020-03-15T08:15:59Z</dcterms:created>
  <dcterms:modified xsi:type="dcterms:W3CDTF">2020-03-22T13:20:54Z</dcterms:modified>
</cp:coreProperties>
</file>