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مقطع افتراضي" id="{29A2B6FC-C2CD-49D7-BA90-BCA6091DF226}">
          <p14:sldIdLst>
            <p14:sldId id="256"/>
            <p14:sldId id="257"/>
          </p14:sldIdLst>
        </p14:section>
        <p14:section name="مقطع بدون عنوان" id="{0E3C6BBB-B4D8-4D5A-A392-0FFF7C497851}">
          <p14:sldIdLst>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14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C92623-43CE-4E23-924C-3319E283C89F}" type="slidenum">
              <a:rPr lang="en-US" smtClean="0"/>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ar-SA" smtClean="0"/>
              <a:t>انقر لتحرير نمط العنوان الرئيسي</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4" name="Date Placeholder 3"/>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C92623-43CE-4E23-924C-3319E283C89F}" type="slidenum">
              <a:rPr lang="en-US" smtClean="0"/>
              <a:t>‹#›</a:t>
            </a:fld>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5" name="Date Placeholder 4"/>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ar-SA" smtClean="0"/>
              <a:t>انقر لتحرير نمط العنوان الرئيسي</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dirty="0" smtClean="0"/>
              <a:t>انقر فوق الأيقونة لإضافة صورة</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72DD81B4-1599-413B-B9A6-3ABFED5A9E63}" type="datetimeFigureOut">
              <a:rPr lang="en-US" smtClean="0"/>
              <a:t>3/9/2020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4C92623-43CE-4E23-924C-3319E283C89F}"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72DD81B4-1599-413B-B9A6-3ABFED5A9E63}" type="datetimeFigureOut">
              <a:rPr lang="en-US" smtClean="0"/>
              <a:t>3/9/2020</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74C92623-43CE-4E23-924C-3319E283C89F}"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فرعي 2"/>
          <p:cNvSpPr>
            <a:spLocks noGrp="1"/>
          </p:cNvSpPr>
          <p:nvPr>
            <p:ph type="subTitle" idx="1"/>
          </p:nvPr>
        </p:nvSpPr>
        <p:spPr>
          <a:xfrm>
            <a:off x="1167408" y="3789040"/>
            <a:ext cx="7581056" cy="2592288"/>
          </a:xfrm>
        </p:spPr>
        <p:txBody>
          <a:bodyPr>
            <a:normAutofit lnSpcReduction="10000"/>
          </a:bodyPr>
          <a:lstStyle/>
          <a:p>
            <a:pPr algn="r"/>
            <a:r>
              <a:rPr lang="ar-IQ" dirty="0" smtClean="0"/>
              <a:t>نيكولاس </a:t>
            </a:r>
            <a:r>
              <a:rPr lang="ar-IQ" dirty="0" err="1" smtClean="0"/>
              <a:t>سبيكمان</a:t>
            </a:r>
            <a:r>
              <a:rPr lang="ar-IQ" dirty="0" smtClean="0"/>
              <a:t> « استاذ العلاقات الدولية في جامعة بيل في الولايات المتحدة الامريكية .</a:t>
            </a:r>
          </a:p>
          <a:p>
            <a:pPr algn="r"/>
            <a:r>
              <a:rPr lang="ar-IQ" dirty="0" smtClean="0"/>
              <a:t>الفكرة التي انطلق منها في بناء افتراضاته تدور حول مسألة:</a:t>
            </a:r>
          </a:p>
          <a:p>
            <a:pPr algn="r"/>
            <a:endParaRPr lang="ar-IQ" dirty="0" smtClean="0"/>
          </a:p>
          <a:p>
            <a:pPr algn="r"/>
            <a:endParaRPr lang="ar-IQ" dirty="0" smtClean="0"/>
          </a:p>
          <a:p>
            <a:pPr algn="r"/>
            <a:r>
              <a:rPr lang="ar-IQ" dirty="0" smtClean="0"/>
              <a:t>ويرى * ان امن الدولة وسلامتها  يرتبط بالعوامل الجغرافية</a:t>
            </a:r>
          </a:p>
          <a:p>
            <a:pPr algn="r"/>
            <a:r>
              <a:rPr lang="ar-IQ" dirty="0"/>
              <a:t> </a:t>
            </a:r>
            <a:r>
              <a:rPr lang="ar-IQ" dirty="0" smtClean="0"/>
              <a:t>      ** ان العامل الجغرافي يسهم في صياغة السلوك السياسي الخارجي للدولة. وبالتالي لا يمكن تفهم السياسة الخارجية لأية دولة الا من خلال دراسة موقعها الجغرافي</a:t>
            </a:r>
          </a:p>
          <a:p>
            <a:pPr algn="r"/>
            <a:endParaRPr lang="en-US" dirty="0"/>
          </a:p>
        </p:txBody>
      </p:sp>
      <p:sp>
        <p:nvSpPr>
          <p:cNvPr id="2" name="عنوان 1"/>
          <p:cNvSpPr>
            <a:spLocks noGrp="1"/>
          </p:cNvSpPr>
          <p:nvPr>
            <p:ph type="ctrTitle"/>
          </p:nvPr>
        </p:nvSpPr>
        <p:spPr>
          <a:xfrm>
            <a:off x="685800" y="476673"/>
            <a:ext cx="7774632" cy="3123778"/>
          </a:xfrm>
        </p:spPr>
        <p:txBody>
          <a:bodyPr>
            <a:normAutofit/>
          </a:bodyPr>
          <a:lstStyle/>
          <a:p>
            <a:r>
              <a:rPr lang="ar-IQ" dirty="0" smtClean="0"/>
              <a:t/>
            </a:r>
            <a:br>
              <a:rPr lang="ar-IQ" dirty="0" smtClean="0"/>
            </a:br>
            <a:r>
              <a:rPr lang="ar-IQ" dirty="0" smtClean="0"/>
              <a:t>المدخل الى دراسة الاستراتيجية</a:t>
            </a:r>
            <a:r>
              <a:rPr lang="ar-IQ" dirty="0"/>
              <a:t/>
            </a:r>
            <a:br>
              <a:rPr lang="ar-IQ" dirty="0"/>
            </a:br>
            <a:r>
              <a:rPr lang="ar-IQ" dirty="0" smtClean="0"/>
              <a:t>الفصل الثاني / المبحث الثاني</a:t>
            </a:r>
            <a:br>
              <a:rPr lang="ar-IQ" dirty="0" smtClean="0"/>
            </a:br>
            <a:r>
              <a:rPr lang="ar-IQ" dirty="0" err="1" smtClean="0"/>
              <a:t>سبيكمان</a:t>
            </a:r>
            <a:r>
              <a:rPr lang="ar-IQ" dirty="0" smtClean="0"/>
              <a:t> ونظرية الاطار</a:t>
            </a:r>
            <a:br>
              <a:rPr lang="ar-IQ" dirty="0" smtClean="0"/>
            </a:br>
            <a:r>
              <a:rPr lang="ar-IQ" dirty="0" smtClean="0"/>
              <a:t/>
            </a:r>
            <a:br>
              <a:rPr lang="ar-IQ" dirty="0" smtClean="0"/>
            </a:br>
            <a:endParaRPr lang="en-US" dirty="0"/>
          </a:p>
        </p:txBody>
      </p:sp>
      <p:sp>
        <p:nvSpPr>
          <p:cNvPr id="5" name="شكل بيضاوي 4"/>
          <p:cNvSpPr/>
          <p:nvPr/>
        </p:nvSpPr>
        <p:spPr>
          <a:xfrm>
            <a:off x="1763688" y="4689140"/>
            <a:ext cx="5904656"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أمن الدولة وأمن المجتمع الدولي</a:t>
            </a:r>
            <a:endParaRPr lang="en-US" dirty="0"/>
          </a:p>
        </p:txBody>
      </p:sp>
    </p:spTree>
    <p:extLst>
      <p:ext uri="{BB962C8B-B14F-4D97-AF65-F5344CB8AC3E}">
        <p14:creationId xmlns:p14="http://schemas.microsoft.com/office/powerpoint/2010/main" val="527052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274638"/>
            <a:ext cx="7920880" cy="58018"/>
          </a:xfrm>
        </p:spPr>
        <p:txBody>
          <a:bodyPr/>
          <a:lstStyle/>
          <a:p>
            <a:endParaRPr lang="en-US" dirty="0"/>
          </a:p>
        </p:txBody>
      </p:sp>
      <p:sp>
        <p:nvSpPr>
          <p:cNvPr id="3" name="عنصر نائب للمحتوى 2"/>
          <p:cNvSpPr>
            <a:spLocks noGrp="1"/>
          </p:cNvSpPr>
          <p:nvPr>
            <p:ph sz="quarter" idx="13"/>
          </p:nvPr>
        </p:nvSpPr>
        <p:spPr>
          <a:xfrm>
            <a:off x="107504" y="404664"/>
            <a:ext cx="8928992" cy="6453336"/>
          </a:xfrm>
        </p:spPr>
        <p:txBody>
          <a:bodyPr>
            <a:normAutofit/>
          </a:bodyPr>
          <a:lstStyle/>
          <a:p>
            <a:pPr algn="just" rtl="1"/>
            <a:r>
              <a:rPr lang="ar-IQ" sz="2400" dirty="0" smtClean="0"/>
              <a:t>في اطار السياسة الدولية « مركز الدولة لا يتوقف على موقعها الجغرافي الثابت . وانما يعتمد ايضا على علاقة هذا الموقع بمراكز القوى المؤثرة في السياسة الدولية.</a:t>
            </a:r>
          </a:p>
          <a:p>
            <a:pPr algn="just" rtl="1"/>
            <a:r>
              <a:rPr lang="ar-IQ" sz="2400" dirty="0" smtClean="0"/>
              <a:t>ولما مراكز القوى في حالة من تغير فأن </a:t>
            </a:r>
            <a:r>
              <a:rPr lang="ar-IQ" sz="2400" b="1" dirty="0" smtClean="0"/>
              <a:t>قيمة</a:t>
            </a:r>
            <a:r>
              <a:rPr lang="ar-IQ" sz="2400" dirty="0" smtClean="0"/>
              <a:t> الموقع الجغرافي للدولة يتغير كذلك. </a:t>
            </a:r>
            <a:r>
              <a:rPr lang="ar-IQ" sz="2400" b="1" dirty="0" smtClean="0"/>
              <a:t>ليس من الناحية الجغرافية</a:t>
            </a:r>
            <a:r>
              <a:rPr lang="ar-IQ" sz="2400" dirty="0" smtClean="0"/>
              <a:t> وانما من حيث التفاعلات السياسية وتغير مراكز القوى الدولية تؤثر على القيمة السياسية للموقع الجغرافي. </a:t>
            </a:r>
          </a:p>
          <a:p>
            <a:pPr algn="just" rtl="1"/>
            <a:r>
              <a:rPr lang="ar-IQ" sz="2400" dirty="0" smtClean="0"/>
              <a:t>اطروحة السلام شغلت تفكير </a:t>
            </a:r>
            <a:r>
              <a:rPr lang="ar-IQ" sz="2400" dirty="0" err="1" smtClean="0"/>
              <a:t>سبيكمان</a:t>
            </a:r>
            <a:r>
              <a:rPr lang="ar-IQ" sz="2400" dirty="0" smtClean="0"/>
              <a:t> ويرى ان هذه الاطروحة غير قابلة للتحقيق؟</a:t>
            </a:r>
          </a:p>
          <a:p>
            <a:pPr algn="just" rtl="1"/>
            <a:r>
              <a:rPr lang="ar-IQ" sz="2400" dirty="0" smtClean="0"/>
              <a:t>لان المجتمع الدولي يعاني من غياب وفقدان سلطة عالمية ذات طبيعة ارادية فوقية تمارس وظيفة ضبط وتقويم الاداء السياسي للوحدات التي يتشكل منها. فالمجتمع الدولي يميل الى ان يوصف بانه فوضوي وغير مسقر وغير امن والدليل حسب رأيه هو كثرة الحروب والصراعات. </a:t>
            </a:r>
          </a:p>
          <a:p>
            <a:pPr algn="just" rtl="1"/>
            <a:r>
              <a:rPr lang="ar-IQ" sz="2400" dirty="0" smtClean="0"/>
              <a:t>ان السلام المنشود لا يمكن تحقيقه الامن خلال سياسة الاحلاف التي تساعد على خلق حالة من التوازن فيما بينها. تتمكن من خلق قيود متبادلة تحد من اندفاعات والطموحات التي تسهم في حالة من الاستقرار على الصعيد الدولي.</a:t>
            </a:r>
          </a:p>
          <a:p>
            <a:pPr algn="just" rtl="1"/>
            <a:endParaRPr lang="en-US" sz="2400" dirty="0"/>
          </a:p>
        </p:txBody>
      </p:sp>
      <p:sp>
        <p:nvSpPr>
          <p:cNvPr id="4" name="مستطيل ذو زوايا قطرية مخدوشة 3"/>
          <p:cNvSpPr/>
          <p:nvPr/>
        </p:nvSpPr>
        <p:spPr>
          <a:xfrm>
            <a:off x="323528" y="6165304"/>
            <a:ext cx="8208912" cy="432048"/>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اذن سياسة الاحلاف هي الحل الامثل لمعضلة الامن الدولي والسلام العالمي</a:t>
            </a:r>
            <a:endParaRPr lang="en-US" dirty="0"/>
          </a:p>
        </p:txBody>
      </p:sp>
    </p:spTree>
    <p:extLst>
      <p:ext uri="{BB962C8B-B14F-4D97-AF65-F5344CB8AC3E}">
        <p14:creationId xmlns:p14="http://schemas.microsoft.com/office/powerpoint/2010/main" val="3047013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315416"/>
            <a:ext cx="8064896" cy="98297"/>
          </a:xfrm>
        </p:spPr>
        <p:txBody>
          <a:bodyPr/>
          <a:lstStyle/>
          <a:p>
            <a:endParaRPr lang="en-US" dirty="0"/>
          </a:p>
        </p:txBody>
      </p:sp>
      <p:sp>
        <p:nvSpPr>
          <p:cNvPr id="3" name="عنصر نائب للمحتوى 2"/>
          <p:cNvSpPr>
            <a:spLocks noGrp="1"/>
          </p:cNvSpPr>
          <p:nvPr>
            <p:ph sz="quarter" idx="13"/>
          </p:nvPr>
        </p:nvSpPr>
        <p:spPr>
          <a:xfrm>
            <a:off x="107504" y="116632"/>
            <a:ext cx="8928992" cy="6741368"/>
          </a:xfrm>
        </p:spPr>
        <p:txBody>
          <a:bodyPr>
            <a:normAutofit/>
          </a:bodyPr>
          <a:lstStyle/>
          <a:p>
            <a:pPr marL="0" indent="0" algn="r">
              <a:buNone/>
            </a:pPr>
            <a:r>
              <a:rPr lang="ar-IQ" dirty="0" smtClean="0"/>
              <a:t>جادل كثير اطروحة </a:t>
            </a:r>
            <a:r>
              <a:rPr lang="ar-IQ" dirty="0" err="1" smtClean="0"/>
              <a:t>ماكندر</a:t>
            </a:r>
            <a:r>
              <a:rPr lang="ar-IQ" dirty="0" smtClean="0"/>
              <a:t> حول ( قلب العالم) ومصداقية قيمتها الاستراتيجية وتوصل الى قناعة مفادها:</a:t>
            </a:r>
          </a:p>
          <a:p>
            <a:pPr marL="0" indent="0" algn="r">
              <a:buNone/>
            </a:pPr>
            <a:endParaRPr lang="ar-IQ" dirty="0" smtClean="0"/>
          </a:p>
          <a:p>
            <a:pPr marL="0" indent="0" algn="r">
              <a:buNone/>
            </a:pPr>
            <a:endParaRPr lang="ar-IQ" dirty="0"/>
          </a:p>
          <a:p>
            <a:pPr marL="0" indent="0" algn="r">
              <a:buNone/>
            </a:pPr>
            <a:endParaRPr lang="ar-IQ" dirty="0" smtClean="0"/>
          </a:p>
          <a:p>
            <a:pPr marL="0" indent="0" algn="r">
              <a:buNone/>
            </a:pPr>
            <a:endParaRPr lang="ar-IQ" dirty="0" smtClean="0"/>
          </a:p>
          <a:p>
            <a:pPr marL="0" indent="0" algn="r">
              <a:buNone/>
            </a:pPr>
            <a:r>
              <a:rPr lang="ar-IQ" dirty="0" smtClean="0"/>
              <a:t> من الناحية الواقعية يمثل اقليما ميتا لا ينبض بالحياة </a:t>
            </a:r>
            <a:r>
              <a:rPr lang="ar-IQ" sz="1800" b="1" dirty="0" smtClean="0"/>
              <a:t>كونه :</a:t>
            </a:r>
          </a:p>
          <a:p>
            <a:pPr marL="0" indent="0" algn="r">
              <a:buNone/>
            </a:pPr>
            <a:r>
              <a:rPr lang="ar-IQ" sz="1800" b="1" dirty="0" smtClean="0"/>
              <a:t>* يطل من الشمال على مياه متجمدة.</a:t>
            </a:r>
          </a:p>
          <a:p>
            <a:pPr marL="0" indent="0" algn="r">
              <a:buNone/>
            </a:pPr>
            <a:r>
              <a:rPr lang="ar-IQ" sz="2000" b="1" dirty="0" smtClean="0"/>
              <a:t>** ا</a:t>
            </a:r>
            <a:r>
              <a:rPr lang="ar-IQ" sz="2000" dirty="0" smtClean="0"/>
              <a:t>لقسم الاكبر من قلب الارض يقع في منطقة متجمدة.</a:t>
            </a:r>
          </a:p>
          <a:p>
            <a:pPr marL="0" indent="0" algn="r">
              <a:buNone/>
            </a:pPr>
            <a:r>
              <a:rPr lang="ar-IQ" sz="2000" b="1" dirty="0" smtClean="0"/>
              <a:t>***غير ملائمة للاستيطان البشري بسب برودتها الشديدة.</a:t>
            </a:r>
          </a:p>
          <a:p>
            <a:pPr marL="0" indent="0" algn="r">
              <a:buNone/>
            </a:pPr>
            <a:r>
              <a:rPr lang="ar-IQ" sz="2000" b="1" dirty="0" smtClean="0"/>
              <a:t>**** لا يمكن استثمارها زراعيا بسبب كثرة عوائقها الجغرافية وظروفها المناخية القاسية وتضاريسها الارضية كالجبال و الصحراء.</a:t>
            </a:r>
          </a:p>
          <a:p>
            <a:pPr marL="0" indent="0" algn="r">
              <a:buNone/>
            </a:pPr>
            <a:r>
              <a:rPr lang="ar-IQ" sz="2000" dirty="0" smtClean="0"/>
              <a:t>كل هذه الصعوبات تواجه تطوير وسائل النقل بأنواعها. وكذلك تعيق الحركة والدفاع اذا ما تعرض القلب للغزو.</a:t>
            </a:r>
            <a:r>
              <a:rPr lang="ar-IQ" sz="2000" b="1" dirty="0" smtClean="0"/>
              <a:t> </a:t>
            </a:r>
          </a:p>
          <a:p>
            <a:pPr marL="0" indent="0" algn="r">
              <a:buNone/>
            </a:pPr>
            <a:endParaRPr lang="en-US" sz="2000" b="1" dirty="0"/>
          </a:p>
        </p:txBody>
      </p:sp>
      <p:sp>
        <p:nvSpPr>
          <p:cNvPr id="4" name="وسيلة شرح خطية 3 3"/>
          <p:cNvSpPr/>
          <p:nvPr/>
        </p:nvSpPr>
        <p:spPr>
          <a:xfrm>
            <a:off x="1043608" y="920723"/>
            <a:ext cx="6912768" cy="432048"/>
          </a:xfrm>
          <a:prstGeom prst="borderCallout3">
            <a:avLst>
              <a:gd name="adj1" fmla="val 18750"/>
              <a:gd name="adj2" fmla="val -8333"/>
              <a:gd name="adj3" fmla="val 18750"/>
              <a:gd name="adj4" fmla="val -16667"/>
              <a:gd name="adj5" fmla="val 100000"/>
              <a:gd name="adj6" fmla="val -16667"/>
              <a:gd name="adj7" fmla="val 228405"/>
              <a:gd name="adj8" fmla="val 10029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ان قلب العالم يحتل اقليما جغرافيا لا يتمتع باي صفة تؤهله لهذه القيادة</a:t>
            </a:r>
            <a:endParaRPr lang="en-US" dirty="0"/>
          </a:p>
        </p:txBody>
      </p:sp>
    </p:spTree>
    <p:extLst>
      <p:ext uri="{BB962C8B-B14F-4D97-AF65-F5344CB8AC3E}">
        <p14:creationId xmlns:p14="http://schemas.microsoft.com/office/powerpoint/2010/main" val="29882177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130026"/>
            <a:ext cx="7850832" cy="130026"/>
          </a:xfrm>
        </p:spPr>
        <p:txBody>
          <a:bodyPr/>
          <a:lstStyle/>
          <a:p>
            <a:endParaRPr lang="en-US" dirty="0"/>
          </a:p>
        </p:txBody>
      </p:sp>
      <p:sp>
        <p:nvSpPr>
          <p:cNvPr id="3" name="عنصر نائب للمحتوى 2"/>
          <p:cNvSpPr>
            <a:spLocks noGrp="1"/>
          </p:cNvSpPr>
          <p:nvPr>
            <p:ph sz="quarter" idx="13"/>
          </p:nvPr>
        </p:nvSpPr>
        <p:spPr>
          <a:xfrm>
            <a:off x="323528" y="188640"/>
            <a:ext cx="8568952" cy="6408712"/>
          </a:xfrm>
        </p:spPr>
        <p:txBody>
          <a:bodyPr/>
          <a:lstStyle/>
          <a:p>
            <a:pPr algn="r"/>
            <a:r>
              <a:rPr lang="ar-IQ" dirty="0" smtClean="0"/>
              <a:t>**** كذلك هذه المنطقة تفتقر الى معظم موارد الطاقة والموارد المعدنية التي تمثل ركيزة لبناء قوة صناعية حديثة. اذ ان معظم الموارد الضرورية ( موارد الطاقة والموارد المعدنية ) متمركزة في القسم الاوربي من منطقة القلب .</a:t>
            </a:r>
          </a:p>
          <a:p>
            <a:pPr algn="r"/>
            <a:endParaRPr lang="ar-IQ" dirty="0" smtClean="0"/>
          </a:p>
          <a:p>
            <a:pPr algn="r"/>
            <a:endParaRPr lang="ar-IQ" dirty="0"/>
          </a:p>
          <a:p>
            <a:pPr algn="r"/>
            <a:endParaRPr lang="ar-IQ" dirty="0" smtClean="0"/>
          </a:p>
          <a:p>
            <a:pPr marL="0" indent="0" algn="r">
              <a:buNone/>
            </a:pPr>
            <a:r>
              <a:rPr lang="ar-IQ" dirty="0" smtClean="0"/>
              <a:t>تشمل الحافة الارضية</a:t>
            </a:r>
          </a:p>
          <a:p>
            <a:pPr marL="0" indent="0" algn="r">
              <a:buNone/>
            </a:pPr>
            <a:endParaRPr lang="ar-IQ" dirty="0"/>
          </a:p>
          <a:p>
            <a:pPr marL="0" indent="0" algn="r">
              <a:buNone/>
            </a:pPr>
            <a:endParaRPr lang="ar-IQ" dirty="0" smtClean="0"/>
          </a:p>
          <a:p>
            <a:pPr marL="0" indent="0" algn="r">
              <a:buNone/>
            </a:pPr>
            <a:endParaRPr lang="ar-IQ" dirty="0"/>
          </a:p>
          <a:p>
            <a:pPr marL="0" indent="0" algn="r">
              <a:buNone/>
            </a:pPr>
            <a:endParaRPr lang="ar-IQ" dirty="0" smtClean="0"/>
          </a:p>
          <a:p>
            <a:pPr marL="0" indent="0" algn="r">
              <a:buNone/>
            </a:pPr>
            <a:endParaRPr lang="ar-IQ" dirty="0"/>
          </a:p>
          <a:p>
            <a:pPr marL="0" indent="0" algn="r">
              <a:buNone/>
            </a:pPr>
            <a:endParaRPr lang="ar-IQ" dirty="0" smtClean="0"/>
          </a:p>
          <a:p>
            <a:pPr marL="0" indent="0" algn="r">
              <a:buNone/>
            </a:pPr>
            <a:endParaRPr lang="ar-IQ" dirty="0"/>
          </a:p>
          <a:p>
            <a:pPr marL="0" indent="0" algn="r">
              <a:buNone/>
            </a:pPr>
            <a:r>
              <a:rPr lang="ar-IQ" dirty="0" smtClean="0"/>
              <a:t> </a:t>
            </a:r>
          </a:p>
          <a:p>
            <a:pPr algn="r"/>
            <a:r>
              <a:rPr lang="ar-IQ" dirty="0" smtClean="0"/>
              <a:t>وهذه تمثل منطقة (</a:t>
            </a:r>
            <a:r>
              <a:rPr lang="ar-IQ" sz="2000" b="1" dirty="0" smtClean="0"/>
              <a:t>الهلال الداخلي</a:t>
            </a:r>
            <a:r>
              <a:rPr lang="ar-IQ" dirty="0" smtClean="0"/>
              <a:t>) في نظرية </a:t>
            </a:r>
            <a:r>
              <a:rPr lang="ar-IQ" dirty="0" err="1" smtClean="0"/>
              <a:t>ماكندر</a:t>
            </a:r>
            <a:endParaRPr lang="en-US" dirty="0"/>
          </a:p>
        </p:txBody>
      </p:sp>
      <p:sp>
        <p:nvSpPr>
          <p:cNvPr id="4" name="مستطيل ذو زوايا قطرية مخدوشة 3"/>
          <p:cNvSpPr/>
          <p:nvPr/>
        </p:nvSpPr>
        <p:spPr>
          <a:xfrm>
            <a:off x="611560" y="1412776"/>
            <a:ext cx="8064896" cy="720080"/>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منطقة الثقل الرئيسية تتمركز في منطقة الاطار او حافة الارض ( </a:t>
            </a:r>
            <a:r>
              <a:rPr lang="ar-IQ" dirty="0" err="1" smtClean="0"/>
              <a:t>الرملاند</a:t>
            </a:r>
            <a:r>
              <a:rPr lang="ar-IQ" dirty="0" smtClean="0"/>
              <a:t> )</a:t>
            </a:r>
          </a:p>
          <a:p>
            <a:pPr algn="ctr"/>
            <a:r>
              <a:rPr lang="ar-IQ" dirty="0" smtClean="0"/>
              <a:t>ويرى </a:t>
            </a:r>
            <a:r>
              <a:rPr lang="ar-IQ" dirty="0" err="1" smtClean="0"/>
              <a:t>سبيكمان</a:t>
            </a:r>
            <a:r>
              <a:rPr lang="ar-IQ" dirty="0" smtClean="0"/>
              <a:t> انها اهم من منطقة القلب</a:t>
            </a:r>
            <a:endParaRPr lang="en-US" dirty="0"/>
          </a:p>
        </p:txBody>
      </p:sp>
      <p:sp>
        <p:nvSpPr>
          <p:cNvPr id="5" name="شكل بيضاوي 4"/>
          <p:cNvSpPr/>
          <p:nvPr/>
        </p:nvSpPr>
        <p:spPr>
          <a:xfrm>
            <a:off x="7164288" y="2818388"/>
            <a:ext cx="1728192" cy="970651"/>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قارة </a:t>
            </a:r>
            <a:r>
              <a:rPr lang="ar-IQ" dirty="0" err="1" smtClean="0"/>
              <a:t>اوربا</a:t>
            </a:r>
            <a:r>
              <a:rPr lang="ar-IQ" dirty="0" smtClean="0"/>
              <a:t> </a:t>
            </a:r>
          </a:p>
          <a:p>
            <a:pPr algn="ctr"/>
            <a:r>
              <a:rPr lang="ar-IQ" dirty="0" smtClean="0"/>
              <a:t>عدا روسيا</a:t>
            </a:r>
            <a:endParaRPr lang="en-US" dirty="0"/>
          </a:p>
        </p:txBody>
      </p:sp>
      <p:sp>
        <p:nvSpPr>
          <p:cNvPr id="6" name="شكل بيضاوي 5"/>
          <p:cNvSpPr/>
          <p:nvPr/>
        </p:nvSpPr>
        <p:spPr>
          <a:xfrm>
            <a:off x="5076056" y="2746381"/>
            <a:ext cx="1944216" cy="1008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اسيا الصغرى</a:t>
            </a:r>
            <a:endParaRPr lang="en-US" dirty="0"/>
          </a:p>
        </p:txBody>
      </p:sp>
      <p:sp>
        <p:nvSpPr>
          <p:cNvPr id="7" name="شكل بيضاوي 6"/>
          <p:cNvSpPr/>
          <p:nvPr/>
        </p:nvSpPr>
        <p:spPr>
          <a:xfrm>
            <a:off x="2702349" y="2708920"/>
            <a:ext cx="1941659"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العالم العربي</a:t>
            </a:r>
            <a:endParaRPr lang="en-US" dirty="0"/>
          </a:p>
        </p:txBody>
      </p:sp>
      <p:sp>
        <p:nvSpPr>
          <p:cNvPr id="8" name="شكل بيضاوي 7"/>
          <p:cNvSpPr/>
          <p:nvPr/>
        </p:nvSpPr>
        <p:spPr>
          <a:xfrm>
            <a:off x="611560" y="2818389"/>
            <a:ext cx="1800200"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ايران</a:t>
            </a:r>
            <a:endParaRPr lang="en-US" dirty="0"/>
          </a:p>
        </p:txBody>
      </p:sp>
      <p:sp>
        <p:nvSpPr>
          <p:cNvPr id="9" name="شكل بيضاوي 8"/>
          <p:cNvSpPr/>
          <p:nvPr/>
        </p:nvSpPr>
        <p:spPr>
          <a:xfrm>
            <a:off x="7164288" y="4169238"/>
            <a:ext cx="1728192" cy="92025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جنوب شرق اسيا</a:t>
            </a:r>
            <a:endParaRPr lang="en-US" dirty="0"/>
          </a:p>
        </p:txBody>
      </p:sp>
      <p:sp>
        <p:nvSpPr>
          <p:cNvPr id="10" name="شكل بيضاوي 9"/>
          <p:cNvSpPr/>
          <p:nvPr/>
        </p:nvSpPr>
        <p:spPr>
          <a:xfrm>
            <a:off x="5076056" y="4209301"/>
            <a:ext cx="1944216"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الصين</a:t>
            </a:r>
            <a:endParaRPr lang="en-US" dirty="0"/>
          </a:p>
        </p:txBody>
      </p:sp>
      <p:sp>
        <p:nvSpPr>
          <p:cNvPr id="11" name="شكل بيضاوي 10"/>
          <p:cNvSpPr/>
          <p:nvPr/>
        </p:nvSpPr>
        <p:spPr>
          <a:xfrm>
            <a:off x="2702349" y="4185084"/>
            <a:ext cx="1941659" cy="95410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كوريا</a:t>
            </a:r>
            <a:endParaRPr lang="en-US" dirty="0"/>
          </a:p>
        </p:txBody>
      </p:sp>
      <p:sp>
        <p:nvSpPr>
          <p:cNvPr id="12" name="شكل بيضاوي 11"/>
          <p:cNvSpPr/>
          <p:nvPr/>
        </p:nvSpPr>
        <p:spPr>
          <a:xfrm>
            <a:off x="683568" y="4169238"/>
            <a:ext cx="1656184"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شرق </a:t>
            </a:r>
            <a:r>
              <a:rPr lang="ar-IQ" dirty="0" err="1" smtClean="0"/>
              <a:t>سيبريا</a:t>
            </a:r>
            <a:endParaRPr lang="en-US" dirty="0"/>
          </a:p>
        </p:txBody>
      </p:sp>
    </p:spTree>
    <p:extLst>
      <p:ext uri="{BB962C8B-B14F-4D97-AF65-F5344CB8AC3E}">
        <p14:creationId xmlns:p14="http://schemas.microsoft.com/office/powerpoint/2010/main" val="26181508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387424"/>
            <a:ext cx="7706816" cy="58018"/>
          </a:xfrm>
        </p:spPr>
        <p:txBody>
          <a:bodyPr/>
          <a:lstStyle/>
          <a:p>
            <a:endParaRPr lang="en-US" dirty="0"/>
          </a:p>
        </p:txBody>
      </p:sp>
      <p:sp>
        <p:nvSpPr>
          <p:cNvPr id="3" name="عنصر نائب للمحتوى 2"/>
          <p:cNvSpPr>
            <a:spLocks noGrp="1"/>
          </p:cNvSpPr>
          <p:nvPr>
            <p:ph sz="quarter" idx="13"/>
          </p:nvPr>
        </p:nvSpPr>
        <p:spPr>
          <a:xfrm>
            <a:off x="395536" y="188640"/>
            <a:ext cx="8568952" cy="5976664"/>
          </a:xfrm>
        </p:spPr>
        <p:txBody>
          <a:bodyPr>
            <a:normAutofit fontScale="92500" lnSpcReduction="20000"/>
          </a:bodyPr>
          <a:lstStyle/>
          <a:p>
            <a:pPr algn="r"/>
            <a:r>
              <a:rPr lang="ar-IQ" dirty="0" smtClean="0"/>
              <a:t>هذه المنطقة ( </a:t>
            </a:r>
            <a:r>
              <a:rPr lang="ar-IQ" dirty="0" err="1" smtClean="0"/>
              <a:t>الرملاند</a:t>
            </a:r>
            <a:r>
              <a:rPr lang="ar-IQ" dirty="0" smtClean="0"/>
              <a:t> ) تعتبر منطقة التقاء او تصادم بين القوى البرية والبحرية في وقت الحرب وهي مناطق عازلة ( بين هذه القوى ) في وقت السلم.</a:t>
            </a:r>
          </a:p>
          <a:p>
            <a:pPr algn="r"/>
            <a:endParaRPr lang="ar-IQ" dirty="0" smtClean="0"/>
          </a:p>
          <a:p>
            <a:pPr algn="r"/>
            <a:endParaRPr lang="ar-IQ" dirty="0"/>
          </a:p>
          <a:p>
            <a:pPr algn="r"/>
            <a:endParaRPr lang="ar-IQ" dirty="0" smtClean="0"/>
          </a:p>
          <a:p>
            <a:pPr algn="r"/>
            <a:endParaRPr lang="ar-IQ" dirty="0"/>
          </a:p>
          <a:p>
            <a:pPr algn="r"/>
            <a:r>
              <a:rPr lang="ar-IQ" dirty="0" smtClean="0"/>
              <a:t>ج /</a:t>
            </a:r>
          </a:p>
          <a:p>
            <a:pPr algn="r"/>
            <a:r>
              <a:rPr lang="ar-IQ" dirty="0" smtClean="0"/>
              <a:t>1. منطقة معتدلة المناخ.</a:t>
            </a:r>
          </a:p>
          <a:p>
            <a:pPr algn="r"/>
            <a:r>
              <a:rPr lang="ar-IQ" dirty="0" smtClean="0"/>
              <a:t>.2. تحتوي على كثافة سكانية عالية وضخمة.</a:t>
            </a:r>
          </a:p>
          <a:p>
            <a:pPr algn="r"/>
            <a:r>
              <a:rPr lang="ar-IQ" dirty="0" smtClean="0"/>
              <a:t>3. كثافة وتنوع مواردها الزراعية والرعوية والمعدنية.</a:t>
            </a:r>
          </a:p>
          <a:p>
            <a:pPr algn="r"/>
            <a:r>
              <a:rPr lang="ar-IQ" dirty="0" smtClean="0"/>
              <a:t>4. انتشار الطرق البرية والبحرية الداخلية وسكك الحديد.</a:t>
            </a:r>
          </a:p>
          <a:p>
            <a:pPr algn="r"/>
            <a:r>
              <a:rPr lang="ar-IQ" dirty="0" smtClean="0"/>
              <a:t>هذه العوامل مجتمعة تزيد من </a:t>
            </a:r>
          </a:p>
          <a:p>
            <a:pPr algn="r"/>
            <a:r>
              <a:rPr lang="ar-IQ" dirty="0"/>
              <a:t>*</a:t>
            </a:r>
            <a:r>
              <a:rPr lang="ar-IQ" dirty="0" smtClean="0"/>
              <a:t>مرونة الحركة </a:t>
            </a:r>
          </a:p>
          <a:p>
            <a:pPr algn="r"/>
            <a:r>
              <a:rPr lang="ar-IQ" dirty="0" smtClean="0"/>
              <a:t>**والقدرة على السيطرة عليها </a:t>
            </a:r>
          </a:p>
          <a:p>
            <a:pPr algn="r"/>
            <a:r>
              <a:rPr lang="ar-IQ" dirty="0" smtClean="0"/>
              <a:t>*** توفر القواعد الجوية الثابتة على الارض والقواعد الجوية المتحركة في البحار الداخلية.</a:t>
            </a:r>
          </a:p>
          <a:p>
            <a:pPr marL="0" indent="0" algn="r">
              <a:buNone/>
            </a:pPr>
            <a:r>
              <a:rPr lang="ar-IQ" dirty="0" smtClean="0"/>
              <a:t>كل هذه توفر ميزة دفاعية وقدرة هجومية عند محاولة غزوها.</a:t>
            </a:r>
          </a:p>
          <a:p>
            <a:pPr marL="0" indent="0" algn="r">
              <a:buNone/>
            </a:pPr>
            <a:r>
              <a:rPr lang="ar-IQ" dirty="0" smtClean="0"/>
              <a:t>الملاحظة </a:t>
            </a:r>
            <a:r>
              <a:rPr lang="ar-IQ" dirty="0" err="1" smtClean="0"/>
              <a:t>الجيوستراتيجية</a:t>
            </a:r>
            <a:r>
              <a:rPr lang="ar-IQ" dirty="0" smtClean="0"/>
              <a:t> </a:t>
            </a:r>
          </a:p>
          <a:p>
            <a:pPr marL="0" indent="0" algn="r">
              <a:buNone/>
            </a:pPr>
            <a:r>
              <a:rPr lang="ar-IQ" dirty="0" smtClean="0"/>
              <a:t>ان منطقة الاطار الارضي او حافة الارض ( الهلال الداخلي ) منفتحة على منطقة القلب ومحيطة بها ويمكن السيطرة على منطقة القلب من قبل قوى الاطار.</a:t>
            </a:r>
            <a:endParaRPr lang="en-US" dirty="0"/>
          </a:p>
        </p:txBody>
      </p:sp>
      <p:sp>
        <p:nvSpPr>
          <p:cNvPr id="5" name="مستطيل ذو زوايا قطرية مخدوشة 4"/>
          <p:cNvSpPr/>
          <p:nvPr/>
        </p:nvSpPr>
        <p:spPr>
          <a:xfrm>
            <a:off x="395536" y="1268760"/>
            <a:ext cx="8352928" cy="864096"/>
          </a:xfrm>
          <a:prstGeom prst="snip2Diag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IQ" dirty="0" smtClean="0"/>
              <a:t>س / ما هي القيمة الاستراتيجية لمنطقة الاطار الارضي ( حافة الارض ) ؟</a:t>
            </a:r>
            <a:endParaRPr lang="en-US" dirty="0"/>
          </a:p>
        </p:txBody>
      </p:sp>
    </p:spTree>
    <p:extLst>
      <p:ext uri="{BB962C8B-B14F-4D97-AF65-F5344CB8AC3E}">
        <p14:creationId xmlns:p14="http://schemas.microsoft.com/office/powerpoint/2010/main" val="40872244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125682"/>
            <a:ext cx="7992888" cy="45719"/>
          </a:xfrm>
        </p:spPr>
        <p:txBody>
          <a:bodyPr/>
          <a:lstStyle/>
          <a:p>
            <a:endParaRPr lang="en-US" dirty="0"/>
          </a:p>
        </p:txBody>
      </p:sp>
      <p:sp>
        <p:nvSpPr>
          <p:cNvPr id="3" name="عنصر نائب للمحتوى 2"/>
          <p:cNvSpPr>
            <a:spLocks noGrp="1"/>
          </p:cNvSpPr>
          <p:nvPr>
            <p:ph sz="quarter" idx="13"/>
          </p:nvPr>
        </p:nvSpPr>
        <p:spPr>
          <a:xfrm>
            <a:off x="467544" y="260648"/>
            <a:ext cx="8068816" cy="6120680"/>
          </a:xfrm>
        </p:spPr>
        <p:txBody>
          <a:bodyPr>
            <a:normAutofit/>
          </a:bodyPr>
          <a:lstStyle/>
          <a:p>
            <a:pPr algn="r"/>
            <a:r>
              <a:rPr lang="ar-IQ" dirty="0" smtClean="0"/>
              <a:t>فرضية </a:t>
            </a:r>
            <a:r>
              <a:rPr lang="ar-IQ" dirty="0" err="1" smtClean="0"/>
              <a:t>سبيكمان</a:t>
            </a:r>
            <a:r>
              <a:rPr lang="ar-IQ" dirty="0" smtClean="0"/>
              <a:t> ( بسبب المزايا والخصائص الاستراتيجية للاطار )</a:t>
            </a:r>
          </a:p>
          <a:p>
            <a:pPr algn="r"/>
            <a:r>
              <a:rPr lang="ar-IQ" dirty="0" smtClean="0"/>
              <a:t>1. من يتحكم في حافة الارض ( </a:t>
            </a:r>
            <a:r>
              <a:rPr lang="ar-IQ" dirty="0" err="1" smtClean="0"/>
              <a:t>الرملاند</a:t>
            </a:r>
            <a:r>
              <a:rPr lang="ar-IQ" dirty="0" smtClean="0"/>
              <a:t> ) يتحكم في </a:t>
            </a:r>
            <a:r>
              <a:rPr lang="ar-IQ" dirty="0" err="1" smtClean="0"/>
              <a:t>اوراسيا</a:t>
            </a:r>
            <a:r>
              <a:rPr lang="ar-IQ" dirty="0" smtClean="0"/>
              <a:t>.</a:t>
            </a:r>
          </a:p>
          <a:p>
            <a:pPr algn="r"/>
            <a:r>
              <a:rPr lang="ar-IQ" dirty="0" smtClean="0"/>
              <a:t>2. من يتحكم في </a:t>
            </a:r>
            <a:r>
              <a:rPr lang="ar-IQ" dirty="0" err="1" smtClean="0"/>
              <a:t>اوراسيا</a:t>
            </a:r>
            <a:r>
              <a:rPr lang="ar-IQ" dirty="0" smtClean="0"/>
              <a:t> يتحكم بمصير العالم.</a:t>
            </a:r>
          </a:p>
          <a:p>
            <a:pPr algn="r"/>
            <a:r>
              <a:rPr lang="ar-IQ" dirty="0" smtClean="0"/>
              <a:t>اهم مركزين للقوة خارج </a:t>
            </a:r>
            <a:r>
              <a:rPr lang="ar-IQ" dirty="0" err="1" smtClean="0"/>
              <a:t>الرملاند</a:t>
            </a:r>
            <a:r>
              <a:rPr lang="ar-IQ" dirty="0" smtClean="0"/>
              <a:t> هما: </a:t>
            </a:r>
          </a:p>
          <a:p>
            <a:pPr algn="r"/>
            <a:r>
              <a:rPr lang="ar-IQ" dirty="0" smtClean="0"/>
              <a:t>بريطانيا .......... اليابان</a:t>
            </a:r>
          </a:p>
          <a:p>
            <a:pPr algn="r"/>
            <a:r>
              <a:rPr lang="ar-IQ" dirty="0" smtClean="0"/>
              <a:t>افريقيا ............ استراليا</a:t>
            </a:r>
          </a:p>
          <a:p>
            <a:pPr algn="r"/>
            <a:r>
              <a:rPr lang="ar-IQ" dirty="0" smtClean="0"/>
              <a:t>الولايات المتحدة </a:t>
            </a:r>
          </a:p>
          <a:p>
            <a:pPr algn="r"/>
            <a:r>
              <a:rPr lang="ar-IQ" dirty="0" smtClean="0"/>
              <a:t>عليه ان تسعى الى منع أي تحالف يوجه ضدها بين مراكز القوى الرئيسية في العالم او بينها وبين القوى الرئيسية في منطقة الاطار الارضي.</a:t>
            </a:r>
          </a:p>
          <a:p>
            <a:pPr algn="r"/>
            <a:r>
              <a:rPr lang="ar-IQ" dirty="0" smtClean="0"/>
              <a:t>ويرى </a:t>
            </a:r>
            <a:r>
              <a:rPr lang="ar-IQ" dirty="0" err="1" smtClean="0"/>
              <a:t>سبيكمان</a:t>
            </a:r>
            <a:r>
              <a:rPr lang="ar-IQ" dirty="0" smtClean="0"/>
              <a:t> ان :</a:t>
            </a:r>
          </a:p>
          <a:p>
            <a:pPr algn="r"/>
            <a:r>
              <a:rPr lang="ar-IQ" dirty="0" smtClean="0"/>
              <a:t>السلام العالمي لا يتحقق الا عن طريق اقامة التحالفات التعاونية بين القوى الاساسية في منطقة </a:t>
            </a:r>
            <a:r>
              <a:rPr lang="ar-IQ" dirty="0" err="1" smtClean="0"/>
              <a:t>الرملاند</a:t>
            </a:r>
            <a:r>
              <a:rPr lang="ar-IQ" dirty="0" smtClean="0"/>
              <a:t>  وبينها وبين القوى التي تقع خارج هذه المنطقة ( الاتحاد السوفيتي والولايات المتحدة )وهو بدوره يؤدي الى عالم اكثر استقرارا.</a:t>
            </a:r>
          </a:p>
          <a:p>
            <a:pPr marL="0" indent="0" algn="r">
              <a:buNone/>
            </a:pPr>
            <a:r>
              <a:rPr lang="ar-IQ" dirty="0" smtClean="0"/>
              <a:t>وعليه ان السياسة وثيقة الصلة بالعوامل الجغرافية الا انه من الخطأ اعتبار السياسة هي اسيرة عوامل </a:t>
            </a:r>
            <a:r>
              <a:rPr lang="ar-IQ" dirty="0" err="1" smtClean="0"/>
              <a:t>ستاتيكية</a:t>
            </a:r>
            <a:r>
              <a:rPr lang="ar-IQ" dirty="0" smtClean="0"/>
              <a:t> ثابتة غير قابلة للتغيير. ويرى </a:t>
            </a:r>
            <a:r>
              <a:rPr lang="ar-IQ" dirty="0" err="1" smtClean="0"/>
              <a:t>سبيكمان</a:t>
            </a:r>
            <a:r>
              <a:rPr lang="ar-IQ" dirty="0" smtClean="0"/>
              <a:t> ان الموقع الجغرافي للدولة رغم ثباته فانه تعتمد على علاقته </a:t>
            </a:r>
            <a:r>
              <a:rPr lang="ar-IQ" smtClean="0"/>
              <a:t>بمراكز  القوى </a:t>
            </a:r>
            <a:r>
              <a:rPr lang="ar-IQ" dirty="0" smtClean="0"/>
              <a:t>المؤثرة في </a:t>
            </a:r>
            <a:r>
              <a:rPr lang="ar-IQ" smtClean="0"/>
              <a:t>السياسة الدولية.</a:t>
            </a:r>
            <a:endParaRPr lang="en-US" dirty="0"/>
          </a:p>
        </p:txBody>
      </p:sp>
    </p:spTree>
    <p:extLst>
      <p:ext uri="{BB962C8B-B14F-4D97-AF65-F5344CB8AC3E}">
        <p14:creationId xmlns:p14="http://schemas.microsoft.com/office/powerpoint/2010/main" val="1684003972"/>
      </p:ext>
    </p:extLst>
  </p:cSld>
  <p:clrMapOvr>
    <a:masterClrMapping/>
  </p:clrMapOvr>
  <p:timing>
    <p:tnLst>
      <p:par>
        <p:cTn id="1" dur="indefinite" restart="never" nodeType="tmRoot"/>
      </p:par>
    </p:tnLst>
  </p:timing>
</p:sld>
</file>

<file path=ppt/theme/theme1.xml><?xml version="1.0" encoding="utf-8"?>
<a:theme xmlns:a="http://schemas.openxmlformats.org/drawingml/2006/main" name="أفق">
  <a:themeElements>
    <a:clrScheme name="أفق">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أفق">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أفق">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120</TotalTime>
  <Words>734</Words>
  <Application>Microsoft Office PowerPoint</Application>
  <PresentationFormat>عرض على الشاشة (3:4)‏</PresentationFormat>
  <Paragraphs>80</Paragraphs>
  <Slides>6</Slides>
  <Notes>0</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أفق</vt:lpstr>
      <vt:lpstr> المدخل الى دراسة الاستراتيجية الفصل الثاني / المبحث الثاني سبيكمان ونظرية الاطار  </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فراس الصعيو</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المدخل الى دراسة الاستراتيجية الفصل الثاني / المبحث الثاني سبيكمان ونظرية الاطار</dc:title>
  <dc:creator>Ahmeed</dc:creator>
  <cp:lastModifiedBy>Ahmeed</cp:lastModifiedBy>
  <cp:revision>12</cp:revision>
  <dcterms:created xsi:type="dcterms:W3CDTF">2020-03-09T02:55:27Z</dcterms:created>
  <dcterms:modified xsi:type="dcterms:W3CDTF">2020-03-09T04:55:39Z</dcterms:modified>
</cp:coreProperties>
</file>