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16DCA-74E6-4525-ACF9-13A474CFB767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025E0-F037-4A68-BBAF-1A0CAEEFF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825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025E0-F037-4A68-BBAF-1A0CAEEFFE0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24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ثلث متساوي الساقين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DD04F62-9D74-49BD-84ED-3C749A4DB1BF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50B5FED-9EB4-424A-B82E-A08104E8F5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4F62-9D74-49BD-84ED-3C749A4DB1BF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B5FED-9EB4-424A-B82E-A08104E8F5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4F62-9D74-49BD-84ED-3C749A4DB1BF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B5FED-9EB4-424A-B82E-A08104E8F5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DD04F62-9D74-49BD-84ED-3C749A4DB1BF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B5FED-9EB4-424A-B82E-A08104E8F5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ثلث قائم الزاوية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مثلث متساوي الساقين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DD04F62-9D74-49BD-84ED-3C749A4DB1BF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50B5FED-9EB4-424A-B82E-A08104E8F5E7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رابط مستقيم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DD04F62-9D74-49BD-84ED-3C749A4DB1BF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50B5FED-9EB4-424A-B82E-A08104E8F5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DD04F62-9D74-49BD-84ED-3C749A4DB1BF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50B5FED-9EB4-424A-B82E-A08104E8F5E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4F62-9D74-49BD-84ED-3C749A4DB1BF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B5FED-9EB4-424A-B82E-A08104E8F5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DD04F62-9D74-49BD-84ED-3C749A4DB1BF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50B5FED-9EB4-424A-B82E-A08104E8F5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DD04F62-9D74-49BD-84ED-3C749A4DB1BF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50B5FED-9EB4-424A-B82E-A08104E8F5E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DD04F62-9D74-49BD-84ED-3C749A4DB1BF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50B5FED-9EB4-424A-B82E-A08104E8F5E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ثلث قائم الزاوية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رابط مستقيم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DD04F62-9D74-49BD-84ED-3C749A4DB1BF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50B5FED-9EB4-424A-B82E-A08104E8F5E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المحاضرة الخامسة الجزء الثاني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123728" y="3068960"/>
            <a:ext cx="5400600" cy="1872208"/>
          </a:xfrm>
        </p:spPr>
        <p:txBody>
          <a:bodyPr>
            <a:normAutofit/>
          </a:bodyPr>
          <a:lstStyle/>
          <a:p>
            <a:r>
              <a:rPr lang="ar-IQ" b="1" dirty="0" smtClean="0">
                <a:solidFill>
                  <a:srgbClr val="00B0F0"/>
                </a:solidFill>
              </a:rPr>
              <a:t>الفصل الثاني المبحث الثاني</a:t>
            </a:r>
            <a:endParaRPr lang="en-US" b="1" dirty="0" smtClean="0">
              <a:solidFill>
                <a:srgbClr val="00B0F0"/>
              </a:solidFill>
            </a:endParaRPr>
          </a:p>
          <a:p>
            <a:pPr algn="r"/>
            <a:r>
              <a:rPr lang="ar-IQ" b="1" dirty="0" smtClean="0">
                <a:solidFill>
                  <a:srgbClr val="00B0F0"/>
                </a:solidFill>
              </a:rPr>
              <a:t>1. </a:t>
            </a:r>
            <a:r>
              <a:rPr lang="ar-IQ" b="1" dirty="0" err="1" smtClean="0">
                <a:solidFill>
                  <a:srgbClr val="00B0F0"/>
                </a:solidFill>
              </a:rPr>
              <a:t>هاوسهوفر</a:t>
            </a:r>
            <a:endParaRPr lang="ar-IQ" b="1" dirty="0" smtClean="0">
              <a:solidFill>
                <a:srgbClr val="00B0F0"/>
              </a:solidFill>
            </a:endParaRPr>
          </a:p>
          <a:p>
            <a:pPr rtl="1"/>
            <a:r>
              <a:rPr lang="ar-IQ" b="1" dirty="0" smtClean="0">
                <a:solidFill>
                  <a:srgbClr val="00B0F0"/>
                </a:solidFill>
              </a:rPr>
              <a:t>2. الفريد </a:t>
            </a:r>
            <a:r>
              <a:rPr lang="ar-IQ" b="1" dirty="0" err="1" smtClean="0">
                <a:solidFill>
                  <a:srgbClr val="00B0F0"/>
                </a:solidFill>
              </a:rPr>
              <a:t>ماهان</a:t>
            </a:r>
            <a:r>
              <a:rPr lang="ar-IQ" b="1" dirty="0" smtClean="0">
                <a:solidFill>
                  <a:srgbClr val="00B0F0"/>
                </a:solidFill>
              </a:rPr>
              <a:t> </a:t>
            </a:r>
            <a:endParaRPr lang="en-US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283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IQ" dirty="0" smtClean="0"/>
              <a:t>ثالثا : كارل </a:t>
            </a:r>
            <a:r>
              <a:rPr lang="ar-IQ" dirty="0" err="1" smtClean="0"/>
              <a:t>هاوسهوفر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882808"/>
            <a:ext cx="9144000" cy="4975192"/>
          </a:xfrm>
        </p:spPr>
        <p:txBody>
          <a:bodyPr/>
          <a:lstStyle/>
          <a:p>
            <a:pPr marL="64008" indent="0" algn="just" rtl="1">
              <a:buNone/>
            </a:pPr>
            <a:r>
              <a:rPr lang="ar-IQ" dirty="0" smtClean="0"/>
              <a:t>يمثل المجال الحيوي لدى </a:t>
            </a:r>
            <a:r>
              <a:rPr lang="ar-IQ" dirty="0" err="1" smtClean="0"/>
              <a:t>هاوسهوفر</a:t>
            </a:r>
            <a:r>
              <a:rPr lang="ar-IQ" dirty="0" smtClean="0"/>
              <a:t> </a:t>
            </a:r>
            <a:r>
              <a:rPr lang="ar-IQ" dirty="0" smtClean="0"/>
              <a:t>:</a:t>
            </a:r>
            <a:endParaRPr lang="ar-IQ" dirty="0" smtClean="0"/>
          </a:p>
          <a:p>
            <a:pPr marL="64008" indent="0" algn="ctr" rtl="1">
              <a:buNone/>
            </a:pPr>
            <a:r>
              <a:rPr lang="ar-IQ" dirty="0" smtClean="0">
                <a:solidFill>
                  <a:srgbClr val="FFFF00"/>
                </a:solidFill>
              </a:rPr>
              <a:t>العامل الذي يتحكم في تاريخ البشرية</a:t>
            </a:r>
          </a:p>
          <a:p>
            <a:pPr marL="64008" indent="0" algn="just" rtl="1">
              <a:buNone/>
            </a:pPr>
            <a:r>
              <a:rPr lang="ar-IQ" dirty="0" smtClean="0"/>
              <a:t>ربط بين عملية التوسع وبين الزيادة الحاصلة في عدد </a:t>
            </a:r>
            <a:r>
              <a:rPr lang="ar-IQ" dirty="0" smtClean="0"/>
              <a:t>السكان.</a:t>
            </a:r>
            <a:endParaRPr lang="ar-IQ" dirty="0" smtClean="0"/>
          </a:p>
          <a:p>
            <a:pPr marL="64008" indent="0" algn="just" rtl="1">
              <a:buNone/>
            </a:pPr>
            <a:r>
              <a:rPr lang="ar-IQ" dirty="0" smtClean="0">
                <a:solidFill>
                  <a:srgbClr val="FFFF00"/>
                </a:solidFill>
              </a:rPr>
              <a:t>كلما زاد عدد السكان توجب توسع الدولة نحو اقاليم اضافية </a:t>
            </a:r>
            <a:r>
              <a:rPr lang="ar-IQ" dirty="0" smtClean="0">
                <a:solidFill>
                  <a:srgbClr val="FFFF00"/>
                </a:solidFill>
              </a:rPr>
              <a:t>وهذه </a:t>
            </a:r>
            <a:r>
              <a:rPr lang="ar-IQ" dirty="0" smtClean="0">
                <a:solidFill>
                  <a:srgbClr val="FFFF00"/>
                </a:solidFill>
              </a:rPr>
              <a:t>الاقاليم </a:t>
            </a:r>
            <a:r>
              <a:rPr lang="ar-IQ" dirty="0" smtClean="0"/>
              <a:t>تمثل </a:t>
            </a:r>
            <a:r>
              <a:rPr lang="ar-IQ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المجال الحيوي للدولة</a:t>
            </a:r>
          </a:p>
          <a:p>
            <a:pPr marL="64008" indent="0" algn="just" rtl="1">
              <a:buNone/>
            </a:pPr>
            <a:r>
              <a:rPr lang="ar-IQ" b="1" dirty="0" smtClean="0"/>
              <a:t>يربط بين </a:t>
            </a:r>
            <a:r>
              <a:rPr lang="ar-IQ" dirty="0" smtClean="0">
                <a:solidFill>
                  <a:schemeClr val="accent5"/>
                </a:solidFill>
              </a:rPr>
              <a:t>عملية التوسع </a:t>
            </a:r>
            <a:r>
              <a:rPr lang="ar-IQ" dirty="0" smtClean="0">
                <a:solidFill>
                  <a:schemeClr val="accent1"/>
                </a:solidFill>
              </a:rPr>
              <a:t>وعدد السكان </a:t>
            </a:r>
            <a:r>
              <a:rPr lang="ar-IQ" dirty="0" smtClean="0">
                <a:solidFill>
                  <a:srgbClr val="00B050"/>
                </a:solidFill>
              </a:rPr>
              <a:t>والاكتفاء الذاتي </a:t>
            </a:r>
            <a:r>
              <a:rPr lang="ar-IQ" dirty="0" smtClean="0">
                <a:solidFill>
                  <a:srgbClr val="00B0F0"/>
                </a:solidFill>
              </a:rPr>
              <a:t>والمجال الحيوي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015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flipV="1">
            <a:off x="395536" y="-459432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7101408"/>
          </a:xfrm>
        </p:spPr>
        <p:txBody>
          <a:bodyPr/>
          <a:lstStyle/>
          <a:p>
            <a:pPr marL="64008" indent="0" algn="r" rtl="1">
              <a:buNone/>
            </a:pPr>
            <a:r>
              <a:rPr lang="ar-IQ" dirty="0" smtClean="0"/>
              <a:t>يرى ان العالم لا يستوعب اكثر من ثلاث قوى رئيسية</a:t>
            </a:r>
            <a:r>
              <a:rPr lang="ar-IQ" dirty="0" smtClean="0"/>
              <a:t>:</a:t>
            </a:r>
          </a:p>
          <a:p>
            <a:pPr marL="64008" indent="0" algn="r" rtl="1">
              <a:buNone/>
            </a:pPr>
            <a:endParaRPr lang="ar-IQ" dirty="0" smtClean="0"/>
          </a:p>
          <a:p>
            <a:pPr marL="578358" indent="-514350" algn="ctr" rtl="1">
              <a:buAutoNum type="arabicPeriod"/>
            </a:pPr>
            <a:r>
              <a:rPr lang="ar-IQ" dirty="0" smtClean="0">
                <a:solidFill>
                  <a:srgbClr val="00B0F0"/>
                </a:solidFill>
              </a:rPr>
              <a:t>الدولة الالمانية</a:t>
            </a:r>
          </a:p>
          <a:p>
            <a:pPr marL="578358" indent="-514350" algn="ctr" rtl="1">
              <a:buAutoNum type="arabicPeriod"/>
            </a:pPr>
            <a:r>
              <a:rPr lang="ar-IQ" dirty="0" smtClean="0">
                <a:solidFill>
                  <a:srgbClr val="FFFF00"/>
                </a:solidFill>
              </a:rPr>
              <a:t>الدولة اليابانية </a:t>
            </a:r>
          </a:p>
          <a:p>
            <a:pPr marL="578358" indent="-514350" algn="ctr" rtl="1">
              <a:buAutoNum type="arabicPeriod"/>
            </a:pPr>
            <a:r>
              <a:rPr lang="ar-IQ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الدولة الامريكية</a:t>
            </a:r>
          </a:p>
          <a:p>
            <a:pPr marL="64008" indent="0" algn="r" rtl="1">
              <a:buNone/>
            </a:pPr>
            <a:r>
              <a:rPr lang="ar-IQ" dirty="0" smtClean="0"/>
              <a:t>يتفق مع </a:t>
            </a:r>
            <a:r>
              <a:rPr lang="ar-IQ" dirty="0" err="1" smtClean="0"/>
              <a:t>راتزل</a:t>
            </a:r>
            <a:r>
              <a:rPr lang="ar-IQ" dirty="0" smtClean="0"/>
              <a:t> </a:t>
            </a:r>
          </a:p>
          <a:p>
            <a:pPr marL="64008" indent="0" algn="r" rtl="1">
              <a:buNone/>
            </a:pPr>
            <a:r>
              <a:rPr lang="ar-IQ" dirty="0" smtClean="0"/>
              <a:t>يتفق مع </a:t>
            </a:r>
            <a:r>
              <a:rPr lang="ar-IQ" dirty="0" err="1" smtClean="0"/>
              <a:t>ماكندر</a:t>
            </a:r>
            <a:r>
              <a:rPr lang="ar-IQ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040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flipV="1">
            <a:off x="467544" y="-53144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 marL="64008" indent="0" algn="just" rtl="1">
              <a:buNone/>
            </a:pPr>
            <a:r>
              <a:rPr lang="ar-IQ" dirty="0" smtClean="0"/>
              <a:t>ما هي الخيارات امام المانيا للغلب على القوى المنافسة لها</a:t>
            </a:r>
            <a:r>
              <a:rPr lang="ar-IQ" dirty="0" smtClean="0"/>
              <a:t>؟</a:t>
            </a:r>
          </a:p>
          <a:p>
            <a:pPr marL="64008" indent="0" algn="just" rtl="1">
              <a:buNone/>
            </a:pPr>
            <a:endParaRPr lang="ar-IQ" dirty="0" smtClean="0"/>
          </a:p>
          <a:p>
            <a:pPr marL="578358" indent="-514350" algn="just" rtl="1">
              <a:buAutoNum type="arabicPeriod"/>
            </a:pPr>
            <a:r>
              <a:rPr lang="ar-IQ" dirty="0" smtClean="0"/>
              <a:t>ضرورة </a:t>
            </a:r>
            <a:r>
              <a:rPr lang="ar-IQ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السيطرة</a:t>
            </a:r>
            <a:r>
              <a:rPr lang="ar-IQ" dirty="0" smtClean="0"/>
              <a:t> على الطرق البرية باتجاه شرق </a:t>
            </a:r>
            <a:r>
              <a:rPr lang="ar-IQ" dirty="0" err="1" smtClean="0"/>
              <a:t>اوربا</a:t>
            </a:r>
            <a:r>
              <a:rPr lang="ar-IQ" dirty="0" smtClean="0"/>
              <a:t>.</a:t>
            </a:r>
          </a:p>
          <a:p>
            <a:pPr marL="578358" indent="-514350" algn="just" rtl="1">
              <a:buAutoNum type="arabicPeriod"/>
            </a:pPr>
            <a:endParaRPr lang="ar-IQ" dirty="0" smtClean="0"/>
          </a:p>
          <a:p>
            <a:pPr marL="578358" indent="-514350" algn="just" rtl="1">
              <a:buAutoNum type="arabicPeriod"/>
            </a:pPr>
            <a:r>
              <a:rPr lang="ar-IQ" b="1" dirty="0" smtClean="0">
                <a:solidFill>
                  <a:srgbClr val="FFFF00"/>
                </a:solidFill>
              </a:rPr>
              <a:t>التحكم</a:t>
            </a:r>
            <a:r>
              <a:rPr lang="ar-IQ" dirty="0" smtClean="0"/>
              <a:t> التام بشرق </a:t>
            </a:r>
            <a:r>
              <a:rPr lang="ar-IQ" dirty="0" err="1" smtClean="0"/>
              <a:t>اوربا</a:t>
            </a:r>
            <a:r>
              <a:rPr lang="ar-IQ" dirty="0" smtClean="0"/>
              <a:t> .</a:t>
            </a:r>
          </a:p>
          <a:p>
            <a:pPr marL="578358" indent="-514350" algn="just" rtl="1">
              <a:buAutoNum type="arabicPeriod"/>
            </a:pPr>
            <a:endParaRPr lang="ar-IQ" dirty="0" smtClean="0"/>
          </a:p>
          <a:p>
            <a:pPr marL="578358" indent="-514350" algn="just" rtl="1">
              <a:buAutoNum type="arabicPeriod"/>
            </a:pPr>
            <a:r>
              <a:rPr lang="ar-IQ" b="1" dirty="0" smtClean="0">
                <a:solidFill>
                  <a:srgbClr val="92D050"/>
                </a:solidFill>
              </a:rPr>
              <a:t>التحالف</a:t>
            </a:r>
            <a:r>
              <a:rPr lang="ar-IQ" dirty="0" smtClean="0"/>
              <a:t> مع اليابان لمواجهة </a:t>
            </a:r>
            <a:r>
              <a:rPr lang="ar-IQ" dirty="0" smtClean="0"/>
              <a:t>بريطانيا.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558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flipV="1">
            <a:off x="395536" y="-53144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266168"/>
          </a:xfrm>
        </p:spPr>
        <p:txBody>
          <a:bodyPr/>
          <a:lstStyle/>
          <a:p>
            <a:pPr marL="64008" indent="0" algn="r" rtl="1">
              <a:buNone/>
            </a:pPr>
            <a:r>
              <a:rPr lang="ar-IQ" dirty="0" smtClean="0"/>
              <a:t>القوة العسكرية تقسم الى ثلاث صنوف قتالية</a:t>
            </a:r>
            <a:r>
              <a:rPr lang="ar-IQ" dirty="0" smtClean="0"/>
              <a:t>:</a:t>
            </a:r>
          </a:p>
          <a:p>
            <a:pPr marL="64008" indent="0" algn="r" rtl="1">
              <a:buNone/>
            </a:pPr>
            <a:endParaRPr lang="ar-IQ" dirty="0" smtClean="0"/>
          </a:p>
          <a:p>
            <a:pPr marL="64008" indent="0" algn="ctr" rtl="1">
              <a:buNone/>
            </a:pPr>
            <a:r>
              <a:rPr lang="ar-IQ" b="1" dirty="0" smtClean="0">
                <a:solidFill>
                  <a:srgbClr val="FFFF00"/>
                </a:solidFill>
              </a:rPr>
              <a:t>الجيش</a:t>
            </a:r>
            <a:r>
              <a:rPr lang="ar-IQ" dirty="0" smtClean="0"/>
              <a:t> </a:t>
            </a:r>
            <a:endParaRPr lang="ar-IQ" dirty="0" smtClean="0"/>
          </a:p>
          <a:p>
            <a:pPr marL="64008" indent="0" algn="ctr" rtl="1">
              <a:buNone/>
            </a:pPr>
            <a:endParaRPr lang="ar-IQ" dirty="0" smtClean="0"/>
          </a:p>
          <a:p>
            <a:pPr marL="64008" indent="0" algn="ctr" rtl="1">
              <a:buNone/>
            </a:pPr>
            <a:r>
              <a:rPr lang="ar-IQ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الاسطول </a:t>
            </a:r>
            <a:endParaRPr lang="ar-IQ" b="1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marL="64008" indent="0" algn="ctr" rtl="1">
              <a:buNone/>
            </a:pPr>
            <a:endParaRPr lang="ar-IQ" dirty="0" smtClean="0"/>
          </a:p>
          <a:p>
            <a:pPr marL="64008" indent="0" algn="ctr" rtl="1">
              <a:buNone/>
            </a:pPr>
            <a:r>
              <a:rPr lang="ar-IQ" b="1" dirty="0" smtClean="0">
                <a:solidFill>
                  <a:srgbClr val="92D050"/>
                </a:solidFill>
              </a:rPr>
              <a:t>سلاح </a:t>
            </a:r>
            <a:r>
              <a:rPr lang="ar-IQ" b="1" dirty="0" smtClean="0">
                <a:solidFill>
                  <a:srgbClr val="92D050"/>
                </a:solidFill>
              </a:rPr>
              <a:t>الطيران</a:t>
            </a:r>
          </a:p>
          <a:p>
            <a:pPr marL="64008" indent="0" algn="ctr" rtl="1">
              <a:buNone/>
            </a:pPr>
            <a:endParaRPr lang="ar-IQ" dirty="0" smtClean="0"/>
          </a:p>
          <a:p>
            <a:pPr marL="64008" indent="0" algn="ctr" rtl="1">
              <a:buNone/>
            </a:pPr>
            <a:r>
              <a:rPr lang="ar-IQ" sz="2400" b="1" dirty="0" smtClean="0">
                <a:solidFill>
                  <a:srgbClr val="00B0F0"/>
                </a:solidFill>
              </a:rPr>
              <a:t>عالج العلاقة بين مساحة الدولة والعمليات الحربية</a:t>
            </a:r>
            <a:endParaRPr lang="en-US" sz="2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033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IQ" dirty="0" smtClean="0"/>
              <a:t>رابعا الفريد </a:t>
            </a:r>
            <a:r>
              <a:rPr lang="ar-IQ" dirty="0" err="1" smtClean="0"/>
              <a:t>تاير</a:t>
            </a:r>
            <a:r>
              <a:rPr lang="ar-IQ" dirty="0" smtClean="0"/>
              <a:t> </a:t>
            </a:r>
            <a:r>
              <a:rPr lang="ar-IQ" dirty="0" err="1" smtClean="0"/>
              <a:t>ماهان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882808"/>
            <a:ext cx="9144000" cy="4572000"/>
          </a:xfrm>
        </p:spPr>
        <p:txBody>
          <a:bodyPr/>
          <a:lstStyle/>
          <a:p>
            <a:pPr marL="64008" indent="0" algn="r" rtl="1">
              <a:buNone/>
            </a:pPr>
            <a:r>
              <a:rPr lang="ar-IQ" dirty="0" smtClean="0"/>
              <a:t>يفترض </a:t>
            </a:r>
            <a:r>
              <a:rPr lang="ar-IQ" dirty="0" err="1" smtClean="0"/>
              <a:t>ماهان</a:t>
            </a:r>
            <a:r>
              <a:rPr lang="ar-IQ" dirty="0" smtClean="0"/>
              <a:t> السؤال التالي في دراسته</a:t>
            </a:r>
          </a:p>
          <a:p>
            <a:pPr marL="64008" indent="0" algn="r" rtl="1">
              <a:buNone/>
            </a:pPr>
            <a:r>
              <a:rPr lang="ar-IQ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ما هي الاسباب التي جعلت بريطانيا قوة عظمى في وقت كانت تعيش عزلة بحرية؟</a:t>
            </a:r>
          </a:p>
          <a:p>
            <a:pPr marL="578358" indent="-514350" algn="r" rtl="1">
              <a:buAutoNum type="arabicPeriod"/>
            </a:pPr>
            <a:r>
              <a:rPr lang="ar-IQ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موقعها الجغرافي</a:t>
            </a:r>
          </a:p>
          <a:p>
            <a:pPr marL="578358" indent="-514350" algn="r" rtl="1">
              <a:buAutoNum type="arabicPeriod"/>
            </a:pPr>
            <a:r>
              <a:rPr lang="ar-IQ" dirty="0" smtClean="0">
                <a:solidFill>
                  <a:srgbClr val="FFFF00"/>
                </a:solidFill>
              </a:rPr>
              <a:t>مبدأ تركيز القوة</a:t>
            </a:r>
          </a:p>
          <a:p>
            <a:pPr marL="578358" indent="-514350" algn="r" rtl="1">
              <a:buAutoNum type="arabicPeriod"/>
            </a:pPr>
            <a:r>
              <a:rPr lang="ar-IQ" dirty="0" smtClean="0">
                <a:solidFill>
                  <a:srgbClr val="92D050"/>
                </a:solidFill>
              </a:rPr>
              <a:t>الثورة الصناعية</a:t>
            </a:r>
            <a:endParaRPr lang="en-US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2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IQ" dirty="0" smtClean="0"/>
              <a:t>مؤلفات </a:t>
            </a:r>
            <a:r>
              <a:rPr lang="ar-IQ" dirty="0" err="1" smtClean="0"/>
              <a:t>ماهان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8358" indent="-514350" algn="r" rtl="1">
              <a:buAutoNum type="arabicPeriod"/>
            </a:pPr>
            <a:r>
              <a:rPr lang="ar-IQ" dirty="0" smtClean="0"/>
              <a:t>تأثير القوة البحرية في التاريخ</a:t>
            </a:r>
          </a:p>
          <a:p>
            <a:pPr marL="578358" indent="-514350" algn="r" rtl="1">
              <a:buAutoNum type="arabicPeriod"/>
            </a:pPr>
            <a:r>
              <a:rPr lang="ar-IQ" dirty="0" smtClean="0"/>
              <a:t>تأثير القوة البحرية في الامبراطورية الفرنسية 1793-1812</a:t>
            </a:r>
          </a:p>
          <a:p>
            <a:pPr marL="578358" indent="-514350" algn="r" rtl="1">
              <a:buAutoNum type="arabicPeriod"/>
            </a:pPr>
            <a:r>
              <a:rPr lang="ar-IQ" dirty="0" smtClean="0"/>
              <a:t>القوى البحرية وعلاقتها بحرب 1882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812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IQ" dirty="0" smtClean="0"/>
              <a:t>ماهي الاستنتاجات التي توصل اليها </a:t>
            </a:r>
            <a:r>
              <a:rPr lang="ar-IQ" dirty="0" err="1" smtClean="0"/>
              <a:t>ماهان</a:t>
            </a:r>
            <a:r>
              <a:rPr lang="ar-IQ" dirty="0" smtClean="0"/>
              <a:t> من مؤلفاته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882808"/>
            <a:ext cx="9144000" cy="4975192"/>
          </a:xfrm>
        </p:spPr>
        <p:txBody>
          <a:bodyPr/>
          <a:lstStyle/>
          <a:p>
            <a:pPr marL="578358" indent="-514350" algn="ctr" rtl="1">
              <a:lnSpc>
                <a:spcPct val="150000"/>
              </a:lnSpc>
              <a:buAutoNum type="arabicPeriod"/>
            </a:pPr>
            <a:r>
              <a:rPr lang="ar-IQ" b="1" dirty="0" smtClean="0">
                <a:solidFill>
                  <a:srgbClr val="92D050"/>
                </a:solidFill>
              </a:rPr>
              <a:t>الموقع الجغرافي</a:t>
            </a:r>
          </a:p>
          <a:p>
            <a:pPr marL="578358" indent="-514350" algn="ctr" rtl="1">
              <a:lnSpc>
                <a:spcPct val="150000"/>
              </a:lnSpc>
              <a:buAutoNum type="arabicPeriod"/>
            </a:pPr>
            <a:r>
              <a:rPr lang="ar-IQ" b="1" dirty="0" smtClean="0">
                <a:solidFill>
                  <a:srgbClr val="FF0000"/>
                </a:solidFill>
              </a:rPr>
              <a:t>طبيعة سواحل الدولة</a:t>
            </a:r>
          </a:p>
          <a:p>
            <a:pPr marL="578358" indent="-514350" algn="ctr" rtl="1">
              <a:lnSpc>
                <a:spcPct val="150000"/>
              </a:lnSpc>
              <a:buAutoNum type="arabicPeriod"/>
            </a:pPr>
            <a:r>
              <a:rPr lang="ar-IQ" b="1" dirty="0" smtClean="0">
                <a:solidFill>
                  <a:srgbClr val="FFC000"/>
                </a:solidFill>
              </a:rPr>
              <a:t>خصائص الظهير القاري</a:t>
            </a:r>
          </a:p>
          <a:p>
            <a:pPr marL="578358" indent="-514350" algn="ctr" rtl="1">
              <a:lnSpc>
                <a:spcPct val="150000"/>
              </a:lnSpc>
              <a:buAutoNum type="arabicPeriod"/>
            </a:pPr>
            <a:r>
              <a:rPr lang="ar-IQ" b="1" dirty="0" smtClean="0">
                <a:solidFill>
                  <a:srgbClr val="92D050"/>
                </a:solidFill>
              </a:rPr>
              <a:t>عدد السكان</a:t>
            </a:r>
          </a:p>
          <a:p>
            <a:pPr marL="578358" indent="-514350" algn="ctr" rtl="1">
              <a:lnSpc>
                <a:spcPct val="150000"/>
              </a:lnSpc>
              <a:buAutoNum type="arabicPeriod"/>
            </a:pPr>
            <a:r>
              <a:rPr lang="ar-IQ" b="1" dirty="0" smtClean="0">
                <a:solidFill>
                  <a:srgbClr val="00B0F0"/>
                </a:solidFill>
              </a:rPr>
              <a:t>خصائص شعب الدولة البحرية</a:t>
            </a:r>
          </a:p>
          <a:p>
            <a:pPr marL="578358" indent="-514350" algn="ctr" rtl="1">
              <a:lnSpc>
                <a:spcPct val="150000"/>
              </a:lnSpc>
              <a:buAutoNum type="arabicPeriod"/>
            </a:pPr>
            <a:r>
              <a:rPr lang="ar-IQ" b="1" dirty="0" smtClean="0">
                <a:solidFill>
                  <a:srgbClr val="0070C0"/>
                </a:solidFill>
              </a:rPr>
              <a:t>طبيعة النظام السياسي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4546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يوية">
  <a:themeElements>
    <a:clrScheme name="حيوية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حيوية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حيوية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57</TotalTime>
  <Words>218</Words>
  <Application>Microsoft Office PowerPoint</Application>
  <PresentationFormat>عرض على الشاشة (3:4)‏</PresentationFormat>
  <Paragraphs>51</Paragraphs>
  <Slides>8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حيوية</vt:lpstr>
      <vt:lpstr>المحاضرة الخامسة الجزء الثاني</vt:lpstr>
      <vt:lpstr>ثالثا : كارل هاوسهوفر</vt:lpstr>
      <vt:lpstr>عرض تقديمي في PowerPoint</vt:lpstr>
      <vt:lpstr>عرض تقديمي في PowerPoint</vt:lpstr>
      <vt:lpstr>عرض تقديمي في PowerPoint</vt:lpstr>
      <vt:lpstr>رابعا الفريد تاير ماهان</vt:lpstr>
      <vt:lpstr>مؤلفات ماهان</vt:lpstr>
      <vt:lpstr>ماهي الاستنتاجات التي توصل اليها ماهان من مؤلفاته</vt:lpstr>
    </vt:vector>
  </TitlesOfParts>
  <Company>فراس الصعيو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الخامسة الجزء الثاني</dc:title>
  <dc:creator>Ahmeed</dc:creator>
  <cp:lastModifiedBy>Ahmeed</cp:lastModifiedBy>
  <cp:revision>7</cp:revision>
  <dcterms:created xsi:type="dcterms:W3CDTF">2020-12-24T17:16:15Z</dcterms:created>
  <dcterms:modified xsi:type="dcterms:W3CDTF">2020-12-29T10:07:45Z</dcterms:modified>
</cp:coreProperties>
</file>