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794F0F-7819-47AC-8E6D-6D786FFCC68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6C8D72C-6F10-4278-B5F6-8A018E5FD7C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996952"/>
            <a:ext cx="864096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>
                <a:solidFill>
                  <a:srgbClr val="FF0000"/>
                </a:solidFill>
              </a:rPr>
              <a:t>المحاضرة </a:t>
            </a:r>
            <a:r>
              <a:rPr lang="ar-IQ" dirty="0">
                <a:solidFill>
                  <a:srgbClr val="FF0000"/>
                </a:solidFill>
              </a:rPr>
              <a:t>الرابعة</a:t>
            </a:r>
            <a:r>
              <a:rPr lang="ar-IQ" dirty="0"/>
              <a:t/>
            </a:r>
            <a:br>
              <a:rPr lang="ar-IQ" dirty="0"/>
            </a:br>
            <a:r>
              <a:rPr lang="ar-IQ" dirty="0"/>
              <a:t>المبحث </a:t>
            </a:r>
            <a:r>
              <a:rPr lang="ar-IQ" dirty="0" smtClean="0"/>
              <a:t>الاول: مدخلات </a:t>
            </a:r>
            <a:r>
              <a:rPr lang="ar-IQ" dirty="0" err="1" smtClean="0"/>
              <a:t>مفاهيمية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476672"/>
            <a:ext cx="9144000" cy="1872208"/>
          </a:xfrm>
        </p:spPr>
        <p:txBody>
          <a:bodyPr>
            <a:normAutofit/>
          </a:bodyPr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الفصل </a:t>
            </a:r>
            <a:r>
              <a:rPr lang="ar-IQ" sz="2800" b="1" dirty="0" smtClean="0">
                <a:solidFill>
                  <a:srgbClr val="FF0000"/>
                </a:solidFill>
              </a:rPr>
              <a:t>الثاني </a:t>
            </a:r>
            <a:endParaRPr lang="ar-IQ" sz="2800" b="1" dirty="0" smtClean="0">
              <a:solidFill>
                <a:srgbClr val="FF0000"/>
              </a:solidFill>
            </a:endParaRPr>
          </a:p>
          <a:p>
            <a:pPr algn="ctr"/>
            <a:endParaRPr lang="ar-IQ" sz="2800" b="1" dirty="0" smtClean="0">
              <a:solidFill>
                <a:srgbClr val="FF0000"/>
              </a:solidFill>
            </a:endParaRPr>
          </a:p>
          <a:p>
            <a:pPr algn="ctr"/>
            <a:r>
              <a:rPr lang="ar-IQ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الاستراتيجية </a:t>
            </a:r>
            <a:r>
              <a:rPr lang="ar-IQ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والنظريات </a:t>
            </a:r>
            <a:r>
              <a:rPr lang="ar-IQ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الجيوبوليتكية</a:t>
            </a:r>
            <a:r>
              <a:rPr lang="ar-IQ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والجيوستراتيجية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70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المبحث الاول : مدخلات </a:t>
            </a:r>
            <a:r>
              <a:rPr lang="ar-IQ" dirty="0" err="1" smtClean="0"/>
              <a:t>مفاهيمية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589193"/>
            <a:ext cx="8856984" cy="5152175"/>
          </a:xfrm>
        </p:spPr>
        <p:txBody>
          <a:bodyPr>
            <a:normAutofit lnSpcReduction="10000"/>
          </a:bodyPr>
          <a:lstStyle/>
          <a:p>
            <a:pPr marL="36576" indent="0" algn="just" rtl="1">
              <a:buNone/>
            </a:pPr>
            <a:r>
              <a:rPr lang="ar-IQ" sz="1600" dirty="0" smtClean="0"/>
              <a:t> </a:t>
            </a:r>
            <a:r>
              <a:rPr lang="ar-IQ" sz="2400" dirty="0" err="1" smtClean="0"/>
              <a:t>الاسترتيجية</a:t>
            </a:r>
            <a:r>
              <a:rPr lang="ar-IQ" sz="2400" dirty="0" smtClean="0"/>
              <a:t> اهم مرتكز تنهض عليه النظرية </a:t>
            </a:r>
            <a:r>
              <a:rPr lang="ar-IQ" sz="2400" dirty="0" err="1" smtClean="0"/>
              <a:t>الجيوبوليتكية</a:t>
            </a:r>
            <a:r>
              <a:rPr lang="ar-IQ" sz="2400" dirty="0" smtClean="0"/>
              <a:t> والذي يطرح افتراضية مفادها « ان ثمة علاقة بين قوة الدولة </a:t>
            </a:r>
            <a:r>
              <a:rPr lang="ar-IQ" sz="2400" dirty="0" err="1" smtClean="0"/>
              <a:t>وجغرافيتها</a:t>
            </a:r>
            <a:r>
              <a:rPr lang="ar-IQ" sz="2400" dirty="0" smtClean="0"/>
              <a:t>»</a:t>
            </a:r>
          </a:p>
          <a:p>
            <a:pPr marL="36576" indent="0" algn="just" rtl="1">
              <a:buNone/>
            </a:pPr>
            <a:r>
              <a:rPr lang="ar-IQ" sz="2400" dirty="0" smtClean="0"/>
              <a:t>فالعامل الجغرافي يسهم اسهاما قويا في بناء الدولة وزيادة اسباب ومصدر </a:t>
            </a:r>
            <a:r>
              <a:rPr lang="ar-IQ" sz="2400" dirty="0" smtClean="0"/>
              <a:t>قوتها</a:t>
            </a:r>
          </a:p>
          <a:p>
            <a:pPr marL="36576" indent="0" algn="just" rtl="1">
              <a:buNone/>
            </a:pPr>
            <a:r>
              <a:rPr lang="ar-IQ" sz="2400" dirty="0" smtClean="0"/>
              <a:t>يقصد بالعامل الجغرافي « </a:t>
            </a:r>
            <a:r>
              <a:rPr lang="ar-IQ" sz="2400" dirty="0" smtClean="0">
                <a:solidFill>
                  <a:srgbClr val="92D050"/>
                </a:solidFill>
              </a:rPr>
              <a:t>الحيز الذي تشغله الدولة وتتواجد فيه ضمن رقعة من الارض</a:t>
            </a:r>
            <a:r>
              <a:rPr lang="ar-IQ" sz="2400" dirty="0" smtClean="0"/>
              <a:t> وهو يتمثل :</a:t>
            </a:r>
          </a:p>
          <a:p>
            <a:pPr algn="r"/>
            <a:r>
              <a:rPr lang="ar-IQ" sz="2400" dirty="0" smtClean="0"/>
              <a:t>1</a:t>
            </a:r>
            <a:r>
              <a:rPr lang="ar-IQ" sz="2400" b="1" dirty="0" smtClean="0">
                <a:solidFill>
                  <a:srgbClr val="FF0000"/>
                </a:solidFill>
              </a:rPr>
              <a:t>. نوعية وطبيعة مواردها </a:t>
            </a:r>
          </a:p>
          <a:p>
            <a:pPr algn="r"/>
            <a:r>
              <a:rPr lang="ar-IQ" sz="2400" b="1" dirty="0" smtClean="0">
                <a:solidFill>
                  <a:srgbClr val="FF0000"/>
                </a:solidFill>
              </a:rPr>
              <a:t>2</a:t>
            </a:r>
            <a:r>
              <a:rPr lang="ar-IQ" sz="2400" b="1" dirty="0" smtClean="0">
                <a:solidFill>
                  <a:srgbClr val="FFC000"/>
                </a:solidFill>
              </a:rPr>
              <a:t>. حجم اقليمها ..من حيث السعة والضيق.</a:t>
            </a:r>
          </a:p>
          <a:p>
            <a:pPr algn="r"/>
            <a:r>
              <a:rPr lang="ar-IQ" sz="2400" b="1" dirty="0" smtClean="0">
                <a:solidFill>
                  <a:srgbClr val="FF0000"/>
                </a:solidFill>
              </a:rPr>
              <a:t>3</a:t>
            </a:r>
            <a:r>
              <a:rPr lang="ar-IQ" sz="2400" b="1" dirty="0" smtClean="0">
                <a:solidFill>
                  <a:srgbClr val="00B0F0"/>
                </a:solidFill>
              </a:rPr>
              <a:t>. موقعها وعدد السكان فيها.</a:t>
            </a:r>
          </a:p>
          <a:p>
            <a:pPr algn="r"/>
            <a:r>
              <a:rPr lang="ar-IQ" sz="2400" b="1" dirty="0" smtClean="0"/>
              <a:t>هذه العوامل </a:t>
            </a:r>
          </a:p>
          <a:p>
            <a:pPr algn="r"/>
            <a:r>
              <a:rPr lang="ar-IQ" sz="2400" b="1" dirty="0" smtClean="0">
                <a:solidFill>
                  <a:srgbClr val="FFFF00"/>
                </a:solidFill>
              </a:rPr>
              <a:t>تعد مكونا اصيلا في بناء الحياة السياسية والاجتماعية للدولة . كما تلعب دورا مهما .</a:t>
            </a:r>
          </a:p>
          <a:p>
            <a:pPr algn="r"/>
            <a:r>
              <a:rPr lang="ar-IQ" sz="2400" b="1" dirty="0" smtClean="0">
                <a:solidFill>
                  <a:srgbClr val="FFFF00"/>
                </a:solidFill>
              </a:rPr>
              <a:t>في صياغة خططها الامنية والعسكرية والتنموية .</a:t>
            </a:r>
          </a:p>
          <a:p>
            <a:pPr algn="r"/>
            <a:endParaRPr lang="en-US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78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7467600" cy="5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6948264" y="1513689"/>
            <a:ext cx="2016224" cy="868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ar-IQ" dirty="0" smtClean="0"/>
              <a:t>الموارد</a:t>
            </a:r>
            <a:endParaRPr lang="en-US" dirty="0"/>
          </a:p>
        </p:txBody>
      </p:sp>
      <p:sp>
        <p:nvSpPr>
          <p:cNvPr id="5" name="شكل بيضاوي 4"/>
          <p:cNvSpPr/>
          <p:nvPr/>
        </p:nvSpPr>
        <p:spPr>
          <a:xfrm>
            <a:off x="4572000" y="1478464"/>
            <a:ext cx="20882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حجم الاقليم</a:t>
            </a:r>
            <a:endParaRPr lang="en-US" dirty="0"/>
          </a:p>
        </p:txBody>
      </p:sp>
      <p:sp>
        <p:nvSpPr>
          <p:cNvPr id="6" name="شكل بيضاوي 5"/>
          <p:cNvSpPr/>
          <p:nvPr/>
        </p:nvSpPr>
        <p:spPr>
          <a:xfrm>
            <a:off x="2195736" y="1489479"/>
            <a:ext cx="2088232" cy="922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عدد السكان</a:t>
            </a:r>
            <a:endParaRPr lang="en-US" dirty="0"/>
          </a:p>
        </p:txBody>
      </p:sp>
      <p:sp>
        <p:nvSpPr>
          <p:cNvPr id="7" name="شكل بيضاوي 6"/>
          <p:cNvSpPr/>
          <p:nvPr/>
        </p:nvSpPr>
        <p:spPr>
          <a:xfrm>
            <a:off x="179512" y="1489479"/>
            <a:ext cx="1872208" cy="10034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الموقع</a:t>
            </a:r>
            <a:endParaRPr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1835696" y="548680"/>
            <a:ext cx="6434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indent="0" algn="r">
              <a:buNone/>
            </a:pPr>
            <a:r>
              <a:rPr lang="ar-IQ" dirty="0"/>
              <a:t>س / ما هي مفردات او مكونات العامل الجغرافي؟</a:t>
            </a:r>
          </a:p>
        </p:txBody>
      </p:sp>
      <p:sp>
        <p:nvSpPr>
          <p:cNvPr id="9" name="وسيلة شرح على شكل سحابة 8"/>
          <p:cNvSpPr/>
          <p:nvPr/>
        </p:nvSpPr>
        <p:spPr>
          <a:xfrm>
            <a:off x="7308304" y="2824116"/>
            <a:ext cx="1835696" cy="820907"/>
          </a:xfrm>
          <a:prstGeom prst="cloud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000" b="1" dirty="0" smtClean="0">
                <a:solidFill>
                  <a:srgbClr val="C00000"/>
                </a:solidFill>
              </a:rPr>
              <a:t>هل </a:t>
            </a:r>
            <a:r>
              <a:rPr lang="ar-IQ" sz="2800" b="1" dirty="0" smtClean="0">
                <a:solidFill>
                  <a:srgbClr val="C00000"/>
                </a:solidFill>
              </a:rPr>
              <a:t>تعلم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95536" y="3861048"/>
            <a:ext cx="820891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i="1" dirty="0"/>
              <a:t> </a:t>
            </a:r>
            <a:r>
              <a:rPr lang="ar-IQ" sz="2800" i="1" dirty="0"/>
              <a:t>ان اسهام الجغرافيا في بناء قوة الدولة تكون احيانا مسألة نسبية . اذ ان هنالك العديد من الدول تمتلك مكونات تكاد تكتمل فيها المزايا الجغرافية الا انها تبقى اقل قدرة في ميدان الفعل الخارجي المؤثر على غيرها من الدول</a:t>
            </a:r>
            <a:r>
              <a:rPr lang="ar-IQ" sz="2800" i="1" dirty="0" smtClean="0"/>
              <a:t>.</a:t>
            </a:r>
            <a:endParaRPr lang="ar-IQ" sz="2800" i="1" dirty="0"/>
          </a:p>
        </p:txBody>
      </p:sp>
    </p:spTree>
    <p:extLst>
      <p:ext uri="{BB962C8B-B14F-4D97-AF65-F5344CB8AC3E}">
        <p14:creationId xmlns:p14="http://schemas.microsoft.com/office/powerpoint/2010/main" val="182206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283152" cy="5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147248" cy="5289451"/>
          </a:xfrm>
        </p:spPr>
        <p:txBody>
          <a:bodyPr>
            <a:normAutofit/>
          </a:bodyPr>
          <a:lstStyle/>
          <a:p>
            <a:pPr algn="r"/>
            <a:endParaRPr lang="ar-IQ" sz="1600" dirty="0" smtClean="0"/>
          </a:p>
          <a:p>
            <a:pPr algn="just" rtl="1"/>
            <a:endParaRPr lang="ar-IQ" sz="1800" dirty="0"/>
          </a:p>
          <a:p>
            <a:pPr algn="just" rtl="1"/>
            <a:endParaRPr lang="ar-IQ" sz="1800" dirty="0"/>
          </a:p>
          <a:p>
            <a:pPr algn="just" rtl="1"/>
            <a:endParaRPr lang="ar-IQ" sz="1800" dirty="0" smtClean="0"/>
          </a:p>
          <a:p>
            <a:pPr algn="just" rtl="1"/>
            <a:endParaRPr lang="ar-IQ" sz="1800" dirty="0" smtClean="0"/>
          </a:p>
          <a:p>
            <a:pPr algn="just" rtl="1"/>
            <a:r>
              <a:rPr lang="ar-IQ" sz="2400" b="1" dirty="0" err="1" smtClean="0"/>
              <a:t>جيوبولتكس</a:t>
            </a:r>
            <a:r>
              <a:rPr lang="ar-IQ" sz="2400" b="1" dirty="0" smtClean="0"/>
              <a:t> هي سياسة الارض أي ما يمكن ان يفرضه الواقع الارضي او المكاني بكل عناصره « الموارد ... الحجم ... السكان... الخ. من متغيرات قد تؤدي الى انكماش في سياسة الدولة او الى توسيعها وتطويرها.</a:t>
            </a:r>
          </a:p>
          <a:p>
            <a:pPr algn="just" rtl="1"/>
            <a:endParaRPr lang="ar-IQ" sz="1800" dirty="0" smtClean="0"/>
          </a:p>
        </p:txBody>
      </p:sp>
      <p:sp>
        <p:nvSpPr>
          <p:cNvPr id="5" name="مستطيل ذو زوايا قطرية مخدوشة 4"/>
          <p:cNvSpPr/>
          <p:nvPr/>
        </p:nvSpPr>
        <p:spPr>
          <a:xfrm>
            <a:off x="780728" y="908720"/>
            <a:ext cx="7416824" cy="86409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العلاقة بين الموقع الجغرافي وقوة الدولة وسياستها</a:t>
            </a:r>
            <a:endParaRPr lang="en-US" b="1" dirty="0"/>
          </a:p>
        </p:txBody>
      </p:sp>
      <p:sp>
        <p:nvSpPr>
          <p:cNvPr id="6" name="مستطيل ذو زاوية واحدة مخدوشة ودائرية 5"/>
          <p:cNvSpPr/>
          <p:nvPr/>
        </p:nvSpPr>
        <p:spPr>
          <a:xfrm>
            <a:off x="467544" y="4797152"/>
            <a:ext cx="8280920" cy="792088"/>
          </a:xfrm>
          <a:prstGeom prst="snip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</a:t>
            </a:r>
            <a:r>
              <a:rPr lang="ar-IQ" b="1" dirty="0" smtClean="0"/>
              <a:t>لنظرية </a:t>
            </a:r>
            <a:r>
              <a:rPr lang="ar-IQ" b="1" dirty="0" err="1" smtClean="0"/>
              <a:t>الجيوبوليتكية</a:t>
            </a:r>
            <a:r>
              <a:rPr lang="ar-IQ" b="1" dirty="0" smtClean="0"/>
              <a:t> تبحث في قوة الدولة من خلال الارضية المتواجدة فيها</a:t>
            </a:r>
            <a:endParaRPr lang="en-US" b="1" dirty="0"/>
          </a:p>
        </p:txBody>
      </p:sp>
      <p:sp>
        <p:nvSpPr>
          <p:cNvPr id="7" name="مستطيل 6"/>
          <p:cNvSpPr/>
          <p:nvPr/>
        </p:nvSpPr>
        <p:spPr>
          <a:xfrm>
            <a:off x="2915816" y="188640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IQ" dirty="0" err="1"/>
              <a:t>الجيوبولتكس</a:t>
            </a:r>
            <a:r>
              <a:rPr lang="ar-IQ" dirty="0"/>
              <a:t> «</a:t>
            </a:r>
            <a:r>
              <a:rPr lang="en-US" dirty="0"/>
              <a:t>Geo…</a:t>
            </a:r>
            <a:r>
              <a:rPr lang="ar-IQ" dirty="0"/>
              <a:t>الارض. </a:t>
            </a:r>
            <a:r>
              <a:rPr lang="en-US" dirty="0"/>
              <a:t>Politics</a:t>
            </a:r>
            <a:r>
              <a:rPr lang="ar-IQ" dirty="0"/>
              <a:t> سياسة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3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-1143000"/>
            <a:ext cx="7467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332656"/>
            <a:ext cx="7931224" cy="5793507"/>
          </a:xfrm>
        </p:spPr>
        <p:txBody>
          <a:bodyPr>
            <a:normAutofit/>
          </a:bodyPr>
          <a:lstStyle/>
          <a:p>
            <a:pPr algn="r"/>
            <a:r>
              <a:rPr lang="ar-IQ" sz="1600" dirty="0" smtClean="0"/>
              <a:t>هذه النظرية تنظر الى الدولة كائن حي ينمو ويتطور ويتوسع شأنها شأن بقية الكائنات الحية.</a:t>
            </a:r>
          </a:p>
          <a:p>
            <a:pPr algn="r"/>
            <a:r>
              <a:rPr lang="ar-IQ" sz="1600" dirty="0" smtClean="0"/>
              <a:t>هذه الحركة يجب ان لا تكون عشوائية او تقتصر الى وضوح الرؤية والهدف . انما ترتبط </a:t>
            </a:r>
          </a:p>
          <a:p>
            <a:pPr algn="r"/>
            <a:r>
              <a:rPr lang="ar-IQ" sz="1600" dirty="0" smtClean="0"/>
              <a:t>الحركة بأهداف ومقاصد سياسية معلومة</a:t>
            </a:r>
          </a:p>
          <a:p>
            <a:pPr marL="36576" indent="0" algn="r">
              <a:buNone/>
            </a:pPr>
            <a:r>
              <a:rPr lang="ar-IQ" sz="1600" smtClean="0"/>
              <a:t>ويأتي </a:t>
            </a:r>
            <a:r>
              <a:rPr lang="ar-IQ" sz="1600" dirty="0" smtClean="0"/>
              <a:t>في مقدمة هذه الاهداف التي تؤكد النظرية </a:t>
            </a:r>
            <a:r>
              <a:rPr lang="ar-IQ" sz="1600" dirty="0" err="1" smtClean="0"/>
              <a:t>الجيوبوليتكية</a:t>
            </a:r>
            <a:r>
              <a:rPr lang="ar-IQ" sz="1600" dirty="0" smtClean="0"/>
              <a:t> على وجوب تحرك الدولة نحوها هو المجال الحيوي.</a:t>
            </a:r>
          </a:p>
          <a:p>
            <a:pPr marL="36576" indent="0" algn="r">
              <a:buNone/>
            </a:pPr>
            <a:endParaRPr lang="ar-IQ" sz="1600" dirty="0"/>
          </a:p>
          <a:p>
            <a:pPr marL="36576" indent="0" algn="r">
              <a:buNone/>
            </a:pPr>
            <a:endParaRPr lang="ar-IQ" sz="1600" dirty="0" smtClean="0"/>
          </a:p>
          <a:p>
            <a:pPr marL="36576" indent="0" algn="r">
              <a:buNone/>
            </a:pPr>
            <a:endParaRPr lang="ar-IQ" sz="1600" dirty="0"/>
          </a:p>
          <a:p>
            <a:pPr marL="36576" indent="0" algn="r">
              <a:buNone/>
            </a:pPr>
            <a:endParaRPr lang="ar-IQ" sz="1600" dirty="0" smtClean="0"/>
          </a:p>
          <a:p>
            <a:pPr marL="36576" indent="0" algn="r">
              <a:buNone/>
            </a:pPr>
            <a:endParaRPr lang="ar-IQ" sz="1600" dirty="0"/>
          </a:p>
          <a:p>
            <a:pPr marL="36576" indent="0" algn="r">
              <a:buNone/>
            </a:pPr>
            <a:endParaRPr lang="ar-IQ" sz="1600" dirty="0" smtClean="0"/>
          </a:p>
        </p:txBody>
      </p:sp>
      <p:sp>
        <p:nvSpPr>
          <p:cNvPr id="6" name="مستطيل ذو زوايا قطرية مخدوشة 5"/>
          <p:cNvSpPr/>
          <p:nvPr/>
        </p:nvSpPr>
        <p:spPr>
          <a:xfrm>
            <a:off x="683568" y="2564904"/>
            <a:ext cx="7416824" cy="64807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المجال الحيوي « هو الاطار المكاني او الحيز الجغرافي الذي تعتقد الدولة ان التحرك باتجاهه يعد ضروريا لتحقيق اهداف سياستها العليا»</a:t>
            </a:r>
          </a:p>
        </p:txBody>
      </p:sp>
    </p:spTree>
    <p:extLst>
      <p:ext uri="{BB962C8B-B14F-4D97-AF65-F5344CB8AC3E}">
        <p14:creationId xmlns:p14="http://schemas.microsoft.com/office/powerpoint/2010/main" val="2919164681"/>
      </p:ext>
    </p:extLst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</TotalTime>
  <Words>307</Words>
  <Application>Microsoft Office PowerPoint</Application>
  <PresentationFormat>عرض على الشاشة (3:4)‏</PresentationFormat>
  <Paragraphs>39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تقنية</vt:lpstr>
      <vt:lpstr> المحاضرة الرابعة المبحث الاول: مدخلات مفاهيمية</vt:lpstr>
      <vt:lpstr>المبحث الاول : مدخلات مفاهيمية</vt:lpstr>
      <vt:lpstr>عرض تقديمي في PowerPoint</vt:lpstr>
      <vt:lpstr>عرض تقديمي في PowerPoint</vt:lpstr>
      <vt:lpstr>عرض تقديمي في PowerPoint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الرابعة</dc:title>
  <dc:creator>Ahmeed</dc:creator>
  <cp:lastModifiedBy>Ahmeed</cp:lastModifiedBy>
  <cp:revision>12</cp:revision>
  <dcterms:created xsi:type="dcterms:W3CDTF">2020-03-07T15:15:31Z</dcterms:created>
  <dcterms:modified xsi:type="dcterms:W3CDTF">2020-12-18T11:25:38Z</dcterms:modified>
</cp:coreProperties>
</file>