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8C6446-3C5A-4ADF-AE62-8A96D4318FE5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3FF5CA-5E80-4BB1-9668-3BD42BD085C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67544" y="908720"/>
            <a:ext cx="7851648" cy="1828800"/>
          </a:xfrm>
        </p:spPr>
        <p:txBody>
          <a:bodyPr/>
          <a:lstStyle/>
          <a:p>
            <a:r>
              <a:rPr lang="ar-IQ" dirty="0" smtClean="0"/>
              <a:t>الفصل الاول / المبحث الثالث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87624" y="3501008"/>
            <a:ext cx="6336704" cy="1752600"/>
          </a:xfrm>
        </p:spPr>
        <p:txBody>
          <a:bodyPr>
            <a:normAutofit/>
          </a:bodyPr>
          <a:lstStyle/>
          <a:p>
            <a:r>
              <a:rPr lang="ar-IQ" sz="3600" b="1" dirty="0" smtClean="0"/>
              <a:t>الاستراتيجية العسكرية والعقيدة العسكرية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450689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224136"/>
          </a:xfrm>
        </p:spPr>
        <p:txBody>
          <a:bodyPr>
            <a:normAutofit fontScale="90000"/>
          </a:bodyPr>
          <a:lstStyle/>
          <a:p>
            <a:pPr algn="just" rtl="1"/>
            <a:r>
              <a:rPr lang="ar-IQ" b="1" i="1" dirty="0" smtClean="0"/>
              <a:t>العقيدة العسكرية: مجموعة التعاليم النظرية والعلمية والفلسفية المتعلقة بالحرب</a:t>
            </a:r>
            <a:endParaRPr lang="en-US" b="1" i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IQ" dirty="0" smtClean="0"/>
              <a:t>الاستراتيجية العسكرية تنبثق من العقيدة العسكرية ... </a:t>
            </a:r>
            <a:r>
              <a:rPr lang="ar-IQ" dirty="0" smtClean="0"/>
              <a:t>فلا استراتيجية عسكرية دون عقيدة عسكرية.</a:t>
            </a:r>
          </a:p>
          <a:p>
            <a:pPr marL="0" indent="0" algn="r" rtl="1">
              <a:buNone/>
            </a:pPr>
            <a:r>
              <a:rPr lang="ar-IQ" dirty="0" smtClean="0"/>
              <a:t>العقيدة العسكرية تعنى وتهتم :</a:t>
            </a:r>
          </a:p>
          <a:p>
            <a:pPr algn="r" rtl="1">
              <a:buFont typeface="Arial" charset="0"/>
              <a:buChar char="•"/>
            </a:pPr>
            <a:r>
              <a:rPr lang="ar-IQ" dirty="0" smtClean="0"/>
              <a:t>وجهات النظر الرسمية.</a:t>
            </a:r>
          </a:p>
          <a:p>
            <a:pPr algn="r" rtl="1">
              <a:buFont typeface="Arial" charset="0"/>
              <a:buChar char="•"/>
            </a:pPr>
            <a:r>
              <a:rPr lang="ar-IQ" dirty="0" smtClean="0"/>
              <a:t>القواعد الاساسية للصراع المسلح.</a:t>
            </a:r>
          </a:p>
          <a:p>
            <a:pPr algn="r" rtl="1">
              <a:buFont typeface="Arial" charset="0"/>
              <a:buChar char="•"/>
            </a:pPr>
            <a:r>
              <a:rPr lang="ar-IQ" dirty="0" smtClean="0"/>
              <a:t>طبيعة الحرب من وجهة نظرها.</a:t>
            </a:r>
          </a:p>
          <a:p>
            <a:pPr algn="r" rtl="1">
              <a:buFont typeface="Arial" charset="0"/>
              <a:buChar char="•"/>
            </a:pPr>
            <a:r>
              <a:rPr lang="ar-IQ" dirty="0" smtClean="0"/>
              <a:t>طرق ادارتها.</a:t>
            </a:r>
          </a:p>
          <a:p>
            <a:pPr marL="0" indent="0" algn="r" rtl="1">
              <a:buNone/>
            </a:pPr>
            <a:r>
              <a:rPr lang="ar-IQ" dirty="0" smtClean="0"/>
              <a:t>العقيدة العسكرية تقوم برؤية القيادة العسكرية بالاهتمام بالقوات المسلحة من حيث التنظيم ونوع التسليح ومستوى التدريب.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343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flipV="1">
            <a:off x="467544" y="-675456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4" name="شكل بيضاوي 3"/>
          <p:cNvSpPr/>
          <p:nvPr/>
        </p:nvSpPr>
        <p:spPr>
          <a:xfrm>
            <a:off x="5364088" y="912880"/>
            <a:ext cx="2622438" cy="150800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3200" b="1" dirty="0"/>
              <a:t>الاستراتيجية</a:t>
            </a:r>
            <a:endParaRPr lang="en-US" sz="3200" b="1" dirty="0"/>
          </a:p>
        </p:txBody>
      </p:sp>
      <p:sp>
        <p:nvSpPr>
          <p:cNvPr id="5" name="شكل بيضاوي 4"/>
          <p:cNvSpPr/>
          <p:nvPr/>
        </p:nvSpPr>
        <p:spPr>
          <a:xfrm>
            <a:off x="1403648" y="863112"/>
            <a:ext cx="2520280" cy="136815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IQ" sz="4400" b="1" dirty="0" smtClean="0"/>
              <a:t>السوق</a:t>
            </a:r>
            <a:endParaRPr lang="en-US" sz="4400" b="1" dirty="0"/>
          </a:p>
        </p:txBody>
      </p:sp>
      <p:sp>
        <p:nvSpPr>
          <p:cNvPr id="6" name="عنصر نائب للمحتوى 5"/>
          <p:cNvSpPr>
            <a:spLocks noGrp="1"/>
          </p:cNvSpPr>
          <p:nvPr>
            <p:ph idx="1"/>
          </p:nvPr>
        </p:nvSpPr>
        <p:spPr>
          <a:xfrm>
            <a:off x="5476316" y="4365104"/>
            <a:ext cx="2520082" cy="172819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ar-IQ" sz="4400" b="1" dirty="0" smtClean="0"/>
              <a:t>التكتيك</a:t>
            </a:r>
            <a:endParaRPr lang="en-US" sz="4400" b="1" dirty="0"/>
          </a:p>
        </p:txBody>
      </p:sp>
      <p:sp>
        <p:nvSpPr>
          <p:cNvPr id="7" name="شكل بيضاوي 6"/>
          <p:cNvSpPr/>
          <p:nvPr/>
        </p:nvSpPr>
        <p:spPr>
          <a:xfrm>
            <a:off x="1397108" y="4293096"/>
            <a:ext cx="2520280" cy="165618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IQ" sz="4400" b="1" dirty="0"/>
              <a:t>التعبئة</a:t>
            </a:r>
            <a:endParaRPr lang="en-US" sz="4400" b="1" dirty="0"/>
          </a:p>
        </p:txBody>
      </p:sp>
      <p:cxnSp>
        <p:nvCxnSpPr>
          <p:cNvPr id="11" name="رابط كسهم مستقيم 10"/>
          <p:cNvCxnSpPr/>
          <p:nvPr/>
        </p:nvCxnSpPr>
        <p:spPr>
          <a:xfrm>
            <a:off x="6675307" y="2611744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11"/>
          <p:cNvCxnSpPr/>
          <p:nvPr/>
        </p:nvCxnSpPr>
        <p:spPr>
          <a:xfrm>
            <a:off x="2657248" y="2611744"/>
            <a:ext cx="0" cy="14217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067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-603448"/>
            <a:ext cx="8229600" cy="6061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908720"/>
            <a:ext cx="8507288" cy="5415880"/>
          </a:xfrm>
        </p:spPr>
        <p:txBody>
          <a:bodyPr>
            <a:normAutofit fontScale="92500" lnSpcReduction="10000"/>
          </a:bodyPr>
          <a:lstStyle/>
          <a:p>
            <a:pPr marL="0" indent="0" algn="just" rtl="1">
              <a:buNone/>
            </a:pPr>
            <a:r>
              <a:rPr lang="ar-IQ" sz="3600" dirty="0" smtClean="0">
                <a:solidFill>
                  <a:srgbClr val="FF0000"/>
                </a:solidFill>
              </a:rPr>
              <a:t>الاستراتيجية والسوق</a:t>
            </a:r>
            <a:r>
              <a:rPr lang="ar-IQ" dirty="0" smtClean="0"/>
              <a:t>: كل منهما ينطوي على خطة شاملة ترمي الى تحقيق هدف كبير وتكون طويلة الامد وتكون غير مرنة.</a:t>
            </a:r>
          </a:p>
          <a:p>
            <a:pPr marL="0" indent="0" algn="r" rtl="1">
              <a:buNone/>
            </a:pPr>
            <a:r>
              <a:rPr lang="ar-IQ" sz="3600" dirty="0" smtClean="0">
                <a:solidFill>
                  <a:srgbClr val="FF0000"/>
                </a:solidFill>
              </a:rPr>
              <a:t>التكتيك والتعبئة </a:t>
            </a:r>
            <a:r>
              <a:rPr lang="ar-IQ" dirty="0" smtClean="0"/>
              <a:t>: كل منهما ينطوي على خطة تفصيلية تتكامل مع الخطة الشاملة. وتكون مرنة.</a:t>
            </a:r>
          </a:p>
          <a:p>
            <a:pPr marL="0" indent="0" algn="r" rtl="1">
              <a:buNone/>
            </a:pPr>
            <a:endParaRPr lang="ar-IQ" dirty="0" smtClean="0"/>
          </a:p>
          <a:p>
            <a:pPr marL="0" indent="0" algn="just" rtl="1">
              <a:buNone/>
            </a:pPr>
            <a:r>
              <a:rPr lang="ar-IQ" sz="30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الاستراتيجية خطة شمولية تحتوي على خطط تفصيلية تكتيكية وهي لا تظهر المرونة نجد المرونة فقط في الخطط التفصيلية</a:t>
            </a:r>
            <a:r>
              <a:rPr lang="ar-IQ" dirty="0" smtClean="0">
                <a:solidFill>
                  <a:srgbClr val="0070C0"/>
                </a:solidFill>
              </a:rPr>
              <a:t>.</a:t>
            </a:r>
          </a:p>
          <a:p>
            <a:pPr marL="0" indent="0" algn="r" rtl="1">
              <a:buNone/>
            </a:pPr>
            <a:r>
              <a:rPr lang="ar-IQ" sz="3500" b="1" dirty="0" smtClean="0">
                <a:solidFill>
                  <a:srgbClr val="FF0000"/>
                </a:solidFill>
              </a:rPr>
              <a:t>* </a:t>
            </a:r>
            <a:r>
              <a:rPr lang="ar-IQ" dirty="0" smtClean="0"/>
              <a:t>بين الترغيب والترهيب</a:t>
            </a:r>
          </a:p>
          <a:p>
            <a:pPr marL="0" indent="0" algn="r" rtl="1">
              <a:buNone/>
            </a:pPr>
            <a:r>
              <a:rPr lang="ar-IQ" sz="3500" b="1" dirty="0" smtClean="0">
                <a:solidFill>
                  <a:srgbClr val="FF0000"/>
                </a:solidFill>
              </a:rPr>
              <a:t>** </a:t>
            </a:r>
            <a:r>
              <a:rPr lang="ar-IQ" dirty="0" smtClean="0"/>
              <a:t>ممارسة الضغوط الاقتصادية او الدبلوماسية</a:t>
            </a:r>
          </a:p>
          <a:p>
            <a:pPr marL="0" indent="0" algn="r" rtl="1">
              <a:buNone/>
            </a:pPr>
            <a:r>
              <a:rPr lang="ar-IQ" sz="3500" b="1" dirty="0" smtClean="0">
                <a:solidFill>
                  <a:srgbClr val="FF0000"/>
                </a:solidFill>
              </a:rPr>
              <a:t>*** </a:t>
            </a:r>
            <a:r>
              <a:rPr lang="ar-IQ" dirty="0" smtClean="0"/>
              <a:t>التهديد باستخدام القوة العسكرية </a:t>
            </a:r>
          </a:p>
          <a:p>
            <a:pPr marL="0" indent="0" algn="r" rtl="1">
              <a:buNone/>
            </a:pPr>
            <a:r>
              <a:rPr lang="ar-IQ" sz="3500" b="1" dirty="0" smtClean="0">
                <a:solidFill>
                  <a:srgbClr val="FF0000"/>
                </a:solidFill>
              </a:rPr>
              <a:t>**** </a:t>
            </a:r>
            <a:r>
              <a:rPr lang="ar-IQ" dirty="0" smtClean="0"/>
              <a:t>توظيف الوسائل الدعائية والاعلامية.</a:t>
            </a:r>
          </a:p>
        </p:txBody>
      </p:sp>
    </p:spTree>
    <p:extLst>
      <p:ext uri="{BB962C8B-B14F-4D97-AF65-F5344CB8AC3E}">
        <p14:creationId xmlns:p14="http://schemas.microsoft.com/office/powerpoint/2010/main" val="1665111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-28912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/>
          <a:lstStyle/>
          <a:p>
            <a:pPr marL="0" indent="0" algn="r" rtl="1">
              <a:buNone/>
            </a:pPr>
            <a:r>
              <a:rPr lang="ar-IQ" sz="4400" dirty="0" smtClean="0">
                <a:solidFill>
                  <a:srgbClr val="FF0000"/>
                </a:solidFill>
              </a:rPr>
              <a:t>السوق : </a:t>
            </a:r>
            <a:r>
              <a:rPr lang="ar-IQ" dirty="0" smtClean="0"/>
              <a:t>لا تظهر المرونة وانما في الجانب التعبوي </a:t>
            </a:r>
          </a:p>
          <a:p>
            <a:pPr marL="0" indent="0" algn="r" rtl="1">
              <a:buNone/>
            </a:pPr>
            <a:r>
              <a:rPr lang="ar-IQ" sz="4400" dirty="0" smtClean="0">
                <a:solidFill>
                  <a:srgbClr val="FF0000"/>
                </a:solidFill>
              </a:rPr>
              <a:t>* </a:t>
            </a:r>
            <a:r>
              <a:rPr lang="ar-IQ" dirty="0" smtClean="0"/>
              <a:t>الاوضاع القتالية الهجومية او القتالية.</a:t>
            </a:r>
          </a:p>
          <a:p>
            <a:pPr marL="0" indent="0" algn="r" rtl="1">
              <a:buNone/>
            </a:pPr>
            <a:r>
              <a:rPr lang="ar-IQ" sz="4400" dirty="0" smtClean="0">
                <a:solidFill>
                  <a:srgbClr val="FF0000"/>
                </a:solidFill>
              </a:rPr>
              <a:t>** </a:t>
            </a:r>
            <a:r>
              <a:rPr lang="ar-IQ" dirty="0" smtClean="0"/>
              <a:t> التناوب بين وضع الهجوم والدفاع.</a:t>
            </a:r>
          </a:p>
          <a:p>
            <a:pPr marL="0" indent="0" algn="r" rtl="1">
              <a:buNone/>
            </a:pPr>
            <a:r>
              <a:rPr lang="ar-IQ" sz="4400" dirty="0" smtClean="0">
                <a:solidFill>
                  <a:srgbClr val="FF0000"/>
                </a:solidFill>
              </a:rPr>
              <a:t>*** </a:t>
            </a:r>
            <a:r>
              <a:rPr lang="ar-IQ" dirty="0" smtClean="0"/>
              <a:t>اسلوب مباغتة العدو ومفاجئته.</a:t>
            </a:r>
          </a:p>
          <a:p>
            <a:pPr marL="0" indent="0" algn="r" rtl="1">
              <a:buNone/>
            </a:pPr>
            <a:r>
              <a:rPr lang="ar-IQ" sz="4400" dirty="0" smtClean="0">
                <a:solidFill>
                  <a:srgbClr val="FF0000"/>
                </a:solidFill>
              </a:rPr>
              <a:t>**** </a:t>
            </a:r>
            <a:r>
              <a:rPr lang="ar-IQ" dirty="0" smtClean="0"/>
              <a:t>المناورة على عدة جبهات .</a:t>
            </a:r>
          </a:p>
          <a:p>
            <a:pPr marL="0" indent="0" algn="r" rtl="1">
              <a:buNone/>
            </a:pPr>
            <a:r>
              <a:rPr lang="ar-IQ" sz="4400" dirty="0" smtClean="0">
                <a:solidFill>
                  <a:srgbClr val="FF0000"/>
                </a:solidFill>
              </a:rPr>
              <a:t>***** </a:t>
            </a:r>
            <a:r>
              <a:rPr lang="ar-IQ" dirty="0" smtClean="0"/>
              <a:t>اضعاف قدرته القتالية.</a:t>
            </a:r>
          </a:p>
        </p:txBody>
      </p:sp>
    </p:spTree>
    <p:extLst>
      <p:ext uri="{BB962C8B-B14F-4D97-AF65-F5344CB8AC3E}">
        <p14:creationId xmlns:p14="http://schemas.microsoft.com/office/powerpoint/2010/main" val="1191895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-315416"/>
            <a:ext cx="8229600" cy="7200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/>
          <a:lstStyle/>
          <a:p>
            <a:pPr marL="0" indent="0" algn="ctr" rtl="1">
              <a:buNone/>
            </a:pPr>
            <a:r>
              <a:rPr lang="ar-IQ" dirty="0" smtClean="0"/>
              <a:t>الفرق بين الاستراتيجية والتكتيك</a:t>
            </a:r>
          </a:p>
          <a:p>
            <a:pPr marL="0" indent="0" algn="r" rtl="1">
              <a:buNone/>
            </a:pPr>
            <a:r>
              <a:rPr lang="ar-IQ" u="sng" dirty="0" smtClean="0">
                <a:solidFill>
                  <a:srgbClr val="FF0000"/>
                </a:solidFill>
              </a:rPr>
              <a:t>الاستراتيجية / السوق</a:t>
            </a:r>
            <a:r>
              <a:rPr lang="ar-IQ" dirty="0" smtClean="0">
                <a:solidFill>
                  <a:srgbClr val="FF0000"/>
                </a:solidFill>
              </a:rPr>
              <a:t>                                            </a:t>
            </a:r>
            <a:r>
              <a:rPr lang="ar-IQ" u="sng" dirty="0" smtClean="0">
                <a:solidFill>
                  <a:srgbClr val="FF0000"/>
                </a:solidFill>
              </a:rPr>
              <a:t>التكتيك/ التعبئة</a:t>
            </a:r>
          </a:p>
          <a:p>
            <a:pPr marL="0" indent="0" algn="r" rtl="1">
              <a:buNone/>
            </a:pPr>
            <a:endParaRPr lang="ar-IQ" u="sng" dirty="0" smtClean="0">
              <a:solidFill>
                <a:srgbClr val="FF0000"/>
              </a:solidFill>
            </a:endParaRPr>
          </a:p>
          <a:p>
            <a:pPr marL="0" indent="0" algn="r" rtl="1">
              <a:buNone/>
            </a:pPr>
            <a:r>
              <a:rPr lang="ar-IQ" dirty="0" smtClean="0"/>
              <a:t>1. على مستوى الخطة:</a:t>
            </a:r>
          </a:p>
          <a:p>
            <a:pPr marL="0" indent="0" algn="r" rtl="1">
              <a:buNone/>
            </a:pPr>
            <a:r>
              <a:rPr lang="ar-IQ" dirty="0" smtClean="0">
                <a:solidFill>
                  <a:srgbClr val="FF0000"/>
                </a:solidFill>
              </a:rPr>
              <a:t>خطة شاملة                                                       تفصيلية ومتنوعة</a:t>
            </a:r>
          </a:p>
          <a:p>
            <a:pPr marL="0" indent="0" algn="r" rtl="1">
              <a:buNone/>
            </a:pPr>
            <a:endParaRPr lang="ar-IQ" dirty="0" smtClean="0">
              <a:solidFill>
                <a:srgbClr val="FF0000"/>
              </a:solidFill>
            </a:endParaRPr>
          </a:p>
          <a:p>
            <a:pPr marL="0" indent="0" algn="r" rtl="1">
              <a:buNone/>
            </a:pPr>
            <a:r>
              <a:rPr lang="ar-IQ" dirty="0" smtClean="0"/>
              <a:t>2. على مستوى الاهداف:</a:t>
            </a:r>
          </a:p>
          <a:p>
            <a:pPr marL="0" indent="0" algn="r" rtl="1">
              <a:buNone/>
            </a:pPr>
            <a:r>
              <a:rPr lang="ar-IQ" dirty="0" smtClean="0">
                <a:solidFill>
                  <a:srgbClr val="FF0000"/>
                </a:solidFill>
              </a:rPr>
              <a:t>ثابتة وغير قابلة للتجزئة او المساومة                          مجدد ومتنوع</a:t>
            </a:r>
          </a:p>
          <a:p>
            <a:pPr marL="0" indent="0" algn="r" rtl="1">
              <a:buNone/>
            </a:pPr>
            <a:endParaRPr lang="ar-IQ" dirty="0" smtClean="0">
              <a:solidFill>
                <a:srgbClr val="FF0000"/>
              </a:solidFill>
            </a:endParaRPr>
          </a:p>
          <a:p>
            <a:pPr marL="0" indent="0" algn="r" rtl="1">
              <a:buNone/>
            </a:pPr>
            <a:r>
              <a:rPr lang="ar-IQ" dirty="0" smtClean="0"/>
              <a:t>3. على مستوى التحركات:</a:t>
            </a:r>
          </a:p>
          <a:p>
            <a:pPr marL="0" indent="0" algn="r" rtl="1">
              <a:buNone/>
            </a:pPr>
            <a:r>
              <a:rPr lang="ar-IQ" dirty="0" smtClean="0">
                <a:solidFill>
                  <a:srgbClr val="FF0000"/>
                </a:solidFill>
              </a:rPr>
              <a:t>تضعف الحركة او تنعدم                                        تتعدد الحركة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4149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</TotalTime>
  <Words>241</Words>
  <Application>Microsoft Office PowerPoint</Application>
  <PresentationFormat>عرض على الشاشة (3:4)‏</PresentationFormat>
  <Paragraphs>39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تدفق</vt:lpstr>
      <vt:lpstr>الفصل الاول / المبحث الثالث</vt:lpstr>
      <vt:lpstr>العقيدة العسكرية: مجموعة التعاليم النظرية والعلمية والفلسفية المتعلقة بالحرب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فراس الصعيو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الاول / المبحث الثالث</dc:title>
  <dc:creator>Ahmeed</dc:creator>
  <cp:lastModifiedBy>Ahmeed</cp:lastModifiedBy>
  <cp:revision>8</cp:revision>
  <dcterms:created xsi:type="dcterms:W3CDTF">2020-12-16T16:27:25Z</dcterms:created>
  <dcterms:modified xsi:type="dcterms:W3CDTF">2020-12-16T20:30:17Z</dcterms:modified>
</cp:coreProperties>
</file>