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7" r:id="rId4"/>
    <p:sldId id="288" r:id="rId5"/>
    <p:sldId id="274" r:id="rId6"/>
    <p:sldId id="275" r:id="rId7"/>
    <p:sldId id="260" r:id="rId8"/>
    <p:sldId id="281" r:id="rId9"/>
    <p:sldId id="282" r:id="rId10"/>
    <p:sldId id="261" r:id="rId11"/>
    <p:sldId id="269" r:id="rId12"/>
    <p:sldId id="271" r:id="rId13"/>
    <p:sldId id="283" r:id="rId14"/>
    <p:sldId id="284" r:id="rId15"/>
    <p:sldId id="285" r:id="rId16"/>
    <p:sldId id="286" r:id="rId17"/>
    <p:sldId id="287" r:id="rId18"/>
    <p:sldId id="262" r:id="rId19"/>
    <p:sldId id="263" r:id="rId20"/>
    <p:sldId id="277" r:id="rId21"/>
    <p:sldId id="278" r:id="rId22"/>
    <p:sldId id="266" r:id="rId23"/>
    <p:sldId id="270" r:id="rId24"/>
    <p:sldId id="264" r:id="rId25"/>
    <p:sldId id="280" r:id="rId26"/>
    <p:sldId id="272" r:id="rId27"/>
    <p:sldId id="273" r:id="rId28"/>
    <p:sldId id="279"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3" d="100"/>
          <a:sy n="43" d="100"/>
        </p:scale>
        <p:origin x="-19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18/06/1441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normAutofit fontScale="90000"/>
          </a:bodyPr>
          <a:lstStyle/>
          <a:p>
            <a:pPr algn="ctr"/>
            <a:r>
              <a:rPr lang="ar-SA" sz="4400" b="1" dirty="0" smtClean="0"/>
              <a:t/>
            </a:r>
            <a:br>
              <a:rPr lang="ar-SA" sz="4400" b="1" dirty="0" smtClean="0"/>
            </a:br>
            <a:r>
              <a:rPr lang="ar-SA" sz="4400" b="1" dirty="0" smtClean="0"/>
              <a:t/>
            </a:r>
            <a:br>
              <a:rPr lang="ar-SA" sz="4400" b="1" dirty="0" smtClean="0"/>
            </a:br>
            <a:r>
              <a:rPr lang="ar-SA" sz="5300" b="1" dirty="0" smtClean="0">
                <a:solidFill>
                  <a:srgbClr val="7030A0"/>
                </a:solidFill>
              </a:rPr>
              <a:t>النزاعات الداخلية </a:t>
            </a:r>
            <a:r>
              <a:rPr lang="ar-IQ" sz="5300" b="1" dirty="0" smtClean="0">
                <a:solidFill>
                  <a:srgbClr val="7030A0"/>
                </a:solidFill>
              </a:rPr>
              <a:t>واثرها على </a:t>
            </a:r>
            <a:br>
              <a:rPr lang="ar-IQ" sz="5300" b="1" dirty="0" smtClean="0">
                <a:solidFill>
                  <a:srgbClr val="7030A0"/>
                </a:solidFill>
              </a:rPr>
            </a:br>
            <a:r>
              <a:rPr lang="ar-IQ" sz="5300" b="1" dirty="0" smtClean="0">
                <a:solidFill>
                  <a:srgbClr val="7030A0"/>
                </a:solidFill>
              </a:rPr>
              <a:t>مستقبل العلاقات الدولية</a:t>
            </a:r>
            <a:r>
              <a:rPr lang="ar-IQ" sz="3600" b="1" dirty="0" smtClean="0"/>
              <a:t/>
            </a:r>
            <a:br>
              <a:rPr lang="ar-IQ" sz="3600" b="1" dirty="0" smtClean="0"/>
            </a:br>
            <a:r>
              <a:rPr lang="en-US" sz="4000" dirty="0" smtClean="0"/>
              <a:t/>
            </a:r>
            <a:br>
              <a:rPr lang="en-US" sz="4000" dirty="0" smtClean="0"/>
            </a:br>
            <a:r>
              <a:rPr lang="ar-IQ" sz="2700" b="1" dirty="0" smtClean="0">
                <a:solidFill>
                  <a:srgbClr val="0070C0"/>
                </a:solidFill>
              </a:rPr>
              <a:t> أ.م.د. مهند عبد الواحد </a:t>
            </a:r>
            <a:r>
              <a:rPr lang="ar-SA" sz="2700" b="1" dirty="0" smtClean="0">
                <a:solidFill>
                  <a:srgbClr val="0070C0"/>
                </a:solidFill>
              </a:rPr>
              <a:t>النداوي</a:t>
            </a:r>
            <a:br>
              <a:rPr lang="ar-SA" sz="2700" b="1" dirty="0" smtClean="0">
                <a:solidFill>
                  <a:srgbClr val="0070C0"/>
                </a:solidFill>
              </a:rPr>
            </a:br>
            <a:r>
              <a:rPr lang="ar-IQ" sz="2700" b="1" dirty="0" smtClean="0">
                <a:solidFill>
                  <a:srgbClr val="0070C0"/>
                </a:solidFill>
              </a:rPr>
              <a:t> كلية العلوم السياسية/ الجامعة المستنصرية</a:t>
            </a:r>
            <a:r>
              <a:rPr lang="ar-IQ" sz="5300" b="1" dirty="0" smtClean="0">
                <a:solidFill>
                  <a:srgbClr val="0070C0"/>
                </a:solidFill>
              </a:rPr>
              <a:t> </a:t>
            </a:r>
            <a:r>
              <a:rPr lang="ar-IQ" dirty="0" smtClean="0"/>
              <a:t/>
            </a:r>
            <a:br>
              <a:rPr lang="ar-IQ" dirty="0" smtClean="0"/>
            </a:br>
            <a:r>
              <a:rPr lang="en-US" b="1" dirty="0" smtClean="0"/>
              <a:t> </a:t>
            </a:r>
            <a:r>
              <a:rPr lang="en-US" dirty="0" smtClean="0"/>
              <a:t/>
            </a:r>
            <a:br>
              <a:rPr lang="en-US" dirty="0" smtClean="0"/>
            </a:br>
            <a:r>
              <a:rPr lang="en-US" dirty="0" smtClean="0"/>
              <a:t/>
            </a:r>
            <a:br>
              <a:rPr lang="en-US" dirty="0" smtClean="0"/>
            </a:br>
            <a:endParaRPr lang="ar-IQ"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67458"/>
          </a:xfrm>
        </p:spPr>
        <p:txBody>
          <a:bodyPr>
            <a:noAutofit/>
          </a:bodyPr>
          <a:lstStyle/>
          <a:p>
            <a:pPr algn="r"/>
            <a:r>
              <a:rPr lang="ar-SA" sz="2400" b="1" u="sng" dirty="0" smtClean="0"/>
              <a:t>ثانيا: تصنيف المنازعات</a:t>
            </a:r>
            <a:endParaRPr lang="ar-IQ" sz="2400" dirty="0"/>
          </a:p>
        </p:txBody>
      </p:sp>
      <p:sp>
        <p:nvSpPr>
          <p:cNvPr id="3" name="عنصر نائب للمحتوى 2"/>
          <p:cNvSpPr>
            <a:spLocks noGrp="1"/>
          </p:cNvSpPr>
          <p:nvPr>
            <p:ph idx="1"/>
          </p:nvPr>
        </p:nvSpPr>
        <p:spPr>
          <a:xfrm>
            <a:off x="457200" y="962028"/>
            <a:ext cx="8229600" cy="5395930"/>
          </a:xfrm>
        </p:spPr>
        <p:txBody>
          <a:bodyPr>
            <a:noAutofit/>
          </a:bodyPr>
          <a:lstStyle/>
          <a:p>
            <a:pPr algn="just"/>
            <a:endParaRPr lang="ar-SA" sz="2800" dirty="0" smtClean="0"/>
          </a:p>
          <a:p>
            <a:pPr algn="just"/>
            <a:r>
              <a:rPr lang="ar-IQ" sz="2800" dirty="0" smtClean="0"/>
              <a:t>تم تصنيف المنازعات إلى ثلاثة أنواع:</a:t>
            </a:r>
            <a:endParaRPr lang="en-US" sz="2800" dirty="0" smtClean="0"/>
          </a:p>
          <a:p>
            <a:pPr algn="just"/>
            <a:endParaRPr lang="ar-SA" sz="2800" b="1" u="sng" dirty="0" smtClean="0"/>
          </a:p>
          <a:p>
            <a:pPr algn="just"/>
            <a:r>
              <a:rPr lang="ar-IQ" sz="2800" b="1" u="sng" dirty="0" smtClean="0">
                <a:solidFill>
                  <a:schemeClr val="accent3">
                    <a:lumMod val="50000"/>
                  </a:schemeClr>
                </a:solidFill>
              </a:rPr>
              <a:t>المنازعات ذات الطابع الدولي</a:t>
            </a:r>
            <a:r>
              <a:rPr lang="ar-SA" sz="2800" b="1" u="sng" dirty="0" smtClean="0">
                <a:solidFill>
                  <a:schemeClr val="accent3">
                    <a:lumMod val="50000"/>
                  </a:schemeClr>
                </a:solidFill>
              </a:rPr>
              <a:t>: </a:t>
            </a:r>
            <a:r>
              <a:rPr lang="ar-IQ" sz="2800" dirty="0" smtClean="0"/>
              <a:t>يقصد</a:t>
            </a:r>
            <a:r>
              <a:rPr lang="ar-SA" sz="2800" dirty="0" smtClean="0"/>
              <a:t> به</a:t>
            </a:r>
            <a:r>
              <a:rPr lang="ar-IQ" sz="2800" dirty="0" smtClean="0"/>
              <a:t>، أي نزاع يؤدي إلى احتكاك دولي</a:t>
            </a:r>
            <a:endParaRPr lang="ar-SA" sz="2800" dirty="0" smtClean="0"/>
          </a:p>
          <a:p>
            <a:pPr algn="just">
              <a:buNone/>
            </a:pPr>
            <a:endParaRPr lang="ar-SA" sz="2800" b="1" u="sng" dirty="0" smtClean="0"/>
          </a:p>
          <a:p>
            <a:pPr algn="just"/>
            <a:r>
              <a:rPr lang="ar-IQ" sz="2800" b="1" u="sng" dirty="0" smtClean="0">
                <a:solidFill>
                  <a:schemeClr val="accent3">
                    <a:lumMod val="50000"/>
                  </a:schemeClr>
                </a:solidFill>
              </a:rPr>
              <a:t>المنازعات الداخلية ذات الطابع غير الدولي:</a:t>
            </a:r>
            <a:r>
              <a:rPr lang="ar-SA" sz="2800" b="1" u="sng" dirty="0" smtClean="0">
                <a:solidFill>
                  <a:schemeClr val="accent3">
                    <a:lumMod val="50000"/>
                  </a:schemeClr>
                </a:solidFill>
              </a:rPr>
              <a:t> </a:t>
            </a:r>
            <a:r>
              <a:rPr lang="ar-SA" sz="2800" dirty="0" smtClean="0"/>
              <a:t>ويقصد به </a:t>
            </a:r>
            <a:r>
              <a:rPr lang="ar-IQ" sz="2800" dirty="0" smtClean="0"/>
              <a:t>المنازعات التي تجري داخل إطار دولة واحدة. إذ يعمد فئة من الإفراد إلى التمرد ضد الحكومة الوطنية، أو يجري النزاع بين فئتين للوصول إلى السلطة، </a:t>
            </a:r>
            <a:r>
              <a:rPr lang="ar-IQ" sz="2800" dirty="0" smtClean="0">
                <a:solidFill>
                  <a:srgbClr val="FF0000"/>
                </a:solidFill>
              </a:rPr>
              <a:t>وتخضع تسويتها - كقاعدة عامة – إلى قواعد القانون الداخلي، ولا شأن للدول الأخرى بها</a:t>
            </a:r>
            <a:r>
              <a:rPr lang="ar-SA" sz="2800" b="1" baseline="30000" dirty="0" smtClean="0"/>
              <a:t>.</a:t>
            </a:r>
            <a:endParaRPr lang="en-US" sz="2800" dirty="0" smtClean="0"/>
          </a:p>
          <a:p>
            <a:pPr algn="just"/>
            <a:endParaRPr lang="ar-SA" sz="2800" b="1" u="sng" dirty="0" smtClean="0"/>
          </a:p>
          <a:p>
            <a:pPr algn="just"/>
            <a:endParaRPr lang="ar-SA" sz="2800" b="1" u="sng" dirty="0" smtClean="0"/>
          </a:p>
          <a:p>
            <a:pPr algn="just"/>
            <a:endParaRPr lang="ar-IQ" sz="2800" dirty="0"/>
          </a:p>
        </p:txBody>
      </p:sp>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500066"/>
          </a:xfrm>
        </p:spPr>
        <p:txBody>
          <a:bodyPr>
            <a:normAutofit/>
          </a:bodyPr>
          <a:lstStyle/>
          <a:p>
            <a:pPr algn="r"/>
            <a:r>
              <a:rPr lang="ar-SA" sz="2400" b="1" u="sng" dirty="0" smtClean="0"/>
              <a:t>ثانيا: تصنيف المنازعات</a:t>
            </a:r>
            <a:endParaRPr lang="en-US" sz="2400" dirty="0"/>
          </a:p>
        </p:txBody>
      </p:sp>
      <p:sp>
        <p:nvSpPr>
          <p:cNvPr id="3" name="Content Placeholder 2"/>
          <p:cNvSpPr>
            <a:spLocks noGrp="1"/>
          </p:cNvSpPr>
          <p:nvPr>
            <p:ph idx="1"/>
          </p:nvPr>
        </p:nvSpPr>
        <p:spPr>
          <a:xfrm>
            <a:off x="457200" y="1000108"/>
            <a:ext cx="8229600" cy="5324492"/>
          </a:xfrm>
        </p:spPr>
        <p:txBody>
          <a:bodyPr>
            <a:normAutofit/>
          </a:bodyPr>
          <a:lstStyle/>
          <a:p>
            <a:pPr algn="just"/>
            <a:endParaRPr lang="ar-SA" sz="2800" b="1" u="sng" dirty="0" smtClean="0">
              <a:solidFill>
                <a:srgbClr val="FF0000"/>
              </a:solidFill>
            </a:endParaRPr>
          </a:p>
          <a:p>
            <a:pPr algn="just"/>
            <a:r>
              <a:rPr lang="ar-SA" sz="2800" b="1" u="sng" dirty="0" smtClean="0">
                <a:solidFill>
                  <a:schemeClr val="accent3">
                    <a:lumMod val="50000"/>
                  </a:schemeClr>
                </a:solidFill>
              </a:rPr>
              <a:t>المنازعات الداخلية ذات الطابع الدولي: </a:t>
            </a:r>
            <a:endParaRPr lang="ar-IQ" sz="2800" b="1" u="sng" dirty="0" smtClean="0">
              <a:solidFill>
                <a:schemeClr val="accent3">
                  <a:lumMod val="50000"/>
                </a:schemeClr>
              </a:solidFill>
            </a:endParaRPr>
          </a:p>
          <a:p>
            <a:pPr algn="just">
              <a:buNone/>
            </a:pPr>
            <a:r>
              <a:rPr lang="ar-IQ" sz="2800" b="1" dirty="0" smtClean="0">
                <a:solidFill>
                  <a:schemeClr val="accent3">
                    <a:lumMod val="50000"/>
                  </a:schemeClr>
                </a:solidFill>
              </a:rPr>
              <a:t>   </a:t>
            </a:r>
            <a:r>
              <a:rPr lang="ar-IQ" sz="2800" dirty="0" smtClean="0"/>
              <a:t>مالت النظرية المعاصرة، نحو التوسع في مدلول المنازعات الداخلية، إذ أصبح يخضع لحكم المنازعات ذات الطابع الدولي، كل نزاع مسلح على نطاق واسع، حتى ولو كان النزاع يدور بين جماعات لا تتمتع بصفة الدولة وفقا لقواعد القانون الدولي</a:t>
            </a:r>
            <a:endParaRPr lang="ar-SA" sz="2800" dirty="0" smtClean="0"/>
          </a:p>
          <a:p>
            <a:pPr algn="just"/>
            <a:endParaRPr lang="ar-SA" sz="2800" b="1" u="sng" dirty="0" smtClean="0"/>
          </a:p>
          <a:p>
            <a:pPr algn="just"/>
            <a:r>
              <a:rPr lang="ar-SA" sz="2800" dirty="0" smtClean="0"/>
              <a:t>و</a:t>
            </a:r>
            <a:r>
              <a:rPr lang="ar-IQ" sz="2800" dirty="0" smtClean="0"/>
              <a:t>يقصد بالمنازعات الداخلية ذات الطابع الدولي، </a:t>
            </a:r>
            <a:r>
              <a:rPr lang="ar-IQ" sz="2800" dirty="0" smtClean="0">
                <a:solidFill>
                  <a:schemeClr val="bg2">
                    <a:lumMod val="10000"/>
                  </a:schemeClr>
                </a:solidFill>
              </a:rPr>
              <a:t>النزاعات المسلحة التي ليست بين الدول، ولكنها تتخذ طابعاً دولياً</a:t>
            </a:r>
            <a:r>
              <a:rPr lang="ar-SA" sz="2800" dirty="0" smtClean="0">
                <a:solidFill>
                  <a:schemeClr val="bg2">
                    <a:lumMod val="10000"/>
                  </a:schemeClr>
                </a:solidFill>
              </a:rPr>
              <a:t>.</a:t>
            </a:r>
          </a:p>
          <a:p>
            <a:pPr algn="just"/>
            <a:endParaRPr lang="ar-SA" sz="2800" b="1" u="sng" dirty="0" smtClean="0"/>
          </a:p>
          <a:p>
            <a:pPr algn="just">
              <a:buNone/>
            </a:pPr>
            <a:endParaRPr lang="en-US" sz="2800"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428628"/>
          </a:xfrm>
        </p:spPr>
        <p:txBody>
          <a:bodyPr>
            <a:normAutofit/>
          </a:bodyPr>
          <a:lstStyle/>
          <a:p>
            <a:pPr algn="r"/>
            <a:r>
              <a:rPr lang="ar-SA" sz="2400" b="1" u="sng" dirty="0" smtClean="0"/>
              <a:t>ثانيا: تصنيف المنازعات</a:t>
            </a:r>
            <a:endParaRPr lang="en-US" sz="2400" dirty="0"/>
          </a:p>
        </p:txBody>
      </p:sp>
      <p:sp>
        <p:nvSpPr>
          <p:cNvPr id="3" name="Content Placeholder 2"/>
          <p:cNvSpPr>
            <a:spLocks noGrp="1"/>
          </p:cNvSpPr>
          <p:nvPr>
            <p:ph idx="1"/>
          </p:nvPr>
        </p:nvSpPr>
        <p:spPr>
          <a:xfrm>
            <a:off x="457200" y="928670"/>
            <a:ext cx="8229600" cy="5395930"/>
          </a:xfrm>
        </p:spPr>
        <p:txBody>
          <a:bodyPr>
            <a:normAutofit/>
          </a:bodyPr>
          <a:lstStyle/>
          <a:p>
            <a:pPr algn="just"/>
            <a:r>
              <a:rPr lang="ar-SA" sz="2800" dirty="0" smtClean="0"/>
              <a:t>وقد </a:t>
            </a:r>
            <a:r>
              <a:rPr lang="ar-IQ" sz="2800" dirty="0" smtClean="0"/>
              <a:t>سعى برنامج أوبسالا لبيانات الصراع (</a:t>
            </a:r>
            <a:r>
              <a:rPr lang="en-US" sz="2800" dirty="0" smtClean="0"/>
              <a:t>UCDP</a:t>
            </a:r>
            <a:r>
              <a:rPr lang="ar-IQ" sz="2800" dirty="0" smtClean="0"/>
              <a:t>) إلى تصنيف المنازعات المسلحة</a:t>
            </a:r>
            <a:r>
              <a:rPr lang="ar-SA" sz="2800" dirty="0" smtClean="0"/>
              <a:t> </a:t>
            </a:r>
            <a:r>
              <a:rPr lang="ar-IQ" sz="2800" dirty="0" smtClean="0"/>
              <a:t>إلى ثلاثة أنواع، وذلك حسب نسبة الوفيات التي تسببت بها الأطراف المتنازعة: </a:t>
            </a:r>
            <a:endParaRPr lang="en-US" sz="2800" dirty="0" smtClean="0"/>
          </a:p>
          <a:p>
            <a:pPr lvl="0" algn="just"/>
            <a:r>
              <a:rPr lang="ar-IQ" sz="2800" b="1" u="sng" dirty="0" smtClean="0">
                <a:solidFill>
                  <a:srgbClr val="7030A0"/>
                </a:solidFill>
              </a:rPr>
              <a:t>المنازعات المسلحة الصغرى: </a:t>
            </a:r>
            <a:r>
              <a:rPr lang="ar-IQ" sz="2800" dirty="0" smtClean="0"/>
              <a:t>وتؤدي إلى سقوط ما لا يقل عن (25) قتيلاً في معارك خلال سنة واحدة، على ألا يتجاوز الـ(1000) قتيل خلال مراحل النزاع.</a:t>
            </a:r>
            <a:endParaRPr lang="en-US" sz="2800" dirty="0" smtClean="0"/>
          </a:p>
          <a:p>
            <a:pPr lvl="0" algn="just"/>
            <a:r>
              <a:rPr lang="ar-IQ" sz="2800" b="1" u="sng" dirty="0" smtClean="0">
                <a:solidFill>
                  <a:srgbClr val="7030A0"/>
                </a:solidFill>
              </a:rPr>
              <a:t>المنازعات المسلحة المتوسطة</a:t>
            </a:r>
            <a:r>
              <a:rPr lang="ar-IQ" sz="2800" u="sng" dirty="0" smtClean="0">
                <a:solidFill>
                  <a:srgbClr val="7030A0"/>
                </a:solidFill>
              </a:rPr>
              <a:t>: </a:t>
            </a:r>
            <a:r>
              <a:rPr lang="ar-IQ" sz="2800" dirty="0" smtClean="0"/>
              <a:t>وتؤدي إلى سقوط ما لا يقل عن (25) قتيلاً، على أن لا يتجاوز الـ(1000) قتيل في أي سنة من مراحل النزاع.</a:t>
            </a:r>
            <a:endParaRPr lang="en-US" sz="2800" dirty="0" smtClean="0"/>
          </a:p>
          <a:p>
            <a:pPr lvl="0" algn="just"/>
            <a:r>
              <a:rPr lang="ar-IQ" sz="2800" b="1" u="sng" dirty="0" smtClean="0">
                <a:solidFill>
                  <a:srgbClr val="7030A0"/>
                </a:solidFill>
              </a:rPr>
              <a:t>المنازعات المسلحة الكبرى</a:t>
            </a:r>
            <a:r>
              <a:rPr lang="ar-IQ" sz="2800" u="sng" dirty="0" smtClean="0">
                <a:solidFill>
                  <a:srgbClr val="7030A0"/>
                </a:solidFill>
              </a:rPr>
              <a:t>: </a:t>
            </a:r>
            <a:r>
              <a:rPr lang="ar-IQ" sz="2800" dirty="0" smtClean="0"/>
              <a:t>ويؤدي إلى سقوط ما لا يقل عن (1000) قتيلاً في منازعات خلال سنة واحدة.</a:t>
            </a:r>
            <a:endParaRPr lang="en-US" sz="2800" dirty="0" smtClean="0"/>
          </a:p>
          <a:p>
            <a:pPr algn="just">
              <a:buNone/>
            </a:pPr>
            <a:endParaRPr lang="en-US" sz="2800" dirty="0" smtClean="0"/>
          </a:p>
          <a:p>
            <a:pPr algn="just"/>
            <a:endParaRPr lang="en-US" sz="2800" dirty="0"/>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a:bodyPr>
          <a:lstStyle/>
          <a:p>
            <a:pPr algn="r"/>
            <a:r>
              <a:rPr lang="ar-IQ" sz="2400" b="1" u="sng" dirty="0" smtClean="0"/>
              <a:t>ثالثا: دور المنظمات الاقليمية والدولية في تسوية المنازعات</a:t>
            </a:r>
            <a:endParaRPr lang="ar-IQ" sz="2400" b="1" u="sng" dirty="0"/>
          </a:p>
        </p:txBody>
      </p:sp>
      <p:sp>
        <p:nvSpPr>
          <p:cNvPr id="3" name="Content Placeholder 2"/>
          <p:cNvSpPr>
            <a:spLocks noGrp="1"/>
          </p:cNvSpPr>
          <p:nvPr>
            <p:ph idx="1"/>
          </p:nvPr>
        </p:nvSpPr>
        <p:spPr>
          <a:xfrm>
            <a:off x="457200" y="1214422"/>
            <a:ext cx="8229600" cy="5110178"/>
          </a:xfrm>
        </p:spPr>
        <p:txBody>
          <a:bodyPr>
            <a:normAutofit/>
          </a:bodyPr>
          <a:lstStyle/>
          <a:p>
            <a:pPr algn="just">
              <a:buNone/>
            </a:pPr>
            <a:endParaRPr lang="ar-SA" sz="2800" dirty="0" smtClean="0"/>
          </a:p>
          <a:p>
            <a:pPr algn="just"/>
            <a:r>
              <a:rPr lang="ar-IQ" sz="2800" dirty="0" smtClean="0"/>
              <a:t>كانت المنظمات الدولية معنية دوماً بتسوية المنازعات</a:t>
            </a:r>
            <a:endParaRPr lang="ar-SA" sz="2800" dirty="0" smtClean="0"/>
          </a:p>
          <a:p>
            <a:pPr algn="just">
              <a:buNone/>
            </a:pPr>
            <a:endParaRPr lang="ar-SA" sz="2800" dirty="0" smtClean="0"/>
          </a:p>
          <a:p>
            <a:pPr algn="just"/>
            <a:r>
              <a:rPr lang="ar-IQ" sz="2800" dirty="0" smtClean="0"/>
              <a:t>ومع مرور الوقت، تبين لفقهاء القانون الدولي، بان المنازعات تكون على أنواع مختلفة، لذا لا بد من تطوير وسائل تختلف باختلاف تلك المنازعات</a:t>
            </a:r>
            <a:endParaRPr lang="ar-SA" sz="2800" dirty="0" smtClean="0"/>
          </a:p>
          <a:p>
            <a:pPr algn="just"/>
            <a:endParaRPr lang="ar-SA" sz="2800" dirty="0" smtClean="0"/>
          </a:p>
          <a:p>
            <a:pPr algn="just"/>
            <a:r>
              <a:rPr lang="ar-IQ" sz="2800" dirty="0" smtClean="0"/>
              <a:t> وانتهى الأمر، إلى </a:t>
            </a:r>
            <a:r>
              <a:rPr lang="ar-IQ" sz="2800" dirty="0" smtClean="0">
                <a:solidFill>
                  <a:srgbClr val="FF0000"/>
                </a:solidFill>
              </a:rPr>
              <a:t>إقرار الفصل الثامن من ميثاق الأمم المتحدة، الذي نص على القواعد الخاصة بأحكام التعاون والعلاقة بين الأمم المتحدة والمنظمات الإقليمية في مجال تسوية المنازعات</a:t>
            </a:r>
            <a:endParaRPr lang="ar-SA" sz="2800" dirty="0" smtClean="0">
              <a:solidFill>
                <a:srgbClr val="FF0000"/>
              </a:solidFill>
            </a:endParaRPr>
          </a:p>
          <a:p>
            <a:pPr algn="just"/>
            <a:endParaRPr lang="ar-SA" sz="2800" dirty="0" smtClean="0"/>
          </a:p>
          <a:p>
            <a:pPr>
              <a:buNone/>
            </a:pPr>
            <a:endParaRPr lang="ar-IQ" sz="2800" dirty="0"/>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Autofit/>
          </a:bodyPr>
          <a:lstStyle/>
          <a:p>
            <a:pPr algn="r"/>
            <a:r>
              <a:rPr lang="ar-IQ" sz="2400" b="1" u="sng" dirty="0" smtClean="0"/>
              <a:t>ثالثا: دور المنظمات الاقليمية والدولية في تسوية المنازعات</a:t>
            </a:r>
            <a:endParaRPr lang="ar-IQ" sz="2400" b="1" u="sng" dirty="0"/>
          </a:p>
        </p:txBody>
      </p:sp>
      <p:sp>
        <p:nvSpPr>
          <p:cNvPr id="3" name="Content Placeholder 2"/>
          <p:cNvSpPr>
            <a:spLocks noGrp="1"/>
          </p:cNvSpPr>
          <p:nvPr>
            <p:ph idx="1"/>
          </p:nvPr>
        </p:nvSpPr>
        <p:spPr>
          <a:xfrm>
            <a:off x="457200" y="1142984"/>
            <a:ext cx="8229600" cy="5181616"/>
          </a:xfrm>
        </p:spPr>
        <p:txBody>
          <a:bodyPr>
            <a:normAutofit/>
          </a:bodyPr>
          <a:lstStyle/>
          <a:p>
            <a:pPr lvl="0" algn="just"/>
            <a:endParaRPr lang="ar-IQ" sz="2800" dirty="0" smtClean="0"/>
          </a:p>
          <a:p>
            <a:pPr lvl="0" algn="just"/>
            <a:r>
              <a:rPr lang="ar-SA" sz="2800" dirty="0" smtClean="0"/>
              <a:t>من بينها، </a:t>
            </a:r>
            <a:r>
              <a:rPr lang="ar-IQ" sz="2800" dirty="0" smtClean="0">
                <a:solidFill>
                  <a:srgbClr val="FF0000"/>
                </a:solidFill>
              </a:rPr>
              <a:t>يمكن لمجلس الأمن استخدام التنظيمات الإقليمية في أعمال القمع، كلما رأى ذلك ملائماً. </a:t>
            </a:r>
            <a:r>
              <a:rPr lang="ar-IQ" sz="2800" dirty="0" smtClean="0"/>
              <a:t>ويكون عمل التنظيمات الإقليمية تحت مراقبة وإشراف مجلس الأمن. </a:t>
            </a:r>
            <a:r>
              <a:rPr lang="ar-IQ" sz="2800" dirty="0" smtClean="0">
                <a:solidFill>
                  <a:srgbClr val="FF0000"/>
                </a:solidFill>
              </a:rPr>
              <a:t>ولا يجوز للتنظيمات الإقليمية القيام بأي عمل من اعمال القمع بغير إذن من مجلس الأمن</a:t>
            </a:r>
            <a:r>
              <a:rPr lang="ar-IQ" sz="2800" dirty="0" smtClean="0"/>
              <a:t>.</a:t>
            </a:r>
            <a:endParaRPr lang="en-US" sz="2800" dirty="0" smtClean="0"/>
          </a:p>
          <a:p>
            <a:pPr algn="just"/>
            <a:endParaRPr lang="ar-SA" sz="2800" dirty="0" smtClean="0"/>
          </a:p>
          <a:p>
            <a:pPr algn="just"/>
            <a:r>
              <a:rPr lang="ar-SA" sz="2800" dirty="0" smtClean="0"/>
              <a:t>وقد الزمت </a:t>
            </a:r>
            <a:r>
              <a:rPr lang="ar-IQ" sz="2800" dirty="0" smtClean="0"/>
              <a:t>الأمم المتحدة الدول الأعضاء، أن يعملوا على بذل كل ما يستطيعون لتسوية منازعاتهم عبر المنظمات الإقليمية، وذلك قبل إحالتها إلى مجلس الأمن، كما أشارت لذلك ايضا في المادة (33)، إذ ألزمت أطراف النزاع، أن يعملوا على تسوية النزاع بادي ذي بدء بوسائل عدة، ومنها اللجوء إلى التنظيمات الإقليمية</a:t>
            </a:r>
          </a:p>
          <a:p>
            <a:pPr algn="just"/>
            <a:endParaRPr lang="en-US" sz="2800" dirty="0" smtClean="0"/>
          </a:p>
          <a:p>
            <a:endParaRPr lang="ar-IQ" sz="2800"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Autofit/>
          </a:bodyPr>
          <a:lstStyle/>
          <a:p>
            <a:pPr algn="r"/>
            <a:r>
              <a:rPr lang="ar-IQ" sz="2400" b="1" u="sng" dirty="0" smtClean="0"/>
              <a:t>ثالثا: دور المنظمات الاقليمية والدولية في تسوية المنازعات</a:t>
            </a:r>
            <a:endParaRPr lang="ar-IQ" sz="2400" b="1" u="sng" dirty="0"/>
          </a:p>
        </p:txBody>
      </p:sp>
      <p:sp>
        <p:nvSpPr>
          <p:cNvPr id="3" name="Content Placeholder 2"/>
          <p:cNvSpPr>
            <a:spLocks noGrp="1"/>
          </p:cNvSpPr>
          <p:nvPr>
            <p:ph idx="1"/>
          </p:nvPr>
        </p:nvSpPr>
        <p:spPr>
          <a:xfrm>
            <a:off x="457200" y="1142984"/>
            <a:ext cx="8229600" cy="5181616"/>
          </a:xfrm>
        </p:spPr>
        <p:txBody>
          <a:bodyPr>
            <a:noAutofit/>
          </a:bodyPr>
          <a:lstStyle/>
          <a:p>
            <a:pPr algn="just"/>
            <a:endParaRPr lang="ar-SA" sz="2800" dirty="0" smtClean="0"/>
          </a:p>
          <a:p>
            <a:pPr algn="just"/>
            <a:r>
              <a:rPr lang="ar-IQ" sz="2800" dirty="0" smtClean="0"/>
              <a:t> و</a:t>
            </a:r>
            <a:r>
              <a:rPr lang="ar-SA" sz="2800" dirty="0" smtClean="0"/>
              <a:t>قد </a:t>
            </a:r>
            <a:r>
              <a:rPr lang="ar-IQ" sz="2800" dirty="0" smtClean="0"/>
              <a:t>كان القانون الدولي التقليدي، يرى أن المنظمات الدولية تهتم بتسوية المنازعات ذات الطابع الدولي، وفق قواعد القانون الدولي.</a:t>
            </a:r>
            <a:r>
              <a:rPr lang="ar-IQ" sz="2800" dirty="0" smtClean="0">
                <a:solidFill>
                  <a:srgbClr val="FF0000"/>
                </a:solidFill>
              </a:rPr>
              <a:t> أما المنازعات الداخلية ذات الطابع غير الدولي، فيتم تسويتها وفقاً لقواعد القانون الداخلي.</a:t>
            </a:r>
            <a:endParaRPr lang="ar-SA" sz="2800" dirty="0" smtClean="0">
              <a:solidFill>
                <a:srgbClr val="FF0000"/>
              </a:solidFill>
            </a:endParaRPr>
          </a:p>
          <a:p>
            <a:pPr algn="just"/>
            <a:endParaRPr lang="en-US" sz="2800" dirty="0" smtClean="0"/>
          </a:p>
          <a:p>
            <a:pPr algn="just"/>
            <a:r>
              <a:rPr lang="ar-IQ" sz="2800" dirty="0" smtClean="0"/>
              <a:t> إلا انه منذ العقد الأخير من القرن العشرين، تبين لفقهاء القانون الدولي المعاصر، أن هناك بعض المنازعات المسلحة، ذات الطابع غير الدولي، يتعذر تسويتها طبقاً لقواعد القانون الداخلي، لوجود عناصر دولية تمنع ذلك، ولصعوبة تسوية النزاع طبقا لقواعد القانون الداخلي. </a:t>
            </a:r>
            <a:r>
              <a:rPr lang="ar-IQ" sz="2800" dirty="0" smtClean="0">
                <a:solidFill>
                  <a:srgbClr val="FF0000"/>
                </a:solidFill>
              </a:rPr>
              <a:t>وعليه، تصبح قواعد القانون الدولي أكثر فاعلية عند تسوية المنازعات الداخلية</a:t>
            </a:r>
          </a:p>
          <a:p>
            <a:endParaRPr lang="ar-IQ" sz="2800"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a:bodyPr>
          <a:lstStyle/>
          <a:p>
            <a:pPr algn="r"/>
            <a:r>
              <a:rPr lang="ar-IQ" sz="2400" b="1" u="sng" dirty="0" smtClean="0"/>
              <a:t>ثالثا: دور المنظمات الاقليمية والدولية في تسوية المنازعات</a:t>
            </a:r>
            <a:endParaRPr lang="ar-IQ" sz="2400" b="1" u="sng" dirty="0"/>
          </a:p>
        </p:txBody>
      </p:sp>
      <p:sp>
        <p:nvSpPr>
          <p:cNvPr id="3" name="Content Placeholder 2"/>
          <p:cNvSpPr>
            <a:spLocks noGrp="1"/>
          </p:cNvSpPr>
          <p:nvPr>
            <p:ph idx="1"/>
          </p:nvPr>
        </p:nvSpPr>
        <p:spPr>
          <a:xfrm>
            <a:off x="457200" y="1428736"/>
            <a:ext cx="8229600" cy="4895864"/>
          </a:xfrm>
        </p:spPr>
        <p:txBody>
          <a:bodyPr>
            <a:normAutofit/>
          </a:bodyPr>
          <a:lstStyle/>
          <a:p>
            <a:endParaRPr lang="ar-IQ" sz="2800" dirty="0" smtClean="0">
              <a:solidFill>
                <a:srgbClr val="FF0000"/>
              </a:solidFill>
            </a:endParaRPr>
          </a:p>
          <a:p>
            <a:r>
              <a:rPr lang="ar-IQ" sz="2800" dirty="0" smtClean="0">
                <a:solidFill>
                  <a:srgbClr val="FF0000"/>
                </a:solidFill>
              </a:rPr>
              <a:t>ولصعوبة تحمل الأمم المتحدة، تبعات وتكاليف تسوية المنازعات، والتدخل في مجريات السياسة الدولية وعلى مستوى العالم كله</a:t>
            </a:r>
            <a:r>
              <a:rPr lang="ar-IQ" sz="2800" dirty="0" smtClean="0"/>
              <a:t>، عمدت الأمم المتحدة إلى اللجوء إلى المنظمات الإقليمية</a:t>
            </a:r>
            <a:r>
              <a:rPr lang="ar-SA" sz="2800" b="1" dirty="0" smtClean="0"/>
              <a:t>.</a:t>
            </a:r>
            <a:r>
              <a:rPr lang="ar-IQ" sz="2800" dirty="0" smtClean="0"/>
              <a:t> إذ أسهم انتهاء الحرب الباردة، في بروز ادوار مهمة للمنظمات الإقليمية في مجال تسوية المنازعات، وتزايد تدخل المنظمات الإقليمية في المنازعات، وذلك باستخدام الوسائل الودية وغير الودية، </a:t>
            </a:r>
          </a:p>
          <a:p>
            <a:r>
              <a:rPr lang="ar-IQ" sz="2800" dirty="0" smtClean="0">
                <a:solidFill>
                  <a:srgbClr val="FF0000"/>
                </a:solidFill>
              </a:rPr>
              <a:t>كما في تدخل حلف شمال الأطلسي في يوغسلافيا في عام 1999 وفي ليبيا في عام 2011</a:t>
            </a:r>
            <a:r>
              <a:rPr lang="en-US" sz="2800" dirty="0" smtClean="0">
                <a:solidFill>
                  <a:srgbClr val="FF0000"/>
                </a:solidFill>
              </a:rPr>
              <a:t> </a:t>
            </a:r>
            <a:r>
              <a:rPr lang="ar-SA" sz="2800" b="1" dirty="0" smtClean="0">
                <a:solidFill>
                  <a:srgbClr val="FF0000"/>
                </a:solidFill>
              </a:rPr>
              <a:t>.</a:t>
            </a:r>
            <a:endParaRPr lang="en-US" sz="2800" dirty="0" smtClean="0">
              <a:solidFill>
                <a:srgbClr val="FF0000"/>
              </a:solidFill>
            </a:endParaRPr>
          </a:p>
          <a:p>
            <a:endParaRPr lang="ar-IQ" sz="2800"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428628"/>
          </a:xfrm>
        </p:spPr>
        <p:txBody>
          <a:bodyPr>
            <a:noAutofit/>
          </a:bodyPr>
          <a:lstStyle/>
          <a:p>
            <a:pPr algn="r"/>
            <a:r>
              <a:rPr lang="ar-IQ" sz="2400" b="1" u="sng" dirty="0" smtClean="0"/>
              <a:t>ثالثا: دور المنظمات الاقليمية والدولية في تسوية المنازعات</a:t>
            </a:r>
            <a:endParaRPr lang="ar-IQ" sz="2400" b="1" u="sng" dirty="0"/>
          </a:p>
        </p:txBody>
      </p:sp>
      <p:sp>
        <p:nvSpPr>
          <p:cNvPr id="3" name="Content Placeholder 2"/>
          <p:cNvSpPr>
            <a:spLocks noGrp="1"/>
          </p:cNvSpPr>
          <p:nvPr>
            <p:ph idx="1"/>
          </p:nvPr>
        </p:nvSpPr>
        <p:spPr>
          <a:xfrm>
            <a:off x="457200" y="1071546"/>
            <a:ext cx="8229600" cy="5253054"/>
          </a:xfrm>
        </p:spPr>
        <p:txBody>
          <a:bodyPr>
            <a:normAutofit/>
          </a:bodyPr>
          <a:lstStyle/>
          <a:p>
            <a:pPr algn="just"/>
            <a:r>
              <a:rPr lang="ar-SA" sz="2800" dirty="0" smtClean="0"/>
              <a:t>وقد تم </a:t>
            </a:r>
            <a:r>
              <a:rPr lang="ar-IQ" sz="2800" dirty="0" smtClean="0"/>
              <a:t>تقسيم طرق ووسائل تسوية المنازعات، على وفق القانون الدولي المعاصر، إلى نوعين رئيسين:</a:t>
            </a:r>
            <a:endParaRPr lang="en-US" sz="2800" dirty="0" smtClean="0"/>
          </a:p>
          <a:p>
            <a:pPr algn="just"/>
            <a:r>
              <a:rPr lang="ar-IQ" sz="2800" b="1" dirty="0" smtClean="0">
                <a:solidFill>
                  <a:srgbClr val="FF0000"/>
                </a:solidFill>
              </a:rPr>
              <a:t>الأول: الطرق والوسائل الودية</a:t>
            </a:r>
            <a:r>
              <a:rPr lang="ar-IQ" sz="2800" dirty="0" smtClean="0">
                <a:solidFill>
                  <a:srgbClr val="FF0000"/>
                </a:solidFill>
              </a:rPr>
              <a:t>: </a:t>
            </a:r>
            <a:r>
              <a:rPr lang="ar-IQ" sz="2800" dirty="0" smtClean="0"/>
              <a:t>وتنقسم بدورها على نوعين، وهي:</a:t>
            </a:r>
            <a:endParaRPr lang="ar-SA" sz="2800" dirty="0" smtClean="0"/>
          </a:p>
          <a:p>
            <a:pPr lvl="0" algn="just">
              <a:buNone/>
            </a:pPr>
            <a:r>
              <a:rPr lang="ar-SA" sz="2800" dirty="0" smtClean="0"/>
              <a:t>   </a:t>
            </a:r>
            <a:r>
              <a:rPr lang="ar-IQ" sz="2800" dirty="0" smtClean="0">
                <a:solidFill>
                  <a:srgbClr val="FF0000"/>
                </a:solidFill>
              </a:rPr>
              <a:t>الوسائل الدبلوماسية أو السياسية</a:t>
            </a:r>
            <a:r>
              <a:rPr lang="ar-IQ" sz="2800" dirty="0" smtClean="0"/>
              <a:t>: كالمفاوضات والمساعي الحميدة والوساطة والتحقيق والتوفيق، وجهود المنظمات الدولية والإقليمية.</a:t>
            </a:r>
            <a:endParaRPr lang="en-US" sz="2800" dirty="0" smtClean="0"/>
          </a:p>
          <a:p>
            <a:pPr lvl="0" algn="just">
              <a:buNone/>
            </a:pPr>
            <a:r>
              <a:rPr lang="ar-SA" sz="2800" dirty="0" smtClean="0"/>
              <a:t>   </a:t>
            </a:r>
            <a:r>
              <a:rPr lang="ar-IQ" sz="2800" dirty="0" smtClean="0">
                <a:solidFill>
                  <a:srgbClr val="FF0000"/>
                </a:solidFill>
              </a:rPr>
              <a:t>الوسائل القانونية أو القضائية</a:t>
            </a:r>
            <a:r>
              <a:rPr lang="ar-IQ" sz="2800" dirty="0" smtClean="0"/>
              <a:t>: وهي التحكيم والمحاكم الإقليمية والدولية.</a:t>
            </a:r>
            <a:endParaRPr lang="en-US" sz="2800" dirty="0" smtClean="0"/>
          </a:p>
          <a:p>
            <a:pPr algn="just"/>
            <a:r>
              <a:rPr lang="ar-IQ" sz="2800" b="1" dirty="0" smtClean="0">
                <a:solidFill>
                  <a:srgbClr val="FF0000"/>
                </a:solidFill>
              </a:rPr>
              <a:t>الثاني: الطرق والوسائل غير الودية</a:t>
            </a:r>
            <a:r>
              <a:rPr lang="ar-IQ" sz="2800" dirty="0" smtClean="0">
                <a:solidFill>
                  <a:srgbClr val="FF0000"/>
                </a:solidFill>
              </a:rPr>
              <a:t>: </a:t>
            </a:r>
            <a:r>
              <a:rPr lang="ar-IQ" sz="2800" dirty="0" smtClean="0"/>
              <a:t>وتشتمل على وسائل عدة أهمها، قطع العلاقات، والحصار البحري والجوي والبري، والمقاطعات العسكرية واستخدام القوة العسكرية والاحتلال المؤقت.</a:t>
            </a:r>
            <a:endParaRPr lang="en-US" sz="2800" dirty="0" smtClean="0"/>
          </a:p>
          <a:p>
            <a:pPr algn="just"/>
            <a:endParaRPr lang="en-US" sz="2800" dirty="0" smtClean="0"/>
          </a:p>
          <a:p>
            <a:endParaRPr lang="ar-IQ" sz="2800" dirty="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928694"/>
          </a:xfrm>
        </p:spPr>
        <p:txBody>
          <a:bodyPr>
            <a:noAutofit/>
          </a:bodyPr>
          <a:lstStyle/>
          <a:p>
            <a:pPr lvl="0" algn="r"/>
            <a:r>
              <a:rPr lang="ar-IQ" sz="2400" b="1" u="sng" dirty="0" smtClean="0"/>
              <a:t>رابعا: مستقبل العلاقات الدولية في ضوء تزايد حدة المنازعات المسلحة الداخلية:</a:t>
            </a:r>
            <a:r>
              <a:rPr lang="en-US" sz="2400" b="1" u="sng" dirty="0" smtClean="0"/>
              <a:t/>
            </a:r>
            <a:br>
              <a:rPr lang="en-US" sz="2400" b="1" u="sng" dirty="0" smtClean="0"/>
            </a:br>
            <a:endParaRPr lang="ar-IQ" sz="2400" b="1" u="sng" dirty="0"/>
          </a:p>
        </p:txBody>
      </p:sp>
      <p:sp>
        <p:nvSpPr>
          <p:cNvPr id="3" name="عنصر نائب للمحتوى 2"/>
          <p:cNvSpPr>
            <a:spLocks noGrp="1"/>
          </p:cNvSpPr>
          <p:nvPr>
            <p:ph idx="1"/>
          </p:nvPr>
        </p:nvSpPr>
        <p:spPr>
          <a:xfrm>
            <a:off x="457200" y="1071546"/>
            <a:ext cx="8229600" cy="5253054"/>
          </a:xfrm>
        </p:spPr>
        <p:txBody>
          <a:bodyPr>
            <a:normAutofit fontScale="92500" lnSpcReduction="20000"/>
          </a:bodyPr>
          <a:lstStyle/>
          <a:p>
            <a:pPr algn="just">
              <a:buNone/>
            </a:pPr>
            <a:endParaRPr lang="ar-SA" sz="2800" dirty="0" smtClean="0"/>
          </a:p>
          <a:p>
            <a:pPr algn="just"/>
            <a:r>
              <a:rPr lang="ar-IQ" sz="2800" dirty="0" smtClean="0"/>
              <a:t> أشار الأمين العام السابق للأمم المتحدة (</a:t>
            </a:r>
            <a:r>
              <a:rPr lang="ar-IQ" sz="2800" b="1" dirty="0" smtClean="0"/>
              <a:t>كوفي عنان</a:t>
            </a:r>
            <a:r>
              <a:rPr lang="ar-IQ" sz="2800" dirty="0" smtClean="0"/>
              <a:t>) </a:t>
            </a:r>
            <a:r>
              <a:rPr lang="ar-SA" sz="2800" dirty="0" smtClean="0"/>
              <a:t>الى</a:t>
            </a:r>
            <a:r>
              <a:rPr lang="ar-IQ" sz="2800" dirty="0" smtClean="0"/>
              <a:t> </a:t>
            </a:r>
            <a:r>
              <a:rPr lang="ar-IQ" sz="2800" dirty="0" smtClean="0">
                <a:solidFill>
                  <a:schemeClr val="bg2">
                    <a:lumMod val="50000"/>
                  </a:schemeClr>
                </a:solidFill>
              </a:rPr>
              <a:t>أن أكثر من 90% من النزاعات المسلحة في الوقت الحاضر، ناتجة داخل البلدان نفسها، إذ أصبحت الحروب الدولية نادرة الحدوث نسبيا</a:t>
            </a:r>
            <a:r>
              <a:rPr lang="ar-SA" sz="2800" dirty="0" smtClean="0">
                <a:solidFill>
                  <a:schemeClr val="bg2">
                    <a:lumMod val="50000"/>
                  </a:schemeClr>
                </a:solidFill>
              </a:rPr>
              <a:t>ً</a:t>
            </a:r>
            <a:r>
              <a:rPr lang="ar-SA" sz="2800" b="1" dirty="0" smtClean="0">
                <a:solidFill>
                  <a:schemeClr val="bg2">
                    <a:lumMod val="50000"/>
                  </a:schemeClr>
                </a:solidFill>
              </a:rPr>
              <a:t>.</a:t>
            </a:r>
            <a:endParaRPr lang="ar-IQ" sz="2800" b="1" dirty="0" smtClean="0">
              <a:solidFill>
                <a:schemeClr val="bg2">
                  <a:lumMod val="50000"/>
                </a:schemeClr>
              </a:solidFill>
            </a:endParaRPr>
          </a:p>
          <a:p>
            <a:pPr algn="just"/>
            <a:endParaRPr lang="ar-IQ" sz="2800" b="1" dirty="0" smtClean="0">
              <a:solidFill>
                <a:srgbClr val="FF0000"/>
              </a:solidFill>
            </a:endParaRPr>
          </a:p>
          <a:p>
            <a:pPr algn="just"/>
            <a:r>
              <a:rPr lang="ar-IQ" sz="2800" dirty="0" smtClean="0"/>
              <a:t>فبانتهاء الحرب العالمية الثانية عام 1945 ، ازداد عدد المنازعات المسلحة الداخلية ، وبلغت في </a:t>
            </a:r>
            <a:r>
              <a:rPr lang="ar-IQ" sz="2800" dirty="0" smtClean="0">
                <a:solidFill>
                  <a:srgbClr val="C00000"/>
                </a:solidFill>
              </a:rPr>
              <a:t>المدة ما بين (1946-1992) قرابة (98) نزاعاً ، وبزيادة قدرها 60% </a:t>
            </a:r>
            <a:r>
              <a:rPr lang="ar-IQ" sz="2800" dirty="0" smtClean="0"/>
              <a:t>عن الحقب السابقة </a:t>
            </a:r>
            <a:endParaRPr lang="ar-SA" sz="2800" b="1" dirty="0" smtClean="0">
              <a:solidFill>
                <a:srgbClr val="FF0000"/>
              </a:solidFill>
            </a:endParaRPr>
          </a:p>
          <a:p>
            <a:pPr algn="just"/>
            <a:endParaRPr lang="en-US" sz="2800" dirty="0" smtClean="0"/>
          </a:p>
          <a:p>
            <a:pPr algn="just"/>
            <a:r>
              <a:rPr lang="ar-SA" sz="2800" dirty="0" smtClean="0"/>
              <a:t>وتشير الأرقام، إلى أنه في المدة ما بين (1990- 1999) بلغ عدد المنازعات المسلحة ذات الطابع الدولي وغير الدولي </a:t>
            </a:r>
            <a:r>
              <a:rPr lang="ar-SA" sz="2800" dirty="0" smtClean="0">
                <a:solidFill>
                  <a:srgbClr val="FF0000"/>
                </a:solidFill>
              </a:rPr>
              <a:t>قرابة (585) نزاعاً، كان من بينها (422) نزاعاً مسلحاً داخلياً، </a:t>
            </a:r>
            <a:r>
              <a:rPr lang="ar-IQ" sz="2800" dirty="0" smtClean="0"/>
              <a:t>وقد انتشرت في قارة أفريقيا وحدها، قرابة نصف عدد المنازعات المسلحة الداخلية ذات الطابع الدولي وغير الدولي.</a:t>
            </a:r>
            <a:endParaRPr lang="ar-SA" sz="2800" dirty="0" smtClean="0"/>
          </a:p>
          <a:p>
            <a:pPr algn="just"/>
            <a:endParaRPr lang="en-US" sz="2800" dirty="0" smtClean="0"/>
          </a:p>
          <a:p>
            <a:pPr algn="just"/>
            <a:endParaRPr lang="ar-IQ" sz="2800" dirty="0" smtClean="0"/>
          </a:p>
          <a:p>
            <a:pPr algn="just">
              <a:buNone/>
            </a:pPr>
            <a:endParaRPr lang="ar-IQ" sz="2800" dirty="0" smtClean="0"/>
          </a:p>
          <a:p>
            <a:pPr algn="just">
              <a:buNone/>
            </a:pPr>
            <a:endParaRPr lang="ar-IQ" sz="2800" dirty="0" smtClean="0"/>
          </a:p>
          <a:p>
            <a:pPr algn="just">
              <a:buNone/>
            </a:pPr>
            <a:endParaRPr lang="ar-IQ" sz="2800" dirty="0" smtClean="0"/>
          </a:p>
          <a:p>
            <a:pPr algn="just"/>
            <a:endParaRPr lang="ar-IQ" sz="2800" dirty="0"/>
          </a:p>
        </p:txBody>
      </p:sp>
    </p:spTree>
  </p:cSld>
  <p:clrMapOvr>
    <a:masterClrMapping/>
  </p:clrMapOvr>
  <p:transition>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Autofit/>
          </a:bodyPr>
          <a:lstStyle/>
          <a:p>
            <a:pPr algn="r"/>
            <a:r>
              <a:rPr lang="ar-IQ" sz="2400" b="1" u="sng" dirty="0" smtClean="0"/>
              <a:t>رابعا: مستقبل العلاقات الدولية في ضوء تزايد حدة المنازعات المسلحة الداخلية:</a:t>
            </a:r>
            <a:r>
              <a:rPr lang="en-US" sz="2400" dirty="0" smtClean="0"/>
              <a:t/>
            </a:r>
            <a:br>
              <a:rPr lang="en-US" sz="2400" dirty="0" smtClean="0"/>
            </a:br>
            <a:endParaRPr lang="ar-IQ" sz="2400" dirty="0"/>
          </a:p>
        </p:txBody>
      </p:sp>
      <p:sp>
        <p:nvSpPr>
          <p:cNvPr id="3" name="عنصر نائب للمحتوى 2"/>
          <p:cNvSpPr>
            <a:spLocks noGrp="1"/>
          </p:cNvSpPr>
          <p:nvPr>
            <p:ph idx="1"/>
          </p:nvPr>
        </p:nvSpPr>
        <p:spPr>
          <a:xfrm>
            <a:off x="285720" y="928671"/>
            <a:ext cx="8229600" cy="5929330"/>
          </a:xfrm>
        </p:spPr>
        <p:txBody>
          <a:bodyPr>
            <a:normAutofit/>
          </a:bodyPr>
          <a:lstStyle/>
          <a:p>
            <a:pPr algn="just">
              <a:buNone/>
            </a:pPr>
            <a:endParaRPr lang="ar-IQ" sz="2800" dirty="0" smtClean="0"/>
          </a:p>
          <a:p>
            <a:pPr algn="just"/>
            <a:r>
              <a:rPr lang="ar-IQ" sz="2800" dirty="0" smtClean="0"/>
              <a:t>وسجل برنامج أوبسالا لبيانات الصراع، قرابة (3</a:t>
            </a:r>
            <a:r>
              <a:rPr lang="ar-SA" sz="2800" dirty="0" smtClean="0"/>
              <a:t>7</a:t>
            </a:r>
            <a:r>
              <a:rPr lang="ar-IQ" sz="2800" dirty="0" smtClean="0"/>
              <a:t>) نزاعاً مسلحاً في عام 20</a:t>
            </a:r>
            <a:r>
              <a:rPr lang="ar-SA" sz="2800" dirty="0" smtClean="0"/>
              <a:t>11</a:t>
            </a:r>
            <a:r>
              <a:rPr lang="ar-IQ" sz="2800" dirty="0" smtClean="0"/>
              <a:t>، كانت اغلبها ذات طابع داخلي، وكالاتي:</a:t>
            </a:r>
            <a:endParaRPr lang="en-US" sz="2800" dirty="0" smtClean="0"/>
          </a:p>
          <a:p>
            <a:pPr algn="just">
              <a:buNone/>
            </a:pPr>
            <a:r>
              <a:rPr lang="ar-SA" sz="2800" dirty="0" smtClean="0"/>
              <a:t>     </a:t>
            </a:r>
            <a:r>
              <a:rPr lang="ar-IQ" sz="2800" b="1" dirty="0" smtClean="0">
                <a:solidFill>
                  <a:schemeClr val="bg2">
                    <a:lumMod val="50000"/>
                  </a:schemeClr>
                </a:solidFill>
              </a:rPr>
              <a:t>(</a:t>
            </a:r>
            <a:r>
              <a:rPr lang="ar-SA" sz="2800" b="1" dirty="0" smtClean="0">
                <a:solidFill>
                  <a:schemeClr val="bg2">
                    <a:lumMod val="50000"/>
                  </a:schemeClr>
                </a:solidFill>
              </a:rPr>
              <a:t>27</a:t>
            </a:r>
            <a:r>
              <a:rPr lang="ar-IQ" sz="2800" b="1" dirty="0" smtClean="0">
                <a:solidFill>
                  <a:schemeClr val="bg2">
                    <a:lumMod val="50000"/>
                  </a:schemeClr>
                </a:solidFill>
              </a:rPr>
              <a:t>) نزاع مسلح داخلي ذا طابع غير دولي</a:t>
            </a:r>
            <a:endParaRPr lang="en-US" sz="2800" b="1" dirty="0" smtClean="0">
              <a:solidFill>
                <a:schemeClr val="bg2">
                  <a:lumMod val="50000"/>
                </a:schemeClr>
              </a:solidFill>
            </a:endParaRPr>
          </a:p>
          <a:p>
            <a:pPr algn="just">
              <a:buNone/>
            </a:pPr>
            <a:r>
              <a:rPr lang="ar-SA" sz="2800" b="1" dirty="0" smtClean="0">
                <a:solidFill>
                  <a:schemeClr val="bg2">
                    <a:lumMod val="50000"/>
                  </a:schemeClr>
                </a:solidFill>
              </a:rPr>
              <a:t>     </a:t>
            </a:r>
            <a:r>
              <a:rPr lang="ar-IQ" sz="2800" b="1" dirty="0" smtClean="0">
                <a:solidFill>
                  <a:schemeClr val="bg2">
                    <a:lumMod val="50000"/>
                  </a:schemeClr>
                </a:solidFill>
              </a:rPr>
              <a:t>(</a:t>
            </a:r>
            <a:r>
              <a:rPr lang="ar-SA" sz="2800" b="1" dirty="0" smtClean="0">
                <a:solidFill>
                  <a:schemeClr val="bg2">
                    <a:lumMod val="50000"/>
                  </a:schemeClr>
                </a:solidFill>
              </a:rPr>
              <a:t>9</a:t>
            </a:r>
            <a:r>
              <a:rPr lang="ar-IQ" sz="2800" b="1" dirty="0" smtClean="0">
                <a:solidFill>
                  <a:schemeClr val="bg2">
                    <a:lumMod val="50000"/>
                  </a:schemeClr>
                </a:solidFill>
              </a:rPr>
              <a:t>) نزاعات مسلحة داخلية ذا طابع دولي</a:t>
            </a:r>
            <a:endParaRPr lang="en-US" sz="2800" b="1" dirty="0" smtClean="0">
              <a:solidFill>
                <a:schemeClr val="bg2">
                  <a:lumMod val="50000"/>
                </a:schemeClr>
              </a:solidFill>
            </a:endParaRPr>
          </a:p>
          <a:p>
            <a:pPr algn="just">
              <a:buNone/>
            </a:pPr>
            <a:r>
              <a:rPr lang="ar-SA" sz="2800" b="1" dirty="0" smtClean="0">
                <a:solidFill>
                  <a:schemeClr val="bg2">
                    <a:lumMod val="50000"/>
                  </a:schemeClr>
                </a:solidFill>
              </a:rPr>
              <a:t>     </a:t>
            </a:r>
            <a:r>
              <a:rPr lang="ar-IQ" sz="2800" b="1" dirty="0" smtClean="0">
                <a:solidFill>
                  <a:schemeClr val="bg2">
                    <a:lumMod val="50000"/>
                  </a:schemeClr>
                </a:solidFill>
              </a:rPr>
              <a:t>(1) نزاع دولي</a:t>
            </a:r>
          </a:p>
          <a:p>
            <a:pPr algn="just">
              <a:buNone/>
            </a:pPr>
            <a:endParaRPr lang="ar-SA" sz="2800" dirty="0" smtClean="0">
              <a:solidFill>
                <a:srgbClr val="FF0000"/>
              </a:solidFill>
            </a:endParaRPr>
          </a:p>
          <a:p>
            <a:pPr algn="just"/>
            <a:r>
              <a:rPr lang="ar-IQ" sz="2800" dirty="0" smtClean="0">
                <a:solidFill>
                  <a:srgbClr val="FF0000"/>
                </a:solidFill>
              </a:rPr>
              <a:t> </a:t>
            </a:r>
            <a:r>
              <a:rPr lang="ar-SA" sz="2800" dirty="0" smtClean="0"/>
              <a:t>وفي عام 2013، ركز مجموعة من الباحثين النرويجيين بالتعاون مع معهد بحوث السلام في اوسلو على النزاعات الداخلية، وخلص الباحثين في دراستهم الى ان </a:t>
            </a:r>
            <a:r>
              <a:rPr lang="ar-SA" sz="2800" dirty="0" smtClean="0">
                <a:solidFill>
                  <a:schemeClr val="accent3">
                    <a:lumMod val="75000"/>
                  </a:schemeClr>
                </a:solidFill>
              </a:rPr>
              <a:t>النزاعات المسلحة الداخلية اصبحت تقتل المزيد من البشر وتدوم مدة اطول</a:t>
            </a:r>
            <a:r>
              <a:rPr lang="ar-SA" sz="2800" dirty="0" smtClean="0">
                <a:solidFill>
                  <a:srgbClr val="FF0000"/>
                </a:solidFill>
              </a:rPr>
              <a:t>.</a:t>
            </a:r>
            <a:endParaRPr lang="ar-IQ" sz="2800"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85794"/>
            <a:ext cx="8229600" cy="857256"/>
          </a:xfrm>
        </p:spPr>
        <p:txBody>
          <a:bodyPr>
            <a:normAutofit fontScale="90000"/>
          </a:bodyPr>
          <a:lstStyle/>
          <a:p>
            <a:pPr algn="r"/>
            <a:r>
              <a:rPr lang="ar-SA" sz="1800" b="1" u="sng" dirty="0" smtClean="0"/>
              <a:t>المقدمة</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071546"/>
            <a:ext cx="8229600" cy="5054617"/>
          </a:xfrm>
        </p:spPr>
        <p:txBody>
          <a:bodyPr>
            <a:normAutofit/>
          </a:bodyPr>
          <a:lstStyle/>
          <a:p>
            <a:pPr algn="just"/>
            <a:r>
              <a:rPr lang="ar-IQ" sz="2800" dirty="0" smtClean="0"/>
              <a:t> تقع المنازعات بين الدول كما تقع بين الأفراد. وهي كانت، وما تزال، وستبقى قائمة، رغم محاولة الإقلال منها</a:t>
            </a:r>
            <a:r>
              <a:rPr lang="ar-IQ" sz="2800" dirty="0" smtClean="0">
                <a:solidFill>
                  <a:srgbClr val="7030A0"/>
                </a:solidFill>
              </a:rPr>
              <a:t>. إذ رأى ابن خلدون، أن النزاع بين البشر أمر طبيعي</a:t>
            </a:r>
            <a:r>
              <a:rPr lang="ar-IQ" sz="2800" dirty="0" smtClean="0">
                <a:solidFill>
                  <a:srgbClr val="FF0000"/>
                </a:solidFill>
              </a:rPr>
              <a:t>، </a:t>
            </a:r>
            <a:r>
              <a:rPr lang="ar-IQ" sz="2800" dirty="0" smtClean="0"/>
              <a:t>إذ "</a:t>
            </a:r>
            <a:r>
              <a:rPr lang="ar-IQ" sz="2800" dirty="0" smtClean="0">
                <a:solidFill>
                  <a:schemeClr val="bg2">
                    <a:lumMod val="25000"/>
                  </a:schemeClr>
                </a:solidFill>
              </a:rPr>
              <a:t>ان الحروب وأنواع المقاتلة لم تزل واقعة في الخليقة منذ برأها الله، واصلها إرادة انتقام بعض البشر من بعض</a:t>
            </a:r>
            <a:r>
              <a:rPr lang="ar-SA" sz="2800" dirty="0" smtClean="0">
                <a:solidFill>
                  <a:schemeClr val="bg2">
                    <a:lumMod val="25000"/>
                  </a:schemeClr>
                </a:solidFill>
              </a:rPr>
              <a:t>.</a:t>
            </a:r>
          </a:p>
          <a:p>
            <a:pPr algn="just"/>
            <a:endParaRPr lang="en-US" sz="2800" dirty="0" smtClean="0"/>
          </a:p>
          <a:p>
            <a:pPr algn="just"/>
            <a:r>
              <a:rPr lang="ar-IQ" sz="2800" dirty="0" smtClean="0"/>
              <a:t>وقد طبعت البشرية منذ فجر بزوغها، بنزاع أدى إلى اقتتال الإخوة فيما بينهم، </a:t>
            </a:r>
            <a:r>
              <a:rPr lang="ar-IQ" sz="2800" dirty="0" smtClean="0">
                <a:solidFill>
                  <a:srgbClr val="FF0000"/>
                </a:solidFill>
              </a:rPr>
              <a:t>كما ورد في قصة ابنّي آدم (عليه السلام) قابيل وهابيل</a:t>
            </a:r>
            <a:r>
              <a:rPr lang="en-US" sz="2800" dirty="0" smtClean="0">
                <a:solidFill>
                  <a:srgbClr val="FF0000"/>
                </a:solidFill>
              </a:rPr>
              <a:t> </a:t>
            </a:r>
            <a:r>
              <a:rPr lang="ar-IQ" sz="2800" b="1" dirty="0" smtClean="0"/>
              <a:t>. </a:t>
            </a:r>
            <a:endParaRPr lang="ar-SA" sz="2800" b="1" dirty="0" smtClean="0"/>
          </a:p>
          <a:p>
            <a:pPr algn="just"/>
            <a:endParaRPr lang="ar-SA" sz="2800" b="1" u="sng" dirty="0" smtClean="0"/>
          </a:p>
          <a:p>
            <a:pPr algn="just"/>
            <a:endParaRPr lang="ar-IQ" sz="2800" b="1" u="sng" dirty="0" smtClean="0"/>
          </a:p>
          <a:p>
            <a:pPr algn="just">
              <a:buNone/>
            </a:pPr>
            <a:endParaRPr lang="ar-IQ" sz="2000" b="1" u="sng" dirty="0" smtClean="0"/>
          </a:p>
          <a:p>
            <a:pPr algn="just">
              <a:buNone/>
            </a:pPr>
            <a:endParaRPr lang="ar-IQ" sz="2800" b="1" u="sng" dirty="0" smtClean="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Autofit/>
          </a:bodyPr>
          <a:lstStyle/>
          <a:p>
            <a:pPr algn="r"/>
            <a:r>
              <a:rPr lang="ar-IQ" sz="2400" b="1" u="sng" dirty="0" smtClean="0"/>
              <a:t>رابعا: مستقبل العلاقات الدولية في ضوء تزايد حدة المنازعات المسلحة الداخلية:</a:t>
            </a:r>
            <a:r>
              <a:rPr lang="en-US" sz="2400" b="1" u="sng" dirty="0" smtClean="0"/>
              <a:t/>
            </a:r>
            <a:br>
              <a:rPr lang="en-US" sz="2400" b="1" u="sng" dirty="0" smtClean="0"/>
            </a:br>
            <a:endParaRPr lang="en-US" sz="2400" b="1" u="sng" dirty="0"/>
          </a:p>
        </p:txBody>
      </p:sp>
      <p:sp>
        <p:nvSpPr>
          <p:cNvPr id="3" name="عنصر نائب للمحتوى 2"/>
          <p:cNvSpPr>
            <a:spLocks noGrp="1"/>
          </p:cNvSpPr>
          <p:nvPr>
            <p:ph idx="1"/>
          </p:nvPr>
        </p:nvSpPr>
        <p:spPr>
          <a:xfrm>
            <a:off x="457200" y="1428736"/>
            <a:ext cx="8229600" cy="4895864"/>
          </a:xfrm>
        </p:spPr>
        <p:txBody>
          <a:bodyPr>
            <a:normAutofit/>
          </a:bodyPr>
          <a:lstStyle/>
          <a:p>
            <a:pPr>
              <a:lnSpc>
                <a:spcPct val="150000"/>
              </a:lnSpc>
            </a:pPr>
            <a:r>
              <a:rPr lang="ar-IQ" sz="2800" dirty="0" smtClean="0"/>
              <a:t>وفي العام 2015، كانت اغلب المنازعات المسلحة داخلية، سواء كانت ذات طابع دولي ام كانت ذات طابع غير دولي، والمخطط التالي </a:t>
            </a:r>
            <a:r>
              <a:rPr lang="ar-IQ" sz="2800" b="1" dirty="0" smtClean="0">
                <a:solidFill>
                  <a:srgbClr val="C00000"/>
                </a:solidFill>
              </a:rPr>
              <a:t>يبين تزايد نسبة اندلاع المنازعات المسلحة الداخلية خلال المدة ما بين (1989_2015</a:t>
            </a:r>
            <a:r>
              <a:rPr lang="ar-IQ" sz="2800" b="1" dirty="0" smtClean="0"/>
              <a:t>)، </a:t>
            </a:r>
            <a:r>
              <a:rPr lang="ar-IQ" sz="2800" dirty="0" smtClean="0"/>
              <a:t>لا سيما منذ بدايات العقد الثاني في القرن الحادي والعشرين، في العديد من دول العالم، وبالاخص في دول القارة الافريقية ومنطقة الشرق الاوسط.</a:t>
            </a:r>
            <a:endParaRPr lang="en-US" sz="2800" dirty="0"/>
          </a:p>
        </p:txBody>
      </p:sp>
    </p:spTree>
  </p:cSld>
  <p:clrMapOvr>
    <a:masterClrMapping/>
  </p:clrMapOvr>
  <p:transition>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Autofit/>
          </a:bodyPr>
          <a:lstStyle/>
          <a:p>
            <a:pPr algn="r"/>
            <a:r>
              <a:rPr lang="ar-IQ" sz="2400" b="1" u="sng" dirty="0" smtClean="0"/>
              <a:t>رابعا: مستقبل العلاقات الدولية في ضوء تزايد حدة المنازعات المسلحة الداخلية:</a:t>
            </a:r>
            <a:r>
              <a:rPr lang="en-US" sz="2400" b="1" dirty="0" smtClean="0"/>
              <a:t/>
            </a:r>
            <a:br>
              <a:rPr lang="en-US" sz="2400" b="1" dirty="0" smtClean="0"/>
            </a:br>
            <a:endParaRPr lang="en-US" sz="2400" b="1" dirty="0"/>
          </a:p>
        </p:txBody>
      </p:sp>
      <p:pic>
        <p:nvPicPr>
          <p:cNvPr id="6" name="Content Placeholder 5" descr="http://www.pcr.uu.se/digitalAssets/595/c_595102-l_1-k_non-state-conflicts-by-region-1989-2015jpg.jpg"/>
          <p:cNvPicPr>
            <a:picLocks noGrp="1"/>
          </p:cNvPicPr>
          <p:nvPr>
            <p:ph idx="1"/>
          </p:nvPr>
        </p:nvPicPr>
        <p:blipFill>
          <a:blip r:embed="rId2" cstate="print"/>
          <a:srcRect/>
          <a:stretch>
            <a:fillRect/>
          </a:stretch>
        </p:blipFill>
        <p:spPr bwMode="auto">
          <a:xfrm>
            <a:off x="0" y="928670"/>
            <a:ext cx="9144000" cy="592933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28604"/>
            <a:ext cx="8229600" cy="714380"/>
          </a:xfrm>
        </p:spPr>
        <p:txBody>
          <a:bodyPr>
            <a:noAutofit/>
          </a:bodyPr>
          <a:lstStyle/>
          <a:p>
            <a:pPr algn="r"/>
            <a:r>
              <a:rPr lang="ar-IQ" sz="2400" b="1" u="sng" dirty="0" smtClean="0"/>
              <a:t>رابعا: مستقبل العلاقات الدولية في ضوء تزايد حدة المنازعات المسلحة الداخلية:</a:t>
            </a:r>
            <a:r>
              <a:rPr lang="en-US" sz="2400" b="1" u="sng" dirty="0" smtClean="0"/>
              <a:t/>
            </a:r>
            <a:br>
              <a:rPr lang="en-US" sz="2400" b="1" u="sng" dirty="0" smtClean="0"/>
            </a:br>
            <a:endParaRPr lang="ar-IQ" sz="2400" b="1" u="sng" dirty="0"/>
          </a:p>
        </p:txBody>
      </p:sp>
      <p:sp>
        <p:nvSpPr>
          <p:cNvPr id="3" name="عنصر نائب للمحتوى 2"/>
          <p:cNvSpPr>
            <a:spLocks noGrp="1"/>
          </p:cNvSpPr>
          <p:nvPr>
            <p:ph idx="1"/>
          </p:nvPr>
        </p:nvSpPr>
        <p:spPr>
          <a:xfrm>
            <a:off x="457200" y="857232"/>
            <a:ext cx="8229600" cy="5467368"/>
          </a:xfrm>
        </p:spPr>
        <p:txBody>
          <a:bodyPr>
            <a:normAutofit/>
          </a:bodyPr>
          <a:lstStyle/>
          <a:p>
            <a:pPr algn="just">
              <a:buNone/>
            </a:pPr>
            <a:endParaRPr lang="ar-SA" sz="2800" dirty="0" smtClean="0"/>
          </a:p>
          <a:p>
            <a:pPr algn="just"/>
            <a:r>
              <a:rPr lang="ar-IQ" sz="2800" dirty="0" smtClean="0"/>
              <a:t>ونتيجة للآثار السلبية التي نتجت عن المنازعات الداخلية، </a:t>
            </a:r>
            <a:r>
              <a:rPr lang="ar-IQ" sz="2800" dirty="0" smtClean="0">
                <a:solidFill>
                  <a:schemeClr val="accent3">
                    <a:lumMod val="75000"/>
                  </a:schemeClr>
                </a:solidFill>
              </a:rPr>
              <a:t>لا سيما فيما يخص تزايد اعداد الضحايا من المدنيين،</a:t>
            </a:r>
            <a:r>
              <a:rPr lang="ar-IQ" sz="2800" dirty="0" smtClean="0"/>
              <a:t> عمدت </a:t>
            </a:r>
            <a:r>
              <a:rPr lang="ar-IQ" sz="2800" dirty="0" smtClean="0">
                <a:solidFill>
                  <a:schemeClr val="accent6">
                    <a:lumMod val="75000"/>
                  </a:schemeClr>
                </a:solidFill>
              </a:rPr>
              <a:t>المنظمات الدولية والإقليمية، إلى محاولة إدانة أي نزاع مسلح ،</a:t>
            </a:r>
            <a:r>
              <a:rPr lang="ar-IQ" sz="2800" dirty="0" smtClean="0"/>
              <a:t> سواء كان ذا طابع دولي أم غير دولي ، ومعاقبة مرتكبي جرائم الحرب والإبادة الجماعية والجرائم ضد الإنسانية .</a:t>
            </a:r>
          </a:p>
          <a:p>
            <a:pPr algn="just"/>
            <a:endParaRPr lang="ar-IQ" sz="2800" dirty="0" smtClean="0"/>
          </a:p>
          <a:p>
            <a:pPr algn="just"/>
            <a:endParaRPr lang="ar-SA" sz="2800" dirty="0" smtClean="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Autofit/>
          </a:bodyPr>
          <a:lstStyle/>
          <a:p>
            <a:pPr algn="r"/>
            <a:r>
              <a:rPr lang="ar-IQ" sz="2400" b="1" u="sng" dirty="0" smtClean="0"/>
              <a:t>رابعا: مستقبل العلاقات الدولية في ضوء تزايد حدة المنازعات المسلحة الداخلية:</a:t>
            </a:r>
            <a:r>
              <a:rPr lang="en-US" sz="2400" b="1" u="sng" dirty="0" smtClean="0"/>
              <a:t/>
            </a:r>
            <a:br>
              <a:rPr lang="en-US" sz="2400" b="1" u="sng" dirty="0" smtClean="0"/>
            </a:br>
            <a:endParaRPr lang="en-US" sz="2400" b="1" u="sng" dirty="0"/>
          </a:p>
        </p:txBody>
      </p:sp>
      <p:sp>
        <p:nvSpPr>
          <p:cNvPr id="3" name="Content Placeholder 2"/>
          <p:cNvSpPr>
            <a:spLocks noGrp="1"/>
          </p:cNvSpPr>
          <p:nvPr>
            <p:ph idx="1"/>
          </p:nvPr>
        </p:nvSpPr>
        <p:spPr>
          <a:xfrm>
            <a:off x="457200" y="1142984"/>
            <a:ext cx="8229600" cy="5181616"/>
          </a:xfrm>
        </p:spPr>
        <p:txBody>
          <a:bodyPr>
            <a:normAutofit/>
          </a:bodyPr>
          <a:lstStyle/>
          <a:p>
            <a:pPr lvl="0" algn="just"/>
            <a:r>
              <a:rPr lang="ar-IQ" sz="2800" dirty="0" smtClean="0"/>
              <a:t>إلا انه كان هناك فجوات وغموض في محتويات ومجال تطبيق العقوبات ، </a:t>
            </a:r>
            <a:r>
              <a:rPr lang="ar-IQ" sz="2800" b="1" dirty="0" smtClean="0">
                <a:solidFill>
                  <a:schemeClr val="accent6">
                    <a:lumMod val="75000"/>
                  </a:schemeClr>
                </a:solidFill>
              </a:rPr>
              <a:t>نتيجة لعدم اتفاق المنظمات الدولية والإقليمية وفقهاء القانون الدولي ، على وضع تعريف دقيق ومحدد لمفهوم </a:t>
            </a:r>
            <a:r>
              <a:rPr lang="ar-IQ" sz="2800" dirty="0" smtClean="0">
                <a:solidFill>
                  <a:schemeClr val="accent2">
                    <a:lumMod val="75000"/>
                  </a:schemeClr>
                </a:solidFill>
              </a:rPr>
              <a:t>جرائم الحرب والإبادة الجماعية والجرائم ضد الإنسانية . </a:t>
            </a:r>
          </a:p>
          <a:p>
            <a:pPr lvl="0" algn="just"/>
            <a:endParaRPr lang="ar-IQ" sz="2800" dirty="0" smtClean="0">
              <a:solidFill>
                <a:schemeClr val="accent2">
                  <a:lumMod val="75000"/>
                </a:schemeClr>
              </a:solidFill>
            </a:endParaRPr>
          </a:p>
          <a:p>
            <a:pPr lvl="0" algn="just"/>
            <a:r>
              <a:rPr lang="ar-IQ" sz="2800" dirty="0" smtClean="0"/>
              <a:t>فضلا عن </a:t>
            </a:r>
            <a:r>
              <a:rPr lang="ar-IQ" sz="2800" b="1" dirty="0" smtClean="0">
                <a:solidFill>
                  <a:schemeClr val="accent2">
                    <a:lumMod val="75000"/>
                  </a:schemeClr>
                </a:solidFill>
              </a:rPr>
              <a:t>كونها من الموضوعات التي تتعارض بشأنها المواثيق الدولية المعمول بها ، وأهمها:</a:t>
            </a:r>
          </a:p>
          <a:p>
            <a:pPr lvl="0" algn="just">
              <a:buNone/>
            </a:pPr>
            <a:r>
              <a:rPr lang="ar-IQ" sz="2800" dirty="0" smtClean="0"/>
              <a:t>- مبدأ احترام السيادة </a:t>
            </a:r>
          </a:p>
          <a:p>
            <a:pPr lvl="0" algn="just">
              <a:buNone/>
            </a:pPr>
            <a:r>
              <a:rPr lang="ar-IQ" sz="2800" dirty="0" smtClean="0"/>
              <a:t>- عدم التدخل في الشؤون الداخلية للدول المستقلة </a:t>
            </a:r>
          </a:p>
          <a:p>
            <a:pPr lvl="0" algn="just">
              <a:buFontTx/>
              <a:buChar char="-"/>
            </a:pPr>
            <a:r>
              <a:rPr lang="ar-IQ" sz="2800" dirty="0" smtClean="0"/>
              <a:t>وأصبح تفسير تلك الجرائم مرتبط باعتبارات سياسية أكثر منها قانونية</a:t>
            </a:r>
            <a:endParaRPr lang="ar-IQ" sz="2800" dirty="0" smtClean="0">
              <a:solidFill>
                <a:schemeClr val="accent2">
                  <a:lumMod val="75000"/>
                </a:schemeClr>
              </a:solidFill>
            </a:endParaRPr>
          </a:p>
          <a:p>
            <a:pPr lvl="0" algn="just">
              <a:buNone/>
            </a:pPr>
            <a:endParaRPr lang="ar-SA" sz="2800" dirty="0" smtClean="0"/>
          </a:p>
        </p:txBody>
      </p:sp>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67458"/>
          </a:xfrm>
        </p:spPr>
        <p:txBody>
          <a:bodyPr>
            <a:noAutofit/>
          </a:bodyPr>
          <a:lstStyle/>
          <a:p>
            <a:pPr algn="r"/>
            <a:r>
              <a:rPr lang="ar-IQ" sz="2400" b="1" u="sng" dirty="0" smtClean="0"/>
              <a:t>رابعا: مستقبل العلاقات الدولية في ضوء تزايد حدة المنازعات المسلحة الداخلية:</a:t>
            </a:r>
            <a:r>
              <a:rPr lang="en-US" sz="2400" dirty="0" smtClean="0"/>
              <a:t/>
            </a:r>
            <a:br>
              <a:rPr lang="en-US" sz="2400" dirty="0" smtClean="0"/>
            </a:br>
            <a:endParaRPr lang="ar-IQ" sz="2400" dirty="0"/>
          </a:p>
        </p:txBody>
      </p:sp>
      <p:sp>
        <p:nvSpPr>
          <p:cNvPr id="3" name="عنصر نائب للمحتوى 2"/>
          <p:cNvSpPr>
            <a:spLocks noGrp="1"/>
          </p:cNvSpPr>
          <p:nvPr>
            <p:ph idx="1"/>
          </p:nvPr>
        </p:nvSpPr>
        <p:spPr>
          <a:xfrm>
            <a:off x="428596" y="1142984"/>
            <a:ext cx="8229600" cy="5715016"/>
          </a:xfrm>
        </p:spPr>
        <p:txBody>
          <a:bodyPr>
            <a:normAutofit/>
          </a:bodyPr>
          <a:lstStyle/>
          <a:p>
            <a:pPr algn="just">
              <a:buNone/>
            </a:pPr>
            <a:r>
              <a:rPr lang="ar-IQ" sz="2800" dirty="0" smtClean="0"/>
              <a:t>   وهذا </a:t>
            </a:r>
            <a:r>
              <a:rPr lang="ar-IQ" sz="2800" b="1" dirty="0" smtClean="0">
                <a:solidFill>
                  <a:schemeClr val="accent2">
                    <a:lumMod val="75000"/>
                  </a:schemeClr>
                </a:solidFill>
              </a:rPr>
              <a:t>الاختلاف والغموض </a:t>
            </a:r>
            <a:r>
              <a:rPr lang="ar-IQ" sz="2800" dirty="0" smtClean="0"/>
              <a:t>فيما يتعلق بتفسير جرائم الحرب والإبادة الجماعية والجرائم ضد الإنسانية ، </a:t>
            </a:r>
            <a:r>
              <a:rPr lang="ar-IQ" sz="2800" b="1" dirty="0" smtClean="0">
                <a:solidFill>
                  <a:schemeClr val="accent2">
                    <a:lumMod val="75000"/>
                  </a:schemeClr>
                </a:solidFill>
              </a:rPr>
              <a:t>انسحب بدوره على مشروعية أو عدم مشروعية التدخل الدولي </a:t>
            </a:r>
            <a:r>
              <a:rPr lang="ar-IQ" sz="2800" dirty="0" smtClean="0"/>
              <a:t>، مما جرى تفسير المبدأ تفسيراً سياسياً بحتاً ، تتحكم فيه المصالح ، وظروف كل حالة بحالتها .</a:t>
            </a:r>
            <a:endParaRPr lang="en-US" sz="2800" dirty="0"/>
          </a:p>
        </p:txBody>
      </p:sp>
    </p:spTree>
  </p:cSld>
  <p:clrMapOvr>
    <a:masterClrMapping/>
  </p:clrMapOvr>
  <p:transition>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Autofit/>
          </a:bodyPr>
          <a:lstStyle/>
          <a:p>
            <a:pPr algn="r"/>
            <a:r>
              <a:rPr lang="ar-IQ" sz="2400" b="1" u="sng" dirty="0" smtClean="0"/>
              <a:t>رابعا: مستقبل العلاقات الدولية في ضوء تزايد حدة المنازعات المسلحة الداخلية:</a:t>
            </a:r>
            <a:r>
              <a:rPr lang="en-US" sz="2400" dirty="0" smtClean="0"/>
              <a:t/>
            </a:r>
            <a:br>
              <a:rPr lang="en-US" sz="2400" dirty="0" smtClean="0"/>
            </a:br>
            <a:endParaRPr lang="ar-IQ" sz="2400" dirty="0"/>
          </a:p>
        </p:txBody>
      </p:sp>
      <p:sp>
        <p:nvSpPr>
          <p:cNvPr id="3" name="Content Placeholder 2"/>
          <p:cNvSpPr>
            <a:spLocks noGrp="1"/>
          </p:cNvSpPr>
          <p:nvPr>
            <p:ph idx="1"/>
          </p:nvPr>
        </p:nvSpPr>
        <p:spPr>
          <a:xfrm>
            <a:off x="457200" y="1142984"/>
            <a:ext cx="8229600" cy="5181616"/>
          </a:xfrm>
        </p:spPr>
        <p:txBody>
          <a:bodyPr>
            <a:noAutofit/>
          </a:bodyPr>
          <a:lstStyle/>
          <a:p>
            <a:r>
              <a:rPr lang="ar-IQ" sz="2800" dirty="0" smtClean="0"/>
              <a:t>إذ تتميز </a:t>
            </a:r>
            <a:r>
              <a:rPr lang="ar-IQ" sz="3200" dirty="0" smtClean="0">
                <a:solidFill>
                  <a:schemeClr val="accent2">
                    <a:lumMod val="75000"/>
                  </a:schemeClr>
                </a:solidFill>
              </a:rPr>
              <a:t>أغلب دول العالم بالتنوع والتعدد الاثني</a:t>
            </a:r>
            <a:r>
              <a:rPr lang="ar-IQ" sz="3200" dirty="0" smtClean="0"/>
              <a:t> ، </a:t>
            </a:r>
            <a:r>
              <a:rPr lang="ar-IQ" sz="2800" dirty="0" smtClean="0"/>
              <a:t>مما حدا </a:t>
            </a:r>
            <a:r>
              <a:rPr lang="ar-IQ" sz="3200" dirty="0" smtClean="0">
                <a:solidFill>
                  <a:srgbClr val="C00000"/>
                </a:solidFill>
              </a:rPr>
              <a:t>بالعديد من الدول الكبرى، إلى توظيف الجماعات الاثنية </a:t>
            </a:r>
            <a:r>
              <a:rPr lang="ar-IQ" sz="3200" dirty="0" smtClean="0"/>
              <a:t>م</a:t>
            </a:r>
            <a:r>
              <a:rPr lang="ar-IQ" sz="2800" dirty="0" smtClean="0"/>
              <a:t>ن اجل زعزعة الاستقرار الداخلي ، وتفتيت الوحدة الوطنية للعديد من دول العالم، خدمة لمصالحها الخاصة. </a:t>
            </a:r>
            <a:endParaRPr lang="ar-IQ" sz="3200" dirty="0" smtClean="0"/>
          </a:p>
          <a:p>
            <a:pPr>
              <a:buNone/>
            </a:pPr>
            <a:endParaRPr lang="ar-IQ" sz="2800" dirty="0" smtClean="0"/>
          </a:p>
          <a:p>
            <a:r>
              <a:rPr lang="ar-IQ" sz="2800" dirty="0" smtClean="0"/>
              <a:t>وعملت من اجل ذلك ، </a:t>
            </a:r>
            <a:r>
              <a:rPr lang="ar-IQ" sz="2800" b="1" dirty="0" smtClean="0">
                <a:solidFill>
                  <a:srgbClr val="C00000"/>
                </a:solidFill>
              </a:rPr>
              <a:t>إلى توظيف المنظمات الدولية والإقليمية</a:t>
            </a:r>
            <a:r>
              <a:rPr lang="ar-IQ" sz="2800" dirty="0" smtClean="0"/>
              <a:t>، ليتم من عبرها التدخل في الشؤون الداخلية للدول ذات السيادة ، بحجة ارتكابها جرائم الحرب والإبادة الجماعية والجرائم ضد الإنسانية </a:t>
            </a:r>
            <a:endParaRPr lang="ar-IQ" sz="2800" dirty="0"/>
          </a:p>
        </p:txBody>
      </p:sp>
    </p:spTree>
  </p:cSld>
  <p:clrMapOvr>
    <a:masterClrMapping/>
  </p:clrMapOvr>
  <p:transition>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Autofit/>
          </a:bodyPr>
          <a:lstStyle/>
          <a:p>
            <a:pPr algn="r" rtl="0"/>
            <a:r>
              <a:rPr lang="ar-SA" sz="2400" b="1" u="sng" dirty="0" smtClean="0"/>
              <a:t>الاستنتاجات</a:t>
            </a:r>
            <a:endParaRPr lang="en-US" sz="2400" u="sng" dirty="0"/>
          </a:p>
        </p:txBody>
      </p:sp>
      <p:sp>
        <p:nvSpPr>
          <p:cNvPr id="3" name="Content Placeholder 2"/>
          <p:cNvSpPr>
            <a:spLocks noGrp="1"/>
          </p:cNvSpPr>
          <p:nvPr>
            <p:ph idx="1"/>
          </p:nvPr>
        </p:nvSpPr>
        <p:spPr>
          <a:xfrm>
            <a:off x="457200" y="1071546"/>
            <a:ext cx="8229600" cy="5253054"/>
          </a:xfrm>
        </p:spPr>
        <p:txBody>
          <a:bodyPr>
            <a:normAutofit/>
          </a:bodyPr>
          <a:lstStyle/>
          <a:p>
            <a:pPr algn="just"/>
            <a:r>
              <a:rPr lang="ar-IQ" sz="2800" b="1" u="sng" dirty="0" smtClean="0">
                <a:solidFill>
                  <a:srgbClr val="C00000"/>
                </a:solidFill>
              </a:rPr>
              <a:t>توصلت الدراسة االى استنتاجات عدة، من ابرزها:</a:t>
            </a:r>
            <a:endParaRPr lang="ar-SA" sz="2800" b="1" u="sng" dirty="0" smtClean="0">
              <a:solidFill>
                <a:srgbClr val="C00000"/>
              </a:solidFill>
            </a:endParaRPr>
          </a:p>
          <a:p>
            <a:pPr algn="just">
              <a:buNone/>
            </a:pPr>
            <a:endParaRPr lang="ar-SA" sz="2800" dirty="0" smtClean="0"/>
          </a:p>
          <a:p>
            <a:pPr lvl="0" algn="just"/>
            <a:r>
              <a:rPr lang="ar-IQ" sz="2800" dirty="0" smtClean="0"/>
              <a:t>على الرغم من التداخل والترابط بين مفهوم النزاع والنزاع المسلح مع بعض المفاهيم الأخرى ، إلا إننا لاحظنا ، </a:t>
            </a:r>
            <a:r>
              <a:rPr lang="ar-IQ" sz="2800" dirty="0" smtClean="0">
                <a:solidFill>
                  <a:srgbClr val="FF0000"/>
                </a:solidFill>
              </a:rPr>
              <a:t>إن هناك بعض التمايزات بين المفاهيم ، لا سيما في آليات ووسائل استخدامها</a:t>
            </a:r>
            <a:r>
              <a:rPr lang="ar-IQ" sz="2800" dirty="0" smtClean="0"/>
              <a:t>.</a:t>
            </a:r>
            <a:endParaRPr lang="ar-SA" sz="2800" dirty="0" smtClean="0"/>
          </a:p>
          <a:p>
            <a:pPr lvl="0" algn="just">
              <a:buNone/>
            </a:pPr>
            <a:endParaRPr lang="en-US" sz="2800" dirty="0" smtClean="0"/>
          </a:p>
          <a:p>
            <a:pPr lvl="0" algn="just"/>
            <a:r>
              <a:rPr lang="ar-IQ" sz="2800" dirty="0" smtClean="0"/>
              <a:t>أن الفقه الدولي كان يركز اهتمامه على المنازعات ذات الطابع الدولي، </a:t>
            </a:r>
            <a:r>
              <a:rPr lang="ar-SA" sz="2800" b="1" dirty="0" smtClean="0">
                <a:solidFill>
                  <a:srgbClr val="7030A0"/>
                </a:solidFill>
              </a:rPr>
              <a:t>ولم يكن يهتم بالمنازعات الداخلية ذات الطابع غير الدولي ، بوصفها تدخل في الاختصاص المطلق للدول ذات السيادة </a:t>
            </a:r>
            <a:r>
              <a:rPr lang="ar-SA" sz="2800" dirty="0" smtClean="0">
                <a:solidFill>
                  <a:srgbClr val="FF0000"/>
                </a:solidFill>
              </a:rPr>
              <a:t>،</a:t>
            </a:r>
            <a:r>
              <a:rPr lang="ar-SA" sz="2800" dirty="0" smtClean="0"/>
              <a:t> ويخضع لإحكام القانون الداخلي.</a:t>
            </a:r>
          </a:p>
          <a:p>
            <a:pPr lvl="0" algn="just">
              <a:buNone/>
            </a:pPr>
            <a:endParaRPr lang="en-US" sz="2800" dirty="0" smtClean="0"/>
          </a:p>
          <a:p>
            <a:pPr algn="just"/>
            <a:endParaRPr lang="en-US" sz="2800"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Autofit/>
          </a:bodyPr>
          <a:lstStyle/>
          <a:p>
            <a:pPr algn="r" rtl="0"/>
            <a:r>
              <a:rPr lang="ar-SA" sz="2400" b="1" u="sng" dirty="0" smtClean="0"/>
              <a:t>الاستنتاجات</a:t>
            </a:r>
            <a:endParaRPr lang="en-US" sz="2000" u="sng" dirty="0"/>
          </a:p>
        </p:txBody>
      </p:sp>
      <p:sp>
        <p:nvSpPr>
          <p:cNvPr id="3" name="Content Placeholder 2"/>
          <p:cNvSpPr>
            <a:spLocks noGrp="1"/>
          </p:cNvSpPr>
          <p:nvPr>
            <p:ph idx="1"/>
          </p:nvPr>
        </p:nvSpPr>
        <p:spPr>
          <a:xfrm>
            <a:off x="457200" y="1071546"/>
            <a:ext cx="8229600" cy="5253054"/>
          </a:xfrm>
        </p:spPr>
        <p:txBody>
          <a:bodyPr>
            <a:noAutofit/>
          </a:bodyPr>
          <a:lstStyle/>
          <a:p>
            <a:pPr lvl="0" algn="just">
              <a:lnSpc>
                <a:spcPct val="150000"/>
              </a:lnSpc>
            </a:pPr>
            <a:r>
              <a:rPr lang="ar-IQ" sz="2800" dirty="0" smtClean="0"/>
              <a:t>مالت النظرية المعاصرة ، نحو التوسع في مدلول المنازعات الداخلية لا سيما منذ العقد الاخير من القرن العشرين، اذ </a:t>
            </a:r>
            <a:r>
              <a:rPr lang="ar-IQ" sz="2800" dirty="0" smtClean="0">
                <a:solidFill>
                  <a:srgbClr val="FF0000"/>
                </a:solidFill>
              </a:rPr>
              <a:t>أصبح يخضع لحكم المنازعات ذات الطابع الدولي ، </a:t>
            </a:r>
            <a:r>
              <a:rPr lang="ar-IQ" sz="2800" dirty="0" smtClean="0">
                <a:solidFill>
                  <a:schemeClr val="accent1">
                    <a:lumMod val="50000"/>
                  </a:schemeClr>
                </a:solidFill>
              </a:rPr>
              <a:t>كل نزاع مسلح على نطاق واسع ، حتى ولو كان النزاع يدور بين جماعات لا تتمتع بصفة الدولة وفقا لقواعد القانون الدولي. </a:t>
            </a:r>
            <a:endParaRPr lang="ar-SA" sz="2800" dirty="0" smtClean="0">
              <a:solidFill>
                <a:schemeClr val="accent1">
                  <a:lumMod val="50000"/>
                </a:schemeClr>
              </a:solidFill>
            </a:endParaRPr>
          </a:p>
          <a:p>
            <a:pPr lvl="0" algn="just">
              <a:lnSpc>
                <a:spcPct val="150000"/>
              </a:lnSpc>
              <a:buNone/>
            </a:pPr>
            <a:endParaRPr lang="en-US" sz="2800" dirty="0" smtClean="0"/>
          </a:p>
          <a:p>
            <a:pPr algn="just">
              <a:lnSpc>
                <a:spcPct val="150000"/>
              </a:lnSpc>
            </a:pPr>
            <a:r>
              <a:rPr lang="ar-IQ" sz="2800" dirty="0" smtClean="0"/>
              <a:t>حاولت المنظمات الاقليمية والدولية،</a:t>
            </a:r>
            <a:r>
              <a:rPr lang="ar-SA" sz="2800" dirty="0" smtClean="0"/>
              <a:t> </a:t>
            </a:r>
            <a:r>
              <a:rPr lang="ar-IQ" sz="2800" dirty="0" smtClean="0"/>
              <a:t>الى استخدام اية وسيلة في سبيل تسوية المنازعات، </a:t>
            </a:r>
            <a:r>
              <a:rPr lang="ar-IQ" sz="2400" b="1" dirty="0" smtClean="0">
                <a:solidFill>
                  <a:srgbClr val="FF0000"/>
                </a:solidFill>
              </a:rPr>
              <a:t>حتى ولو كانت تشتمل على استخدام القوة المسلحة</a:t>
            </a:r>
            <a:r>
              <a:rPr lang="ar-IQ" sz="2800" dirty="0" smtClean="0">
                <a:solidFill>
                  <a:srgbClr val="FF0000"/>
                </a:solidFill>
              </a:rPr>
              <a:t>.</a:t>
            </a:r>
            <a:endParaRPr lang="en-US" sz="2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67458"/>
          </a:xfrm>
        </p:spPr>
        <p:txBody>
          <a:bodyPr>
            <a:noAutofit/>
          </a:bodyPr>
          <a:lstStyle/>
          <a:p>
            <a:pPr algn="r"/>
            <a:r>
              <a:rPr lang="ar-SA" sz="2400" b="1" u="sng" dirty="0" smtClean="0"/>
              <a:t>الاستنتاجات</a:t>
            </a:r>
            <a:endParaRPr lang="en-US" sz="2400" b="1" u="sng" dirty="0"/>
          </a:p>
        </p:txBody>
      </p:sp>
      <p:sp>
        <p:nvSpPr>
          <p:cNvPr id="3" name="عنصر نائب للمحتوى 2"/>
          <p:cNvSpPr>
            <a:spLocks noGrp="1"/>
          </p:cNvSpPr>
          <p:nvPr>
            <p:ph idx="1"/>
          </p:nvPr>
        </p:nvSpPr>
        <p:spPr>
          <a:xfrm>
            <a:off x="457200" y="1142984"/>
            <a:ext cx="8229600" cy="5181616"/>
          </a:xfrm>
        </p:spPr>
        <p:txBody>
          <a:bodyPr>
            <a:normAutofit/>
          </a:bodyPr>
          <a:lstStyle/>
          <a:p>
            <a:pPr algn="just"/>
            <a:r>
              <a:rPr lang="ar-IQ" sz="2800" dirty="0" smtClean="0">
                <a:solidFill>
                  <a:srgbClr val="FF0000"/>
                </a:solidFill>
              </a:rPr>
              <a:t>نتج عن الاختلاف والغموض فيما يتعلق بتفسير جرائم الحرب والإبادة الجماعية والجرائم ضد الإنسانية </a:t>
            </a:r>
            <a:r>
              <a:rPr lang="ar-IQ" sz="2800" dirty="0" smtClean="0"/>
              <a:t>، </a:t>
            </a:r>
            <a:r>
              <a:rPr lang="ar-IQ" sz="2800" b="1" dirty="0" smtClean="0"/>
              <a:t>على مشروعية أو عدم مشروعية التدخل الدولي ،</a:t>
            </a:r>
            <a:r>
              <a:rPr lang="ar-IQ" sz="2800" dirty="0" smtClean="0"/>
              <a:t> مما جرى تفسير المبدأ تفسيراً سياسياً بحتاً ، تتحكم فيه المصالح ، وظروف كل حالة بحالتها. </a:t>
            </a:r>
            <a:endParaRPr lang="ar-SA" sz="2800" dirty="0" smtClean="0"/>
          </a:p>
          <a:p>
            <a:pPr algn="just"/>
            <a:endParaRPr lang="ar-SA" sz="2800" dirty="0" smtClean="0"/>
          </a:p>
          <a:p>
            <a:pPr lvl="0" algn="just"/>
            <a:r>
              <a:rPr lang="ar-IQ" sz="2800" b="1" dirty="0" smtClean="0">
                <a:solidFill>
                  <a:schemeClr val="tx2">
                    <a:lumMod val="60000"/>
                    <a:lumOff val="40000"/>
                  </a:schemeClr>
                </a:solidFill>
              </a:rPr>
              <a:t>عمدت الدول الكبرى </a:t>
            </a:r>
            <a:r>
              <a:rPr lang="ar-IQ" sz="2800" dirty="0" smtClean="0">
                <a:solidFill>
                  <a:srgbClr val="002060"/>
                </a:solidFill>
              </a:rPr>
              <a:t>إلى توظيف المنظمات الدولية والإقليمية، ليتم من خلالها التدخل في الشؤون الداخلية للدول ذات السيادة </a:t>
            </a:r>
            <a:r>
              <a:rPr lang="ar-IQ" sz="2800" dirty="0" smtClean="0"/>
              <a:t>، بحجة ارتكابها جرائم الحرب والإبادة الجماعية والجرائم ضد الإنسانية، </a:t>
            </a:r>
            <a:r>
              <a:rPr lang="ar-IQ" sz="2800" dirty="0" smtClean="0">
                <a:solidFill>
                  <a:srgbClr val="FF0000"/>
                </a:solidFill>
              </a:rPr>
              <a:t>مما حدا </a:t>
            </a:r>
            <a:r>
              <a:rPr lang="ar-IQ" sz="2800" dirty="0" err="1" smtClean="0">
                <a:solidFill>
                  <a:srgbClr val="FF0000"/>
                </a:solidFill>
              </a:rPr>
              <a:t>بها</a:t>
            </a:r>
            <a:r>
              <a:rPr lang="ar-IQ" sz="2800" dirty="0" smtClean="0">
                <a:solidFill>
                  <a:srgbClr val="FF0000"/>
                </a:solidFill>
              </a:rPr>
              <a:t> إلى توظيف الجماعات </a:t>
            </a:r>
            <a:r>
              <a:rPr lang="ar-IQ" sz="2800" dirty="0" err="1" smtClean="0">
                <a:solidFill>
                  <a:srgbClr val="FF0000"/>
                </a:solidFill>
              </a:rPr>
              <a:t>الاثنية</a:t>
            </a:r>
            <a:r>
              <a:rPr lang="ar-IQ" sz="2800" dirty="0" smtClean="0">
                <a:solidFill>
                  <a:srgbClr val="FF0000"/>
                </a:solidFill>
              </a:rPr>
              <a:t> </a:t>
            </a:r>
            <a:r>
              <a:rPr lang="ar-IQ" sz="2800" dirty="0" smtClean="0"/>
              <a:t>من اجل زعزعة الاستقرار الداخلي ، وتفتيت الوحدة الوطنية للعديد من دول العالم، خدمة لمصالحها الخاصة.</a:t>
            </a:r>
            <a:endParaRPr lang="en-US" sz="2800" dirty="0" smtClean="0"/>
          </a:p>
          <a:p>
            <a:pPr algn="just"/>
            <a:endParaRPr lang="en-US" sz="2800"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857256"/>
          </a:xfrm>
        </p:spPr>
        <p:txBody>
          <a:bodyPr>
            <a:normAutofit/>
          </a:bodyPr>
          <a:lstStyle/>
          <a:p>
            <a:pPr algn="r"/>
            <a:r>
              <a:rPr lang="ar-SA" sz="2400" b="1" u="sng" dirty="0" smtClean="0"/>
              <a:t>المقدمة</a:t>
            </a:r>
            <a:endParaRPr lang="en-US" sz="2400" dirty="0"/>
          </a:p>
        </p:txBody>
      </p:sp>
      <p:sp>
        <p:nvSpPr>
          <p:cNvPr id="3" name="Content Placeholder 2"/>
          <p:cNvSpPr>
            <a:spLocks noGrp="1"/>
          </p:cNvSpPr>
          <p:nvPr>
            <p:ph idx="1"/>
          </p:nvPr>
        </p:nvSpPr>
        <p:spPr>
          <a:xfrm>
            <a:off x="457200" y="714356"/>
            <a:ext cx="8229600" cy="5610244"/>
          </a:xfrm>
        </p:spPr>
        <p:txBody>
          <a:bodyPr/>
          <a:lstStyle/>
          <a:p>
            <a:pPr algn="just"/>
            <a:endParaRPr lang="ar-SA" sz="2800" dirty="0" smtClean="0"/>
          </a:p>
          <a:p>
            <a:pPr algn="just"/>
            <a:r>
              <a:rPr lang="ar-IQ" sz="2800" dirty="0" smtClean="0"/>
              <a:t>وتشير الأرقام إلى </a:t>
            </a:r>
            <a:r>
              <a:rPr lang="ar-IQ" sz="2800" dirty="0" smtClean="0">
                <a:solidFill>
                  <a:srgbClr val="0070C0"/>
                </a:solidFill>
              </a:rPr>
              <a:t>أنه خلال الـ(5500) سنة الماضية، وقع على الأرض قرابة (15) إلف نزاعاً، </a:t>
            </a:r>
            <a:r>
              <a:rPr lang="ar-IQ" sz="2800" dirty="0" smtClean="0"/>
              <a:t>بمعدل (2-3) نزاع في السنة</a:t>
            </a:r>
            <a:r>
              <a:rPr lang="ar-IQ" sz="2800" dirty="0" smtClean="0">
                <a:solidFill>
                  <a:srgbClr val="FF0000"/>
                </a:solidFill>
              </a:rPr>
              <a:t>، قتل فيها أكثر من (3540) مليون شخص</a:t>
            </a:r>
            <a:r>
              <a:rPr lang="ar-SA" sz="2800" b="1" dirty="0" smtClean="0"/>
              <a:t>.</a:t>
            </a:r>
            <a:r>
              <a:rPr lang="ar-SA" sz="2800" b="1" baseline="30000" dirty="0" smtClean="0"/>
              <a:t> </a:t>
            </a:r>
            <a:endParaRPr lang="ar-IQ" sz="2800" b="1" baseline="30000" dirty="0" smtClean="0"/>
          </a:p>
          <a:p>
            <a:pPr algn="just"/>
            <a:r>
              <a:rPr lang="ar-IQ" sz="2800" dirty="0" smtClean="0"/>
              <a:t>وإن </a:t>
            </a:r>
            <a:r>
              <a:rPr lang="ar-IQ" sz="2800" dirty="0" smtClean="0"/>
              <a:t>الكرة الأرضية لم تعرف خلال مدة الـ(2340) أسبوعاً الممتدة ما بين (1945-1990) كحد أقصى، سوى ثلاثة أسابيع من دون نزاع</a:t>
            </a:r>
            <a:r>
              <a:rPr lang="ar-SA" sz="2800" dirty="0" smtClean="0"/>
              <a:t> </a:t>
            </a:r>
            <a:r>
              <a:rPr lang="ar-IQ" sz="2800" dirty="0" smtClean="0"/>
              <a:t>مسلح</a:t>
            </a:r>
            <a:r>
              <a:rPr lang="ar-SA" sz="2800" b="1" dirty="0" smtClean="0"/>
              <a:t>.</a:t>
            </a:r>
            <a:r>
              <a:rPr lang="ar-SA" sz="2800" b="1" baseline="30000" dirty="0" smtClean="0"/>
              <a:t> </a:t>
            </a:r>
            <a:r>
              <a:rPr lang="ar-IQ" sz="2800" dirty="0" smtClean="0"/>
              <a:t>وإنه </a:t>
            </a:r>
            <a:r>
              <a:rPr lang="ar-IQ" sz="2800" dirty="0" smtClean="0">
                <a:solidFill>
                  <a:srgbClr val="0070C0"/>
                </a:solidFill>
              </a:rPr>
              <a:t>في المدة الممتدة ما بين (1990-1999) </a:t>
            </a:r>
            <a:r>
              <a:rPr lang="ar-IQ" sz="2800" dirty="0" smtClean="0"/>
              <a:t>بلغت عدد المنازعات المسلحة ذات الطابع الدولي وغير الدولي، </a:t>
            </a:r>
            <a:r>
              <a:rPr lang="ar-IQ" sz="2800" dirty="0" smtClean="0">
                <a:solidFill>
                  <a:srgbClr val="FF0000"/>
                </a:solidFill>
              </a:rPr>
              <a:t>قرابة (585) نزاعاً، قتل فيها أكثر من (6) ملايين شخص.</a:t>
            </a:r>
            <a:endParaRPr lang="en-US" sz="2800" dirty="0" smtClean="0">
              <a:solidFill>
                <a:srgbClr val="FF0000"/>
              </a:solidFill>
            </a:endParaRPr>
          </a:p>
          <a:p>
            <a:pPr algn="just"/>
            <a:endParaRPr lang="en-US"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sz="3200" b="1" dirty="0" smtClean="0">
                <a:solidFill>
                  <a:schemeClr val="bg2">
                    <a:lumMod val="25000"/>
                  </a:schemeClr>
                </a:solidFill>
              </a:rPr>
              <a:t>فيديو يوضح ان النزاع المسلح  كان ولا زال مستمر </a:t>
            </a:r>
            <a:endParaRPr lang="ar-IQ" sz="3200" b="1" dirty="0">
              <a:solidFill>
                <a:schemeClr val="bg2">
                  <a:lumMod val="25000"/>
                </a:schemeClr>
              </a:solidFill>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Autofit/>
          </a:bodyPr>
          <a:lstStyle/>
          <a:p>
            <a:pPr algn="r" rtl="0"/>
            <a:r>
              <a:rPr lang="ar-SA" sz="2400" b="1" u="sng" dirty="0" smtClean="0"/>
              <a:t> </a:t>
            </a:r>
            <a:r>
              <a:rPr lang="ar-IQ" sz="2400" b="1" u="sng" dirty="0" smtClean="0"/>
              <a:t>اولا: </a:t>
            </a:r>
            <a:r>
              <a:rPr lang="ar-SA" sz="2400" b="1" u="sng" dirty="0" smtClean="0"/>
              <a:t>مفهوم ومعنى المنازع</a:t>
            </a:r>
            <a:r>
              <a:rPr lang="ar-IQ" sz="2400" b="1" u="sng" dirty="0" smtClean="0"/>
              <a:t>ات المسلحة</a:t>
            </a:r>
            <a:endParaRPr lang="en-US" sz="2400" dirty="0"/>
          </a:p>
        </p:txBody>
      </p:sp>
      <p:sp>
        <p:nvSpPr>
          <p:cNvPr id="3" name="Content Placeholder 2"/>
          <p:cNvSpPr>
            <a:spLocks noGrp="1"/>
          </p:cNvSpPr>
          <p:nvPr>
            <p:ph idx="1"/>
          </p:nvPr>
        </p:nvSpPr>
        <p:spPr>
          <a:xfrm>
            <a:off x="457200" y="1214422"/>
            <a:ext cx="8229600" cy="5110178"/>
          </a:xfrm>
        </p:spPr>
        <p:txBody>
          <a:bodyPr>
            <a:noAutofit/>
          </a:bodyPr>
          <a:lstStyle/>
          <a:p>
            <a:pPr algn="just"/>
            <a:r>
              <a:rPr lang="ar-IQ" sz="2800" dirty="0" smtClean="0"/>
              <a:t>تعددت التعريفات حولها ، نظراً لاتسام ظاهرة النزاع بالتعقيد والتداخل مع مفاهيم أخرى. </a:t>
            </a:r>
            <a:endParaRPr lang="ar-SA" sz="2800" dirty="0" smtClean="0"/>
          </a:p>
          <a:p>
            <a:pPr algn="just"/>
            <a:r>
              <a:rPr lang="ar-IQ" sz="2800" dirty="0" smtClean="0"/>
              <a:t>واصبح مفهوم النزاع لا يقتصر على ميدان واحد، بل شمل جميع الميادين من سياسية واقتصادية واجتماعية وغيرها من الميادين ذات العلاقة بالدراسات الإنسانية بصفة عامة</a:t>
            </a:r>
            <a:endParaRPr lang="ar-SA" sz="2800" dirty="0" smtClean="0"/>
          </a:p>
          <a:p>
            <a:pPr algn="just"/>
            <a:r>
              <a:rPr lang="ar-SA" sz="2800" dirty="0" smtClean="0"/>
              <a:t>وقد عرف </a:t>
            </a:r>
            <a:r>
              <a:rPr lang="ar-IQ" sz="2800" dirty="0" smtClean="0"/>
              <a:t>برنامج (أوبسالا) لبيانات الصراعات</a:t>
            </a:r>
            <a:r>
              <a:rPr lang="ar-SA" sz="2800" dirty="0" smtClean="0"/>
              <a:t> </a:t>
            </a:r>
            <a:r>
              <a:rPr lang="ar-IQ" sz="2800" dirty="0" smtClean="0"/>
              <a:t>النزاع المسلح، </a:t>
            </a:r>
            <a:r>
              <a:rPr lang="ar-IQ" sz="2800" dirty="0" smtClean="0">
                <a:solidFill>
                  <a:srgbClr val="C00000"/>
                </a:solidFill>
              </a:rPr>
              <a:t>بأنه عدم التوافق بين طرفين، أحدهما على الأقل حكومة دولة، وينتج عنه استخدام القوة المسلحة بينهما، ويسفر عن مقتل ما لا يقل عن (25) شخصاً في سنة واحدة</a:t>
            </a:r>
            <a:endParaRPr lang="ar-SA" sz="2800" dirty="0" smtClean="0">
              <a:solidFill>
                <a:srgbClr val="C00000"/>
              </a:solidFill>
            </a:endParaRPr>
          </a:p>
          <a:p>
            <a:pPr algn="just"/>
            <a:endParaRPr lang="en-US" sz="2800"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Autofit/>
          </a:bodyPr>
          <a:lstStyle/>
          <a:p>
            <a:pPr algn="r" rtl="0"/>
            <a:r>
              <a:rPr lang="ar-IQ" sz="2400" b="1" u="sng" dirty="0" smtClean="0"/>
              <a:t>اولا: </a:t>
            </a:r>
            <a:r>
              <a:rPr lang="ar-SA" sz="2400" b="1" u="sng" dirty="0" smtClean="0"/>
              <a:t>مفهوم ومعنى المنازعات</a:t>
            </a:r>
            <a:r>
              <a:rPr lang="ar-IQ" sz="2400" b="1" u="sng" dirty="0" smtClean="0"/>
              <a:t> المسلحة</a:t>
            </a:r>
            <a:endParaRPr lang="en-US" sz="2400" dirty="0"/>
          </a:p>
        </p:txBody>
      </p:sp>
      <p:sp>
        <p:nvSpPr>
          <p:cNvPr id="3" name="Content Placeholder 2"/>
          <p:cNvSpPr>
            <a:spLocks noGrp="1"/>
          </p:cNvSpPr>
          <p:nvPr>
            <p:ph idx="1"/>
          </p:nvPr>
        </p:nvSpPr>
        <p:spPr>
          <a:xfrm>
            <a:off x="457200" y="1285860"/>
            <a:ext cx="8229600" cy="5038740"/>
          </a:xfrm>
        </p:spPr>
        <p:txBody>
          <a:bodyPr>
            <a:normAutofit/>
          </a:bodyPr>
          <a:lstStyle/>
          <a:p>
            <a:pPr algn="just"/>
            <a:r>
              <a:rPr lang="ar-IQ" sz="2800" dirty="0" smtClean="0"/>
              <a:t>في حين أشار المعهد الدولي للنزاعات في </a:t>
            </a:r>
            <a:r>
              <a:rPr lang="ar-IQ" sz="2800" dirty="0" smtClean="0"/>
              <a:t>هايدلبرغ، </a:t>
            </a:r>
            <a:r>
              <a:rPr lang="ar-IQ" sz="2800" dirty="0" smtClean="0"/>
              <a:t>إلى أن النزاع المسلح يراد به، </a:t>
            </a:r>
            <a:r>
              <a:rPr lang="ar-IQ" sz="2800" dirty="0" smtClean="0">
                <a:solidFill>
                  <a:srgbClr val="C00000"/>
                </a:solidFill>
              </a:rPr>
              <a:t>الاختلاف في المصالح بين طرفين في الأقل (الجماعات المنظمة، الدول ومجموعات الدول، المنظمات)، وتكون مصممة للسعي إلى تحقيق مصالحهم عن طريق استخدام القوة</a:t>
            </a:r>
            <a:endParaRPr lang="ar-SA" sz="2800" dirty="0" smtClean="0">
              <a:solidFill>
                <a:srgbClr val="C00000"/>
              </a:solidFill>
            </a:endParaRPr>
          </a:p>
          <a:p>
            <a:pPr algn="just">
              <a:buNone/>
            </a:pPr>
            <a:endParaRPr lang="ar-SA" sz="2800" dirty="0" smtClean="0">
              <a:solidFill>
                <a:srgbClr val="FF0000"/>
              </a:solidFill>
            </a:endParaRPr>
          </a:p>
          <a:p>
            <a:pPr algn="just"/>
            <a:r>
              <a:rPr lang="ar-IQ" sz="2800" dirty="0" smtClean="0"/>
              <a:t>وقد أشار معهد ستوكهولم لأبحاث السلام الدولي (</a:t>
            </a:r>
            <a:r>
              <a:rPr lang="en-US" sz="2800" dirty="0" smtClean="0"/>
              <a:t>SIPRI</a:t>
            </a:r>
            <a:r>
              <a:rPr lang="ar-IQ" sz="2800" dirty="0" smtClean="0"/>
              <a:t>) إلى أن النزاع لكي يكون مسلحاً لا بد من توافر </a:t>
            </a:r>
            <a:r>
              <a:rPr lang="ar-IQ" sz="2800" b="1" dirty="0" smtClean="0"/>
              <a:t>خمسة عناصر</a:t>
            </a:r>
            <a:r>
              <a:rPr lang="ar-IQ" sz="2800" dirty="0" smtClean="0"/>
              <a:t> هي :</a:t>
            </a:r>
            <a:endParaRPr lang="en-US" sz="2800" dirty="0" smtClean="0"/>
          </a:p>
          <a:p>
            <a:pPr algn="just">
              <a:buNone/>
            </a:pPr>
            <a:r>
              <a:rPr lang="ar-SA" sz="2800" dirty="0" smtClean="0">
                <a:solidFill>
                  <a:srgbClr val="FF0000"/>
                </a:solidFill>
              </a:rPr>
              <a:t>1</a:t>
            </a:r>
            <a:r>
              <a:rPr lang="ar-IQ" sz="2800" dirty="0" smtClean="0">
                <a:solidFill>
                  <a:srgbClr val="FF0000"/>
                </a:solidFill>
              </a:rPr>
              <a:t>. </a:t>
            </a:r>
            <a:r>
              <a:rPr lang="ar-IQ" sz="2800" dirty="0" smtClean="0">
                <a:solidFill>
                  <a:srgbClr val="7030A0"/>
                </a:solidFill>
              </a:rPr>
              <a:t>العنف المتعمد      2. استخدام السلاح      3. المعركة     4. الأغراض السياسية       5. حكومة كإحدى الجهات الفاعلة في أحد جانبي النزاع على الأقل.</a:t>
            </a:r>
            <a:endParaRPr lang="ar-SA" sz="2800" dirty="0" smtClean="0">
              <a:solidFill>
                <a:srgbClr val="7030A0"/>
              </a:solidFill>
            </a:endParaRPr>
          </a:p>
          <a:p>
            <a:pPr algn="just"/>
            <a:endParaRPr lang="en-US" sz="2800" dirty="0"/>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67458"/>
          </a:xfrm>
        </p:spPr>
        <p:txBody>
          <a:bodyPr>
            <a:noAutofit/>
          </a:bodyPr>
          <a:lstStyle/>
          <a:p>
            <a:pPr algn="r"/>
            <a:r>
              <a:rPr lang="ar-SA" sz="2400" b="1" u="sng" dirty="0" smtClean="0"/>
              <a:t>اولا: مفهوم ومعنى المنازعات</a:t>
            </a:r>
            <a:r>
              <a:rPr lang="ar-IQ" sz="2400" b="1" u="sng" dirty="0" smtClean="0"/>
              <a:t> المسلحة</a:t>
            </a:r>
            <a:endParaRPr lang="ar-IQ" sz="2400" dirty="0"/>
          </a:p>
        </p:txBody>
      </p:sp>
      <p:sp>
        <p:nvSpPr>
          <p:cNvPr id="3" name="عنصر نائب للمحتوى 2"/>
          <p:cNvSpPr>
            <a:spLocks noGrp="1"/>
          </p:cNvSpPr>
          <p:nvPr>
            <p:ph idx="1"/>
          </p:nvPr>
        </p:nvSpPr>
        <p:spPr>
          <a:xfrm>
            <a:off x="457200" y="1000108"/>
            <a:ext cx="8229600" cy="5324492"/>
          </a:xfrm>
        </p:spPr>
        <p:txBody>
          <a:bodyPr>
            <a:normAutofit/>
          </a:bodyPr>
          <a:lstStyle/>
          <a:p>
            <a:endParaRPr lang="ar-SA" sz="2800" dirty="0" smtClean="0"/>
          </a:p>
          <a:p>
            <a:r>
              <a:rPr lang="ar-IQ" sz="2800" dirty="0" smtClean="0"/>
              <a:t>وعبر ما تقدم، يتبين أن النزاع ينطوي على عملية تفاعل بين طرفين في الأقل، وتختلف أشكال التفاعل حسب طبيعة العلاقة بينهما</a:t>
            </a:r>
            <a:r>
              <a:rPr lang="ar-IQ" sz="2800" dirty="0" smtClean="0"/>
              <a:t>.</a:t>
            </a:r>
          </a:p>
          <a:p>
            <a:r>
              <a:rPr lang="ar-IQ" sz="2800" dirty="0" smtClean="0"/>
              <a:t> </a:t>
            </a:r>
            <a:r>
              <a:rPr lang="ar-IQ" sz="2800" dirty="0" smtClean="0"/>
              <a:t>فليس كل نزاع يدل على استخدام القوة، </a:t>
            </a:r>
            <a:r>
              <a:rPr lang="ar-IQ" sz="2800" dirty="0" smtClean="0">
                <a:solidFill>
                  <a:srgbClr val="7030A0"/>
                </a:solidFill>
              </a:rPr>
              <a:t>كما في النزاع الدبلوماسي والنزاع القانوني والنزاع الاقتصادي، </a:t>
            </a:r>
            <a:r>
              <a:rPr lang="ar-IQ" sz="2800" dirty="0" smtClean="0"/>
              <a:t>إذ لا يحتاج إلى استخدام القوة واللجوء للعنف.</a:t>
            </a:r>
            <a:endParaRPr lang="ar-SA" sz="2800" dirty="0" smtClean="0"/>
          </a:p>
          <a:p>
            <a:pPr>
              <a:buNone/>
            </a:pPr>
            <a:endParaRPr lang="en-US" sz="2800" dirty="0" smtClean="0"/>
          </a:p>
          <a:p>
            <a:r>
              <a:rPr lang="ar-IQ" sz="2800" dirty="0" smtClean="0"/>
              <a:t>أما النزاع المسلح</a:t>
            </a:r>
            <a:r>
              <a:rPr lang="ar-IQ" sz="2800" dirty="0" smtClean="0">
                <a:solidFill>
                  <a:srgbClr val="FF0000"/>
                </a:solidFill>
              </a:rPr>
              <a:t>، </a:t>
            </a:r>
            <a:r>
              <a:rPr lang="ar-IQ" sz="2800" dirty="0" smtClean="0">
                <a:solidFill>
                  <a:schemeClr val="accent3">
                    <a:lumMod val="50000"/>
                  </a:schemeClr>
                </a:solidFill>
              </a:rPr>
              <a:t>فهو الذي يدل في بعض جوانبه على الحرب، عبر استخدام وسائل وآليات تتسم بالعنف</a:t>
            </a:r>
            <a:endParaRPr lang="en-US" sz="2800" dirty="0" smtClean="0">
              <a:solidFill>
                <a:schemeClr val="accent3">
                  <a:lumMod val="50000"/>
                </a:schemeClr>
              </a:solidFill>
            </a:endParaRP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Autofit/>
          </a:bodyPr>
          <a:lstStyle/>
          <a:p>
            <a:pPr algn="r"/>
            <a:r>
              <a:rPr lang="ar-IQ" sz="2400" b="1" u="sng" dirty="0" smtClean="0"/>
              <a:t>ثانيا: تصنيف المنازعات</a:t>
            </a:r>
            <a:endParaRPr lang="ar-IQ" sz="2400" b="1" u="sng" dirty="0"/>
          </a:p>
        </p:txBody>
      </p:sp>
      <p:sp>
        <p:nvSpPr>
          <p:cNvPr id="3" name="Content Placeholder 2"/>
          <p:cNvSpPr>
            <a:spLocks noGrp="1"/>
          </p:cNvSpPr>
          <p:nvPr>
            <p:ph idx="1"/>
          </p:nvPr>
        </p:nvSpPr>
        <p:spPr>
          <a:xfrm>
            <a:off x="457200" y="1357298"/>
            <a:ext cx="8229600" cy="4967302"/>
          </a:xfrm>
        </p:spPr>
        <p:txBody>
          <a:bodyPr>
            <a:normAutofit/>
          </a:bodyPr>
          <a:lstStyle/>
          <a:p>
            <a:r>
              <a:rPr lang="ar-IQ" sz="3200" dirty="0" smtClean="0">
                <a:solidFill>
                  <a:srgbClr val="C00000"/>
                </a:solidFill>
              </a:rPr>
              <a:t>يعد أفلاطون </a:t>
            </a:r>
            <a:r>
              <a:rPr lang="ar-IQ" sz="3200" dirty="0" smtClean="0"/>
              <a:t>أول من عمد إلى وضع تصنيف عام للمنازعات ، </a:t>
            </a:r>
            <a:r>
              <a:rPr lang="ar-IQ" sz="3200" dirty="0" smtClean="0">
                <a:solidFill>
                  <a:schemeClr val="bg2">
                    <a:lumMod val="25000"/>
                  </a:schemeClr>
                </a:solidFill>
              </a:rPr>
              <a:t>وذلك عندما قسمها إلى أربعة أقسام: </a:t>
            </a:r>
          </a:p>
          <a:p>
            <a:r>
              <a:rPr lang="ar-IQ" sz="3200" b="1" dirty="0" smtClean="0"/>
              <a:t>الأول</a:t>
            </a:r>
            <a:r>
              <a:rPr lang="ar-IQ" sz="3200" dirty="0" smtClean="0"/>
              <a:t> يجري بين القبائل المتجاورة والعشائر المتناظرة،</a:t>
            </a:r>
          </a:p>
          <a:p>
            <a:r>
              <a:rPr lang="ar-IQ" sz="3200" b="1" dirty="0" smtClean="0"/>
              <a:t>الثاني</a:t>
            </a:r>
            <a:r>
              <a:rPr lang="ar-IQ" sz="3200" dirty="0" smtClean="0"/>
              <a:t> يكون بين الأمم </a:t>
            </a:r>
            <a:endParaRPr lang="ar-IQ" sz="3200" b="1" dirty="0" smtClean="0"/>
          </a:p>
          <a:p>
            <a:r>
              <a:rPr lang="ar-IQ" sz="3200" b="1" dirty="0" smtClean="0"/>
              <a:t>الثالث</a:t>
            </a:r>
            <a:r>
              <a:rPr lang="ar-IQ" sz="3200" dirty="0" smtClean="0"/>
              <a:t> حروب جهاد وعدل  </a:t>
            </a:r>
            <a:endParaRPr lang="ar-IQ" sz="3200" b="1" dirty="0" smtClean="0"/>
          </a:p>
          <a:p>
            <a:r>
              <a:rPr lang="ar-IQ" sz="3200" b="1" dirty="0" smtClean="0"/>
              <a:t>الرابع</a:t>
            </a:r>
            <a:r>
              <a:rPr lang="ar-IQ" sz="3200" dirty="0" smtClean="0"/>
              <a:t> حروب الدول مع الخارجين عليها</a:t>
            </a:r>
            <a:endParaRPr lang="ar-IQ" sz="3200" dirty="0"/>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r"/>
            <a:r>
              <a:rPr lang="ar-IQ" sz="2400" b="1" u="sng" dirty="0" smtClean="0"/>
              <a:t>ثانيا: تصنيف المنازعات</a:t>
            </a:r>
            <a:endParaRPr lang="ar-IQ" sz="2400" b="1" u="sng" dirty="0"/>
          </a:p>
        </p:txBody>
      </p:sp>
      <p:sp>
        <p:nvSpPr>
          <p:cNvPr id="3" name="Content Placeholder 2"/>
          <p:cNvSpPr>
            <a:spLocks noGrp="1"/>
          </p:cNvSpPr>
          <p:nvPr>
            <p:ph idx="1"/>
          </p:nvPr>
        </p:nvSpPr>
        <p:spPr>
          <a:xfrm>
            <a:off x="457200" y="1428736"/>
            <a:ext cx="8229600" cy="4895864"/>
          </a:xfrm>
        </p:spPr>
        <p:txBody>
          <a:bodyPr>
            <a:normAutofit/>
          </a:bodyPr>
          <a:lstStyle/>
          <a:p>
            <a:r>
              <a:rPr lang="ar-IQ" sz="2800" b="1" dirty="0" smtClean="0"/>
              <a:t>في حين </a:t>
            </a:r>
            <a:r>
              <a:rPr lang="ar-IQ" sz="2800" b="1" dirty="0" smtClean="0">
                <a:solidFill>
                  <a:srgbClr val="00B050"/>
                </a:solidFill>
              </a:rPr>
              <a:t>قسم جروسيوس </a:t>
            </a:r>
            <a:r>
              <a:rPr lang="ar-IQ" sz="2800" b="1" dirty="0" smtClean="0"/>
              <a:t>في كتابه </a:t>
            </a:r>
            <a:r>
              <a:rPr lang="ar-IQ" sz="2800" b="1" dirty="0" smtClean="0">
                <a:solidFill>
                  <a:schemeClr val="bg2">
                    <a:lumMod val="25000"/>
                  </a:schemeClr>
                </a:solidFill>
              </a:rPr>
              <a:t>" حق الحرب والسلام " </a:t>
            </a:r>
            <a:r>
              <a:rPr lang="ar-IQ" sz="2800" b="1" dirty="0" smtClean="0"/>
              <a:t>الحروب إلى ثلاثة انواع :</a:t>
            </a:r>
            <a:endParaRPr lang="en-US" sz="2800" dirty="0" smtClean="0"/>
          </a:p>
          <a:p>
            <a:pPr lvl="0"/>
            <a:r>
              <a:rPr lang="ar-IQ" sz="2800" b="1" dirty="0" smtClean="0"/>
              <a:t>الحروب العامة : والتي يكون احد اطرافها السلطة .</a:t>
            </a:r>
          </a:p>
          <a:p>
            <a:pPr lvl="0">
              <a:buNone/>
            </a:pPr>
            <a:endParaRPr lang="en-US" sz="2800" dirty="0" smtClean="0"/>
          </a:p>
          <a:p>
            <a:pPr lvl="0"/>
            <a:r>
              <a:rPr lang="ar-IQ" sz="2800" b="1" dirty="0" smtClean="0"/>
              <a:t>الحروب الخاصة : وتكون بين اشخاص خاصين بدون السلطة العامة </a:t>
            </a:r>
          </a:p>
          <a:p>
            <a:pPr lvl="0">
              <a:buNone/>
            </a:pPr>
            <a:endParaRPr lang="en-US" sz="2800" dirty="0" smtClean="0"/>
          </a:p>
          <a:p>
            <a:pPr lvl="0"/>
            <a:r>
              <a:rPr lang="ar-IQ" sz="2800" b="1" dirty="0" smtClean="0"/>
              <a:t>الحروب المختلطة : والتي تكون احد اطرافه السلطة العامة والاخر مجرد اشخاص خاصين .</a:t>
            </a:r>
            <a:endParaRPr lang="en-US" sz="2800" dirty="0" smtClean="0"/>
          </a:p>
          <a:p>
            <a:pPr>
              <a:buNone/>
            </a:pPr>
            <a:endParaRPr lang="ar-IQ" sz="28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Custom 1">
      <a:dk1>
        <a:sysClr val="windowText" lastClr="000000"/>
      </a:dk1>
      <a:lt1>
        <a:sysClr val="window" lastClr="FFFFFF"/>
      </a:lt1>
      <a:dk2>
        <a:srgbClr val="4E5B6F"/>
      </a:dk2>
      <a:lt2>
        <a:srgbClr val="D6ECFF"/>
      </a:lt2>
      <a:accent1>
        <a:srgbClr val="CBECB0"/>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491</TotalTime>
  <Words>2177</Words>
  <PresentationFormat>On-screen Show (4:3)</PresentationFormat>
  <Paragraphs>138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تدفق</vt:lpstr>
      <vt:lpstr>  النزاعات الداخلية واثرها على  مستقبل العلاقات الدولية   أ.م.د. مهند عبد الواحد النداوي  كلية العلوم السياسية/ الجامعة المستنصرية     </vt:lpstr>
      <vt:lpstr>المقدمة </vt:lpstr>
      <vt:lpstr>المقدمة</vt:lpstr>
      <vt:lpstr>Slide 4</vt:lpstr>
      <vt:lpstr> اولا: مفهوم ومعنى المنازعات المسلحة</vt:lpstr>
      <vt:lpstr>اولا: مفهوم ومعنى المنازعات المسلحة</vt:lpstr>
      <vt:lpstr>اولا: مفهوم ومعنى المنازعات المسلحة</vt:lpstr>
      <vt:lpstr>ثانيا: تصنيف المنازعات</vt:lpstr>
      <vt:lpstr>ثانيا: تصنيف المنازعات</vt:lpstr>
      <vt:lpstr>ثانيا: تصنيف المنازعات</vt:lpstr>
      <vt:lpstr>ثانيا: تصنيف المنازعات</vt:lpstr>
      <vt:lpstr>ثانيا: تصنيف المنازعات</vt:lpstr>
      <vt:lpstr>ثالثا: دور المنظمات الاقليمية والدولية في تسوية المنازعات</vt:lpstr>
      <vt:lpstr>ثالثا: دور المنظمات الاقليمية والدولية في تسوية المنازعات</vt:lpstr>
      <vt:lpstr>ثالثا: دور المنظمات الاقليمية والدولية في تسوية المنازعات</vt:lpstr>
      <vt:lpstr>ثالثا: دور المنظمات الاقليمية والدولية في تسوية المنازعات</vt:lpstr>
      <vt:lpstr>ثالثا: دور المنظمات الاقليمية والدولية في تسوية المنازعات</vt:lpstr>
      <vt:lpstr>رابعا: مستقبل العلاقات الدولية في ضوء تزايد حدة المنازعات المسلحة الداخلية: </vt:lpstr>
      <vt:lpstr>رابعا: مستقبل العلاقات الدولية في ضوء تزايد حدة المنازعات المسلحة الداخلية: </vt:lpstr>
      <vt:lpstr>رابعا: مستقبل العلاقات الدولية في ضوء تزايد حدة المنازعات المسلحة الداخلية: </vt:lpstr>
      <vt:lpstr>رابعا: مستقبل العلاقات الدولية في ضوء تزايد حدة المنازعات المسلحة الداخلية: </vt:lpstr>
      <vt:lpstr>رابعا: مستقبل العلاقات الدولية في ضوء تزايد حدة المنازعات المسلحة الداخلية: </vt:lpstr>
      <vt:lpstr>رابعا: مستقبل العلاقات الدولية في ضوء تزايد حدة المنازعات المسلحة الداخلية: </vt:lpstr>
      <vt:lpstr>رابعا: مستقبل العلاقات الدولية في ضوء تزايد حدة المنازعات المسلحة الداخلية: </vt:lpstr>
      <vt:lpstr>رابعا: مستقبل العلاقات الدولية في ضوء تزايد حدة المنازعات المسلحة الداخلية: </vt:lpstr>
      <vt:lpstr>الاستنتاجات</vt:lpstr>
      <vt:lpstr>الاستنتاجات</vt:lpstr>
      <vt:lpstr>الاستنتاجات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نتائج التغيير على العلاقة بين الدول العربية ودول الجوار الإقليمي  تركيا وإيران أنموذجا    د. مهند عبد الواحد كاظم – كلية العلوم/ الجامعة المستنصرية   </dc:title>
  <cp:lastModifiedBy>Nawres_Net</cp:lastModifiedBy>
  <cp:revision>77</cp:revision>
  <dcterms:modified xsi:type="dcterms:W3CDTF">2020-02-12T20:49:26Z</dcterms:modified>
</cp:coreProperties>
</file>