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85" r:id="rId4"/>
    <p:sldId id="267" r:id="rId5"/>
    <p:sldId id="289" r:id="rId6"/>
    <p:sldId id="284" r:id="rId7"/>
    <p:sldId id="274" r:id="rId8"/>
    <p:sldId id="275" r:id="rId9"/>
    <p:sldId id="286" r:id="rId10"/>
    <p:sldId id="287" r:id="rId11"/>
    <p:sldId id="260" r:id="rId12"/>
    <p:sldId id="288" r:id="rId13"/>
    <p:sldId id="281" r:id="rId14"/>
    <p:sldId id="272" r:id="rId15"/>
    <p:sldId id="273"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43" d="100"/>
          <a:sy n="43" d="100"/>
        </p:scale>
        <p:origin x="-19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18/06/1441</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18/06/1441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18/06/1441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18/06/1441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18/06/1441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18/06/1441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18/06/1441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18/06/1441</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83320"/>
          </a:xfrm>
        </p:spPr>
        <p:txBody>
          <a:bodyPr>
            <a:normAutofit fontScale="90000"/>
          </a:bodyPr>
          <a:lstStyle/>
          <a:p>
            <a:pPr algn="ctr"/>
            <a:r>
              <a:rPr lang="ar-IQ" sz="5300" b="1" smtClean="0">
                <a:solidFill>
                  <a:srgbClr val="7030A0"/>
                </a:solidFill>
              </a:rPr>
              <a:t/>
            </a:r>
            <a:br>
              <a:rPr lang="ar-IQ" sz="5300" b="1" smtClean="0">
                <a:solidFill>
                  <a:srgbClr val="7030A0"/>
                </a:solidFill>
              </a:rPr>
            </a:br>
            <a:r>
              <a:rPr lang="ar-IQ" sz="5300" b="1" smtClean="0">
                <a:solidFill>
                  <a:srgbClr val="7030A0"/>
                </a:solidFill>
              </a:rPr>
              <a:t>عدم </a:t>
            </a:r>
            <a:r>
              <a:rPr lang="ar-IQ" sz="5300" b="1" dirty="0" smtClean="0">
                <a:solidFill>
                  <a:srgbClr val="7030A0"/>
                </a:solidFill>
              </a:rPr>
              <a:t>الاستقرار السياسي </a:t>
            </a:r>
            <a:r>
              <a:rPr lang="ar-IQ" sz="5300" b="1" smtClean="0">
                <a:solidFill>
                  <a:srgbClr val="7030A0"/>
                </a:solidFill>
              </a:rPr>
              <a:t>والاجتماعي في المنطقة العربية</a:t>
            </a:r>
            <a:r>
              <a:rPr lang="ar-IQ" sz="3600" b="1" dirty="0" smtClean="0"/>
              <a:t/>
            </a:r>
            <a:br>
              <a:rPr lang="ar-IQ" sz="3600" b="1" dirty="0" smtClean="0"/>
            </a:br>
            <a:r>
              <a:rPr lang="en-US" sz="4000" dirty="0" smtClean="0"/>
              <a:t/>
            </a:r>
            <a:br>
              <a:rPr lang="en-US" sz="4000" dirty="0" smtClean="0"/>
            </a:br>
            <a:r>
              <a:rPr lang="ar-IQ" sz="2700" b="1" dirty="0" smtClean="0">
                <a:solidFill>
                  <a:srgbClr val="0070C0"/>
                </a:solidFill>
              </a:rPr>
              <a:t> أ.م.د. مهند عبد الواحد </a:t>
            </a:r>
            <a:r>
              <a:rPr lang="ar-SA" sz="2700" b="1" dirty="0" smtClean="0">
                <a:solidFill>
                  <a:srgbClr val="0070C0"/>
                </a:solidFill>
              </a:rPr>
              <a:t>النداوي</a:t>
            </a:r>
            <a:br>
              <a:rPr lang="ar-SA" sz="2700" b="1" dirty="0" smtClean="0">
                <a:solidFill>
                  <a:srgbClr val="0070C0"/>
                </a:solidFill>
              </a:rPr>
            </a:br>
            <a:r>
              <a:rPr lang="ar-IQ" sz="2700" b="1" dirty="0" smtClean="0">
                <a:solidFill>
                  <a:srgbClr val="0070C0"/>
                </a:solidFill>
              </a:rPr>
              <a:t> كلية العلوم السياسية/ الجامعة المستنصرية</a:t>
            </a:r>
            <a:r>
              <a:rPr lang="ar-IQ" sz="5300" b="1" dirty="0" smtClean="0">
                <a:solidFill>
                  <a:srgbClr val="0070C0"/>
                </a:solidFill>
              </a:rPr>
              <a:t> </a:t>
            </a:r>
            <a:r>
              <a:rPr lang="ar-IQ" dirty="0" smtClean="0"/>
              <a:t/>
            </a:r>
            <a:br>
              <a:rPr lang="ar-IQ" dirty="0" smtClean="0"/>
            </a:br>
            <a:r>
              <a:rPr lang="en-US" b="1" dirty="0" smtClean="0"/>
              <a:t> </a:t>
            </a:r>
            <a:r>
              <a:rPr lang="en-US" dirty="0" smtClean="0"/>
              <a:t/>
            </a:r>
            <a:br>
              <a:rPr lang="en-US" dirty="0" smtClean="0"/>
            </a:br>
            <a:r>
              <a:rPr lang="en-US" dirty="0" smtClean="0"/>
              <a:t/>
            </a:r>
            <a:br>
              <a:rPr lang="en-US" dirty="0" smtClean="0"/>
            </a:br>
            <a:endParaRPr lang="ar-IQ"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ترتيب الدول العربية في مؤشر الدول الهشة 2017.jpg"/>
          <p:cNvPicPr>
            <a:picLocks noGrp="1" noChangeAspect="1"/>
          </p:cNvPicPr>
          <p:nvPr>
            <p:ph idx="1"/>
          </p:nvPr>
        </p:nvPicPr>
        <p:blipFill>
          <a:blip r:embed="rId2"/>
          <a:stretch>
            <a:fillRect/>
          </a:stretch>
        </p:blipFill>
        <p:spPr>
          <a:xfrm>
            <a:off x="1571604" y="642919"/>
            <a:ext cx="6786610" cy="6215082"/>
          </a:xfrm>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367458"/>
          </a:xfrm>
        </p:spPr>
        <p:txBody>
          <a:bodyPr>
            <a:noAutofit/>
          </a:bodyPr>
          <a:lstStyle/>
          <a:p>
            <a:pPr algn="r"/>
            <a:endParaRPr lang="ar-IQ" sz="2400" dirty="0"/>
          </a:p>
        </p:txBody>
      </p:sp>
      <p:sp>
        <p:nvSpPr>
          <p:cNvPr id="3" name="عنصر نائب للمحتوى 2"/>
          <p:cNvSpPr>
            <a:spLocks noGrp="1"/>
          </p:cNvSpPr>
          <p:nvPr>
            <p:ph idx="1"/>
          </p:nvPr>
        </p:nvSpPr>
        <p:spPr>
          <a:xfrm>
            <a:off x="457200" y="1000108"/>
            <a:ext cx="8229600" cy="5324492"/>
          </a:xfrm>
        </p:spPr>
        <p:txBody>
          <a:bodyPr>
            <a:normAutofit/>
          </a:bodyPr>
          <a:lstStyle/>
          <a:p>
            <a:endParaRPr lang="ar-IQ" sz="2800" dirty="0" smtClean="0"/>
          </a:p>
          <a:p>
            <a:r>
              <a:rPr lang="ar-SA" sz="2800" b="1" dirty="0" smtClean="0"/>
              <a:t>العامل الخارجي والتحول الديمقراطي</a:t>
            </a:r>
            <a:endParaRPr lang="ar-IQ" sz="2800" b="1" dirty="0" smtClean="0"/>
          </a:p>
          <a:p>
            <a:endParaRPr lang="ar-IQ" sz="2800" b="1" dirty="0" smtClean="0"/>
          </a:p>
          <a:p>
            <a:r>
              <a:rPr lang="ar-IQ" sz="2800" dirty="0" smtClean="0"/>
              <a:t>يعمل العامل الخارجي، الى العمل على وضع </a:t>
            </a:r>
            <a:r>
              <a:rPr lang="ar-SA" sz="2800" dirty="0" smtClean="0"/>
              <a:t>العقبات في طريق أي مشروع مستقبلي للتحول الديمقراطي، من خلال تشويه التماسك الاجتماعي في </a:t>
            </a:r>
            <a:r>
              <a:rPr lang="ar-IQ" sz="2800" dirty="0" smtClean="0"/>
              <a:t>المنطقة </a:t>
            </a:r>
            <a:r>
              <a:rPr lang="ar-SA" sz="2800" dirty="0" smtClean="0"/>
              <a:t>العربي</a:t>
            </a:r>
            <a:r>
              <a:rPr lang="ar-IQ" sz="2800" dirty="0" smtClean="0"/>
              <a:t>ة.</a:t>
            </a:r>
            <a:endParaRPr lang="ar-SA" sz="2800" dirty="0" smtClean="0"/>
          </a:p>
        </p:txBody>
      </p:sp>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r>
              <a:rPr lang="ar-IQ" sz="3200" b="1" dirty="0" smtClean="0"/>
              <a:t>فيديو يوضح السبب الاساسي لعدم الاستقرار في المنطقة العربية</a:t>
            </a:r>
            <a:endParaRPr lang="ar-IQ" sz="3200" b="1"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7458"/>
          </a:xfrm>
        </p:spPr>
        <p:txBody>
          <a:bodyPr>
            <a:noAutofit/>
          </a:bodyPr>
          <a:lstStyle/>
          <a:p>
            <a:pPr algn="r"/>
            <a:endParaRPr lang="ar-IQ" sz="2400" b="1" u="sng" dirty="0"/>
          </a:p>
        </p:txBody>
      </p:sp>
      <p:sp>
        <p:nvSpPr>
          <p:cNvPr id="3" name="Content Placeholder 2"/>
          <p:cNvSpPr>
            <a:spLocks noGrp="1"/>
          </p:cNvSpPr>
          <p:nvPr>
            <p:ph idx="1"/>
          </p:nvPr>
        </p:nvSpPr>
        <p:spPr>
          <a:xfrm>
            <a:off x="457200" y="1357298"/>
            <a:ext cx="8229600" cy="4967302"/>
          </a:xfrm>
        </p:spPr>
        <p:txBody>
          <a:bodyPr>
            <a:normAutofit/>
          </a:bodyPr>
          <a:lstStyle/>
          <a:p>
            <a:r>
              <a:rPr lang="ar-SA" sz="3200" dirty="0" smtClean="0"/>
              <a:t>أ</a:t>
            </a:r>
            <a:r>
              <a:rPr lang="ar-SA" sz="2800" dirty="0" smtClean="0"/>
              <a:t>ن الخيار الديمقراطي وأن كان الخيار الامثل لمشكلات الدول العربية المستعصية بعض الشيء إلا أنه يحمل في طياته في ذات الوقت مخاطر الانجراف نحو تصعيد مظاهر عدم الاستقرار السياسي ما لم يتم أكمال متطلباته الأساسية.</a:t>
            </a:r>
            <a:endParaRPr lang="ar-IQ" sz="3200" dirty="0"/>
          </a:p>
        </p:txBody>
      </p:sp>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96020"/>
          </a:xfrm>
        </p:spPr>
        <p:txBody>
          <a:bodyPr>
            <a:noAutofit/>
          </a:bodyPr>
          <a:lstStyle/>
          <a:p>
            <a:pPr algn="r" rtl="0"/>
            <a:r>
              <a:rPr lang="ar-SA" sz="2400" b="1" u="sng" dirty="0" smtClean="0"/>
              <a:t>الاستنتاجات</a:t>
            </a:r>
            <a:endParaRPr lang="en-US" sz="2400" u="sng" dirty="0"/>
          </a:p>
        </p:txBody>
      </p:sp>
      <p:sp>
        <p:nvSpPr>
          <p:cNvPr id="3" name="Content Placeholder 2"/>
          <p:cNvSpPr>
            <a:spLocks noGrp="1"/>
          </p:cNvSpPr>
          <p:nvPr>
            <p:ph idx="1"/>
          </p:nvPr>
        </p:nvSpPr>
        <p:spPr>
          <a:xfrm>
            <a:off x="457200" y="1071546"/>
            <a:ext cx="8229600" cy="5253054"/>
          </a:xfrm>
        </p:spPr>
        <p:txBody>
          <a:bodyPr>
            <a:normAutofit/>
          </a:bodyPr>
          <a:lstStyle/>
          <a:p>
            <a:pPr algn="just"/>
            <a:r>
              <a:rPr lang="ar-SA" sz="2800" dirty="0" smtClean="0"/>
              <a:t>كثيراً مانردد دعوات إلى </a:t>
            </a:r>
            <a:r>
              <a:rPr lang="ar-IQ" sz="2800" dirty="0" smtClean="0"/>
              <a:t>:</a:t>
            </a:r>
          </a:p>
          <a:p>
            <a:pPr algn="just">
              <a:buNone/>
            </a:pPr>
            <a:endParaRPr lang="ar-IQ" sz="2800" dirty="0" smtClean="0"/>
          </a:p>
          <a:p>
            <a:pPr algn="just"/>
            <a:r>
              <a:rPr lang="ar-SA" sz="2800" dirty="0" smtClean="0"/>
              <a:t>إصلاح مالي حيث عبء الدين العام يبدو ثقيلاً قياساً إلى إجمالي الناتج المحلي</a:t>
            </a:r>
            <a:r>
              <a:rPr lang="ar-IQ" sz="2800" dirty="0" smtClean="0"/>
              <a:t>.</a:t>
            </a:r>
          </a:p>
          <a:p>
            <a:pPr algn="just">
              <a:buNone/>
            </a:pPr>
            <a:endParaRPr lang="ar-IQ" sz="2800" dirty="0" smtClean="0"/>
          </a:p>
          <a:p>
            <a:pPr algn="just"/>
            <a:r>
              <a:rPr lang="ar-SA" sz="2800" dirty="0" smtClean="0"/>
              <a:t>ونسمع دعوات للإصلاح الاقتصادي عبر تطوير البنى التحتية وتأمين الحوافز لنمو القطاعات الإنتاجية بحيث يكتب الاقتصاد الوطني مزيداً من مقومات الاستقرار وتتوافر المعطيات اللازمة للقضاء على المشاكل الاقتصادية في ظل أقصى ما يمكن من العدالة الاجتماعية. </a:t>
            </a:r>
            <a:endParaRPr lang="ar-IQ" sz="2800" dirty="0" smtClean="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96020"/>
          </a:xfrm>
        </p:spPr>
        <p:txBody>
          <a:bodyPr>
            <a:noAutofit/>
          </a:bodyPr>
          <a:lstStyle/>
          <a:p>
            <a:pPr algn="r" rtl="0"/>
            <a:r>
              <a:rPr lang="ar-SA" sz="2400" b="1" u="sng" dirty="0" smtClean="0"/>
              <a:t>الاستنتاجات</a:t>
            </a:r>
            <a:endParaRPr lang="en-US" sz="2000" u="sng" dirty="0"/>
          </a:p>
        </p:txBody>
      </p:sp>
      <p:sp>
        <p:nvSpPr>
          <p:cNvPr id="3" name="Content Placeholder 2"/>
          <p:cNvSpPr>
            <a:spLocks noGrp="1"/>
          </p:cNvSpPr>
          <p:nvPr>
            <p:ph idx="1"/>
          </p:nvPr>
        </p:nvSpPr>
        <p:spPr>
          <a:xfrm>
            <a:off x="457200" y="1071546"/>
            <a:ext cx="8229600" cy="5253054"/>
          </a:xfrm>
        </p:spPr>
        <p:txBody>
          <a:bodyPr>
            <a:noAutofit/>
          </a:bodyPr>
          <a:lstStyle/>
          <a:p>
            <a:pPr algn="just"/>
            <a:r>
              <a:rPr lang="ar-SA" sz="2800" dirty="0" smtClean="0"/>
              <a:t>ونسمع دعوات للإصلاح الإداري لإنقاذ إدارات الدولة مما يعتريها من عقم وتسيب وفساد. </a:t>
            </a:r>
            <a:endParaRPr lang="ar-IQ" sz="2800" dirty="0" smtClean="0"/>
          </a:p>
          <a:p>
            <a:pPr algn="just">
              <a:buNone/>
            </a:pPr>
            <a:endParaRPr lang="ar-IQ" sz="2800" dirty="0" smtClean="0"/>
          </a:p>
          <a:p>
            <a:pPr algn="just"/>
            <a:r>
              <a:rPr lang="ar-SA" sz="2800" dirty="0" smtClean="0"/>
              <a:t>ونسمع دعوات للإصلاح القضائي على الوجه الذي يضمن تحصين استقلالية القضاء في وجه أي تدخل سياسي وتعزيز فعاليته في إحقاق العدالة وأداء دوره الحيوي في المساءلة والمحاسبة.</a:t>
            </a:r>
            <a:endParaRPr lang="ar-IQ" sz="2800" dirty="0" smtClean="0"/>
          </a:p>
          <a:p>
            <a:pPr algn="just"/>
            <a:endParaRPr lang="ar-IQ" sz="2800" dirty="0" smtClean="0"/>
          </a:p>
          <a:p>
            <a:pPr algn="just"/>
            <a:r>
              <a:rPr lang="ar-SA" sz="2800" dirty="0" smtClean="0"/>
              <a:t>ولاجدوى من كل دعوات الإصلاح إن لم يكن النظام السياسي صالحاً</a:t>
            </a:r>
            <a:endParaRPr lang="en-US" sz="2800" dirty="0" smtClean="0"/>
          </a:p>
          <a:p>
            <a:pPr lvl="0" algn="just">
              <a:lnSpc>
                <a:spcPct val="150000"/>
              </a:lnSpc>
            </a:pPr>
            <a:endParaRPr lang="en-US" sz="28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85794"/>
            <a:ext cx="8229600" cy="857256"/>
          </a:xfrm>
        </p:spPr>
        <p:txBody>
          <a:bodyPr>
            <a:normAutofit fontScale="90000"/>
          </a:bodyPr>
          <a:lstStyle/>
          <a:p>
            <a:pPr algn="r"/>
            <a:r>
              <a:rPr lang="en-US" dirty="0" smtClean="0"/>
              <a:t/>
            </a:r>
            <a:br>
              <a:rPr lang="en-US" dirty="0" smtClean="0"/>
            </a:br>
            <a:endParaRPr lang="ar-IQ" dirty="0"/>
          </a:p>
        </p:txBody>
      </p:sp>
      <p:sp>
        <p:nvSpPr>
          <p:cNvPr id="3" name="عنصر نائب للمحتوى 2"/>
          <p:cNvSpPr>
            <a:spLocks noGrp="1"/>
          </p:cNvSpPr>
          <p:nvPr>
            <p:ph idx="1"/>
          </p:nvPr>
        </p:nvSpPr>
        <p:spPr>
          <a:xfrm>
            <a:off x="457200" y="1071546"/>
            <a:ext cx="8229600" cy="5054617"/>
          </a:xfrm>
        </p:spPr>
        <p:txBody>
          <a:bodyPr>
            <a:normAutofit/>
          </a:bodyPr>
          <a:lstStyle/>
          <a:p>
            <a:pPr algn="just"/>
            <a:r>
              <a:rPr lang="ar-IQ" sz="2800" dirty="0" smtClean="0"/>
              <a:t> </a:t>
            </a:r>
            <a:r>
              <a:rPr lang="ar-SA" sz="2800" b="1" dirty="0" smtClean="0"/>
              <a:t>طبيعة أنظمة الحكم في الوطن العربي</a:t>
            </a:r>
            <a:endParaRPr lang="ar-IQ" sz="2800" b="1" dirty="0" smtClean="0"/>
          </a:p>
          <a:p>
            <a:pPr algn="just">
              <a:buNone/>
            </a:pPr>
            <a:endParaRPr lang="ar-IQ" sz="2800" b="1" dirty="0" smtClean="0"/>
          </a:p>
          <a:p>
            <a:pPr algn="just"/>
            <a:r>
              <a:rPr lang="ar-SA" sz="2800" smtClean="0"/>
              <a:t>هناك </a:t>
            </a:r>
            <a:r>
              <a:rPr lang="ar-SA" sz="2800" dirty="0" smtClean="0"/>
              <a:t>نزعة عند الكثير من الحكام العرب لإدخال تعديلات شكلية لاتغير من حقيقة بنية الاستبداد السياسي للكثير منهم</a:t>
            </a:r>
            <a:endParaRPr lang="ar-IQ" sz="2800" dirty="0" smtClean="0"/>
          </a:p>
          <a:p>
            <a:pPr algn="just"/>
            <a:endParaRPr lang="ar-IQ" sz="2800" dirty="0" smtClean="0"/>
          </a:p>
          <a:p>
            <a:pPr algn="just"/>
            <a:r>
              <a:rPr lang="ar-IQ" sz="2800" dirty="0" smtClean="0"/>
              <a:t>فمثلا </a:t>
            </a:r>
            <a:r>
              <a:rPr lang="ar-SA" sz="2800" dirty="0" smtClean="0"/>
              <a:t>في أقطار الخليج العربي، فإن الدولة إلى حدّ ماهي دولة أسرية، والمجتمع هو مجتمع القبيلة. ويبدو ان هناك عودة إلى ترسيخ الإنتماء القبلي، والولاءات القبلية في إطار دولة القبيلة ومجتمع القبيلة. وإن بدت واجهات الدولة عصرية، وأنها تخفي وراءها نمط القبيلة</a:t>
            </a:r>
            <a:endParaRPr lang="ar-IQ" sz="2800" dirty="0" smtClean="0"/>
          </a:p>
          <a:p>
            <a:pPr algn="just"/>
            <a:endParaRPr lang="ar-IQ" sz="2800" b="1" u="sng" dirty="0" smtClean="0"/>
          </a:p>
          <a:p>
            <a:pPr algn="just">
              <a:buNone/>
            </a:pPr>
            <a:endParaRPr lang="ar-SA" sz="2800" b="1" u="sng" dirty="0" smtClean="0"/>
          </a:p>
          <a:p>
            <a:pPr algn="just"/>
            <a:endParaRPr lang="ar-IQ" sz="2800" b="1" u="sng" dirty="0" smtClean="0"/>
          </a:p>
          <a:p>
            <a:pPr algn="just">
              <a:buNone/>
            </a:pPr>
            <a:endParaRPr lang="ar-IQ" sz="2000" b="1" u="sng" dirty="0" smtClean="0"/>
          </a:p>
          <a:p>
            <a:pPr algn="just">
              <a:buNone/>
            </a:pPr>
            <a:endParaRPr lang="ar-IQ" sz="2800" b="1" u="sng" dirty="0" smtClean="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4" name="Content Placeholder 3" descr="مؤشر الفساد في المنطقة العربية 2017.jpeg"/>
          <p:cNvPicPr>
            <a:picLocks noGrp="1" noChangeAspect="1"/>
          </p:cNvPicPr>
          <p:nvPr>
            <p:ph idx="1"/>
          </p:nvPr>
        </p:nvPicPr>
        <p:blipFill>
          <a:blip r:embed="rId2"/>
          <a:stretch>
            <a:fillRect/>
          </a:stretch>
        </p:blipFill>
        <p:spPr>
          <a:xfrm>
            <a:off x="1000100" y="1714488"/>
            <a:ext cx="7072362" cy="4572031"/>
          </a:xfr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857256"/>
          </a:xfrm>
        </p:spPr>
        <p:txBody>
          <a:bodyPr>
            <a:normAutofit/>
          </a:bodyPr>
          <a:lstStyle/>
          <a:p>
            <a:pPr algn="r"/>
            <a:endParaRPr lang="en-US" sz="2400" dirty="0"/>
          </a:p>
        </p:txBody>
      </p:sp>
      <p:sp>
        <p:nvSpPr>
          <p:cNvPr id="3" name="Content Placeholder 2"/>
          <p:cNvSpPr>
            <a:spLocks noGrp="1"/>
          </p:cNvSpPr>
          <p:nvPr>
            <p:ph idx="1"/>
          </p:nvPr>
        </p:nvSpPr>
        <p:spPr>
          <a:xfrm>
            <a:off x="457200" y="714356"/>
            <a:ext cx="8229600" cy="5610244"/>
          </a:xfrm>
        </p:spPr>
        <p:txBody>
          <a:bodyPr/>
          <a:lstStyle/>
          <a:p>
            <a:pPr algn="just"/>
            <a:endParaRPr lang="ar-SA" sz="2800" dirty="0" smtClean="0"/>
          </a:p>
          <a:p>
            <a:pPr algn="just"/>
            <a:r>
              <a:rPr lang="ar-SA" b="1" dirty="0" smtClean="0"/>
              <a:t>الأزمة الاقتصادية الراهنة في الوطن العربي</a:t>
            </a:r>
            <a:endParaRPr lang="ar-IQ" b="1" dirty="0" smtClean="0"/>
          </a:p>
          <a:p>
            <a:pPr algn="just"/>
            <a:endParaRPr lang="ar-IQ" b="1" dirty="0" smtClean="0"/>
          </a:p>
          <a:p>
            <a:pPr algn="just"/>
            <a:r>
              <a:rPr lang="ar-SA" dirty="0" smtClean="0"/>
              <a:t>أخذت الدول العربية مثلها مثل الكثير من دول العالم النامي بتبني مفهوم اقتصاد السوق وتطبيق توصيات الصندوق والبنك الدوليين في ميدان الاقتصاد وأدت برامج التثبيت والتكيف الهيكلي أو ماعرف لدى بعض الدول بـ برامج التصحيح إلى غياب الحياة الديمقراطية الصحيحة التي تعطي المؤسسات الشعبية حق المراقبة وتم استبدال مؤسسات وشركات القطاع العام العاجزة، بقطاع خاص تسيطر عليه مافيات مالية ومضاربون مشبوهون</a:t>
            </a:r>
            <a:endParaRPr lang="en-US" dirty="0"/>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1026" name="Picture 2" descr="D:\البحوث والكتب المنشورة\البحوث المنشورة\المؤتمرات\مركز التعليم المستمر في الجامعة المستنصرية\الدول العربية الاقل في جودة الحياة 2017.jpg"/>
          <p:cNvPicPr>
            <a:picLocks noGrp="1" noChangeAspect="1" noChangeArrowheads="1"/>
          </p:cNvPicPr>
          <p:nvPr>
            <p:ph idx="1"/>
          </p:nvPr>
        </p:nvPicPr>
        <p:blipFill>
          <a:blip r:embed="rId2"/>
          <a:srcRect/>
          <a:stretch>
            <a:fillRect/>
          </a:stretch>
        </p:blipFill>
        <p:spPr bwMode="auto">
          <a:xfrm>
            <a:off x="0" y="857232"/>
            <a:ext cx="9144000" cy="6000767"/>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البطالة لدى الشباب.jpg"/>
          <p:cNvPicPr>
            <a:picLocks noGrp="1" noChangeAspect="1"/>
          </p:cNvPicPr>
          <p:nvPr>
            <p:ph idx="1"/>
          </p:nvPr>
        </p:nvPicPr>
        <p:blipFill>
          <a:blip r:embed="rId2"/>
          <a:stretch>
            <a:fillRect/>
          </a:stretch>
        </p:blipFill>
        <p:spPr>
          <a:xfrm>
            <a:off x="0" y="714356"/>
            <a:ext cx="9144000" cy="5786477"/>
          </a:xfrm>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96020"/>
          </a:xfrm>
        </p:spPr>
        <p:txBody>
          <a:bodyPr>
            <a:noAutofit/>
          </a:bodyPr>
          <a:lstStyle/>
          <a:p>
            <a:pPr algn="r" rtl="0"/>
            <a:endParaRPr lang="en-US" sz="2400" dirty="0"/>
          </a:p>
        </p:txBody>
      </p:sp>
      <p:sp>
        <p:nvSpPr>
          <p:cNvPr id="3" name="Content Placeholder 2"/>
          <p:cNvSpPr>
            <a:spLocks noGrp="1"/>
          </p:cNvSpPr>
          <p:nvPr>
            <p:ph idx="1"/>
          </p:nvPr>
        </p:nvSpPr>
        <p:spPr>
          <a:xfrm>
            <a:off x="457200" y="1214422"/>
            <a:ext cx="8229600" cy="5110178"/>
          </a:xfrm>
        </p:spPr>
        <p:txBody>
          <a:bodyPr>
            <a:noAutofit/>
          </a:bodyPr>
          <a:lstStyle/>
          <a:p>
            <a:pPr algn="just"/>
            <a:r>
              <a:rPr lang="ar-SA" sz="2800" b="1" dirty="0" smtClean="0"/>
              <a:t>التنوع المجتمعي وعرقلة عملية التحول الديمقراطي</a:t>
            </a:r>
            <a:endParaRPr lang="ar-IQ" sz="2800" b="1" dirty="0" smtClean="0"/>
          </a:p>
          <a:p>
            <a:pPr algn="just"/>
            <a:endParaRPr lang="ar-IQ" sz="2800" b="1" dirty="0" smtClean="0"/>
          </a:p>
          <a:p>
            <a:pPr algn="just"/>
            <a:r>
              <a:rPr lang="ar-SA" sz="2800" dirty="0" smtClean="0"/>
              <a:t>أن سوء إدارة التعددية المجتمعية في الدول العربية والاتجاه نحو تسييس هذه التعددية يجعلان منها معوقاً رئيسياً لعملية التطور الديمقراطي رغم ان الديمقراطية بما تنطوي عليه من تكريس لمفهوم المواطنة وإقرار للحقوق والحريات وتأكيد لمبدأ اللامركزية وترسيخ لتنظيمات المجتمع المدني الحديث تعتبر المدخل الرئيس </a:t>
            </a:r>
            <a:r>
              <a:rPr lang="ar-IQ" sz="2800" dirty="0" smtClean="0"/>
              <a:t>ل</a:t>
            </a:r>
            <a:r>
              <a:rPr lang="ar-SA" sz="2800" dirty="0" smtClean="0"/>
              <a:t>تحقيق الاندماج الوطني على قاعدة القبول بالتعدد في إطار الوحدة الوطنية التي يجسدها الولاء الأسمى لدولة وطنية ديمقراطية تستطيع مختلف القوى والتكوينات المجتمعية من ان تجد لنفسها تمثيلاً مناسباً في نخبتها الحاكمة وهياكلها السياسية والمؤسسية</a:t>
            </a:r>
            <a:endParaRPr lang="en-US" sz="2800" dirty="0"/>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7458"/>
          </a:xfrm>
        </p:spPr>
        <p:txBody>
          <a:bodyPr>
            <a:noAutofit/>
          </a:bodyPr>
          <a:lstStyle/>
          <a:p>
            <a:pPr algn="r" rtl="0"/>
            <a:endParaRPr lang="en-US" sz="2400" dirty="0"/>
          </a:p>
        </p:txBody>
      </p:sp>
      <p:sp>
        <p:nvSpPr>
          <p:cNvPr id="3" name="Content Placeholder 2"/>
          <p:cNvSpPr>
            <a:spLocks noGrp="1"/>
          </p:cNvSpPr>
          <p:nvPr>
            <p:ph idx="1"/>
          </p:nvPr>
        </p:nvSpPr>
        <p:spPr>
          <a:xfrm>
            <a:off x="457200" y="1285860"/>
            <a:ext cx="8229600" cy="5038740"/>
          </a:xfrm>
        </p:spPr>
        <p:txBody>
          <a:bodyPr>
            <a:normAutofit/>
          </a:bodyPr>
          <a:lstStyle/>
          <a:p>
            <a:pPr algn="just"/>
            <a:r>
              <a:rPr lang="ar-SA" sz="2800" b="1" dirty="0" smtClean="0"/>
              <a:t>المعارضة السياسية والتحول الديمقراطي</a:t>
            </a:r>
            <a:endParaRPr lang="ar-IQ" sz="2800" b="1" dirty="0" smtClean="0"/>
          </a:p>
          <a:p>
            <a:pPr algn="just"/>
            <a:endParaRPr lang="ar-IQ" sz="2800" b="1" dirty="0" smtClean="0"/>
          </a:p>
          <a:p>
            <a:pPr algn="just"/>
            <a:r>
              <a:rPr lang="ar-SA" sz="2800" dirty="0" smtClean="0"/>
              <a:t>ان المعارضة ماتزال بحاجة إلى إبداء مرونة وديناميكية تكتيكية للوصول إلى معاقل السلطة</a:t>
            </a:r>
            <a:r>
              <a:rPr lang="ar-IQ" sz="2800" dirty="0" smtClean="0"/>
              <a:t>.</a:t>
            </a:r>
          </a:p>
          <a:p>
            <a:pPr algn="just"/>
            <a:endParaRPr lang="ar-IQ" sz="2800" dirty="0" smtClean="0"/>
          </a:p>
          <a:p>
            <a:pPr algn="just"/>
            <a:r>
              <a:rPr lang="ar-IQ" sz="2800" dirty="0" smtClean="0"/>
              <a:t>كما ان وصول المعارضة الى السلطة في بعض الدول العربية، </a:t>
            </a:r>
            <a:r>
              <a:rPr lang="ar-SA" sz="2800" dirty="0" smtClean="0"/>
              <a:t>أدى إلى تأزم الوضع السياسي وتراجع عملية التحول الديمقراطي</a:t>
            </a:r>
            <a:r>
              <a:rPr lang="ar-IQ" sz="2800" dirty="0" smtClean="0"/>
              <a:t>.</a:t>
            </a:r>
            <a:endParaRPr lang="en-US" sz="2800" dirty="0"/>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الدول الهشة في العالم 2017.jpg"/>
          <p:cNvPicPr>
            <a:picLocks noGrp="1" noChangeAspect="1"/>
          </p:cNvPicPr>
          <p:nvPr>
            <p:ph idx="1"/>
          </p:nvPr>
        </p:nvPicPr>
        <p:blipFill>
          <a:blip r:embed="rId2"/>
          <a:stretch>
            <a:fillRect/>
          </a:stretch>
        </p:blipFill>
        <p:spPr>
          <a:xfrm>
            <a:off x="621506" y="785795"/>
            <a:ext cx="7900987" cy="5538806"/>
          </a:xfrm>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Custom 1">
      <a:dk1>
        <a:sysClr val="windowText" lastClr="000000"/>
      </a:dk1>
      <a:lt1>
        <a:sysClr val="window" lastClr="FFFFFF"/>
      </a:lt1>
      <a:dk2>
        <a:srgbClr val="4E5B6F"/>
      </a:dk2>
      <a:lt2>
        <a:srgbClr val="D6ECFF"/>
      </a:lt2>
      <a:accent1>
        <a:srgbClr val="CBECB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553</TotalTime>
  <Words>453</Words>
  <PresentationFormat>On-screen Show (4:3)</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تدفق</vt:lpstr>
      <vt:lpstr> عدم الاستقرار السياسي والاجتماعي في المنطقة العربية   أ.م.د. مهند عبد الواحد النداوي  كلية العلوم السياسية/ الجامعة المستنصرية     </vt:lpstr>
      <vt:lpstr> </vt:lpstr>
      <vt:lpstr>Slide 3</vt:lpstr>
      <vt:lpstr>Slide 4</vt:lpstr>
      <vt:lpstr>Slide 5</vt:lpstr>
      <vt:lpstr>Slide 6</vt:lpstr>
      <vt:lpstr>Slide 7</vt:lpstr>
      <vt:lpstr>Slide 8</vt:lpstr>
      <vt:lpstr>Slide 9</vt:lpstr>
      <vt:lpstr>Slide 10</vt:lpstr>
      <vt:lpstr>Slide 11</vt:lpstr>
      <vt:lpstr>Slide 12</vt:lpstr>
      <vt:lpstr>Slide 13</vt:lpstr>
      <vt:lpstr>الاستنتاجات</vt:lpstr>
      <vt:lpstr>الاستنتاجات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نتائج التغيير على العلاقة بين الدول العربية ودول الجوار الإقليمي  تركيا وإيران أنموذجا    د. مهند عبد الواحد كاظم – كلية العلوم/ الجامعة المستنصرية   </dc:title>
  <cp:lastModifiedBy>Nawres_Net</cp:lastModifiedBy>
  <cp:revision>90</cp:revision>
  <dcterms:modified xsi:type="dcterms:W3CDTF">2020-02-12T20:57:45Z</dcterms:modified>
</cp:coreProperties>
</file>