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67" r:id="rId4"/>
    <p:sldId id="274" r:id="rId5"/>
    <p:sldId id="275" r:id="rId6"/>
    <p:sldId id="269" r:id="rId7"/>
    <p:sldId id="271" r:id="rId8"/>
    <p:sldId id="262" r:id="rId9"/>
    <p:sldId id="263" r:id="rId10"/>
    <p:sldId id="277" r:id="rId11"/>
    <p:sldId id="285" r:id="rId12"/>
    <p:sldId id="278" r:id="rId13"/>
    <p:sldId id="280" r:id="rId14"/>
    <p:sldId id="286" r:id="rId15"/>
    <p:sldId id="266" r:id="rId16"/>
    <p:sldId id="270" r:id="rId17"/>
    <p:sldId id="264" r:id="rId18"/>
    <p:sldId id="276" r:id="rId19"/>
    <p:sldId id="265" r:id="rId20"/>
    <p:sldId id="287" r:id="rId21"/>
    <p:sldId id="272" r:id="rId22"/>
    <p:sldId id="288" r:id="rId23"/>
    <p:sldId id="273" r:id="rId24"/>
    <p:sldId id="284" r:id="rId25"/>
    <p:sldId id="279" r:id="rId26"/>
    <p:sldId id="289" r:id="rId27"/>
    <p:sldId id="281" r:id="rId28"/>
    <p:sldId id="282" r:id="rId29"/>
    <p:sldId id="290" r:id="rId30"/>
    <p:sldId id="283"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3" d="100"/>
          <a:sy n="43" d="100"/>
        </p:scale>
        <p:origin x="-19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20/08/1441</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ar.wikipedia.org/wiki/%D8%A7%D9%84%D8%AB%D9%88%D8%B1%D8%A9_%D8%A7%D9%84%D8%B1%D9%88%D8%B3%D9%8A%D8%A9" TargetMode="External"/><Relationship Id="rId3" Type="http://schemas.openxmlformats.org/officeDocument/2006/relationships/hyperlink" Target="https://ar.wikipedia.org/wiki/%D8%A7%D9%84%D8%AD%D8%B1%D8%A8_%D8%A7%D9%84%D8%B9%D8%A7%D9%84%D9%85%D9%8A%D8%A9_%D8%A7%D9%84%D8%A3%D9%88%D9%84%D9%89" TargetMode="External"/><Relationship Id="rId7" Type="http://schemas.openxmlformats.org/officeDocument/2006/relationships/hyperlink" Target="https://ar.wikipedia.org/wiki/%D8%A7%D9%84%D8%A7%D8%AA%D8%AD%D8%A7%D8%AF_%D8%A7%D9%84%D8%B3%D9%88%D9%81%D9%8A%D8%AA%D9%89" TargetMode="External"/><Relationship Id="rId2" Type="http://schemas.openxmlformats.org/officeDocument/2006/relationships/hyperlink" Target="https://ar.wikipedia.org/wiki/%D8%A7%D9%84%D8%AD%D8%B1%D8%A8_%D8%A7%D9%84%D8%B9%D8%A7%D9%84%D9%85%D9%8A%D8%A9_%D8%A7%D9%84%D8%AB%D8%A7%D9%86%D9%8A%D8%A9" TargetMode="External"/><Relationship Id="rId1" Type="http://schemas.openxmlformats.org/officeDocument/2006/relationships/slideLayout" Target="../slideLayouts/slideLayout2.xml"/><Relationship Id="rId6" Type="http://schemas.openxmlformats.org/officeDocument/2006/relationships/hyperlink" Target="https://ar.wikipedia.org/wiki/1917" TargetMode="External"/><Relationship Id="rId5" Type="http://schemas.openxmlformats.org/officeDocument/2006/relationships/hyperlink" Target="https://ar.wikipedia.org/wiki/%D8%A7%D9%84%D8%B1%D8%A3%D8%B3%D9%85%D8%A7%D9%84%D9%8A%D8%A9" TargetMode="External"/><Relationship Id="rId4" Type="http://schemas.openxmlformats.org/officeDocument/2006/relationships/hyperlink" Target="https://ar.wikipedia.org/wiki/%D8%A7%D9%84%D8%B4%D9%8A%D9%88%D8%B9%D9%8A%D8%A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noAutofit/>
          </a:bodyPr>
          <a:lstStyle/>
          <a:p>
            <a:pPr algn="ctr"/>
            <a:r>
              <a:rPr lang="ar-SA" sz="4800" b="1" dirty="0" smtClean="0"/>
              <a:t/>
            </a:r>
            <a:br>
              <a:rPr lang="ar-SA" sz="4800" b="1" dirty="0" smtClean="0"/>
            </a:br>
            <a:r>
              <a:rPr lang="ar-SA" sz="4800" b="1" dirty="0" smtClean="0"/>
              <a:t/>
            </a:r>
            <a:br>
              <a:rPr lang="ar-SA" sz="4800" b="1" dirty="0" smtClean="0"/>
            </a:br>
            <a:r>
              <a:rPr lang="ar-SA" sz="4800" b="1" dirty="0" smtClean="0"/>
              <a:t/>
            </a:r>
            <a:br>
              <a:rPr lang="ar-SA" sz="4800" b="1" dirty="0" smtClean="0"/>
            </a:br>
            <a:r>
              <a:rPr lang="ar-SA" sz="4800" b="1" dirty="0" smtClean="0"/>
              <a:t/>
            </a:r>
            <a:br>
              <a:rPr lang="ar-SA" sz="4800" b="1" dirty="0" smtClean="0"/>
            </a:br>
            <a:r>
              <a:rPr lang="ar-SA" sz="4800" b="1" dirty="0" smtClean="0"/>
              <a:t/>
            </a:r>
            <a:br>
              <a:rPr lang="ar-SA" sz="4800" b="1" dirty="0" smtClean="0"/>
            </a:br>
            <a:r>
              <a:rPr lang="ar-IQ" sz="6600" b="1" smtClean="0">
                <a:solidFill>
                  <a:schemeClr val="accent4">
                    <a:lumMod val="50000"/>
                  </a:schemeClr>
                </a:solidFill>
                <a:cs typeface="+mn-cs"/>
              </a:rPr>
              <a:t>الحرب الباردة الجديدة</a:t>
            </a:r>
            <a:r>
              <a:rPr lang="ar-IQ" sz="4000" b="1" dirty="0" smtClean="0"/>
              <a:t/>
            </a:r>
            <a:br>
              <a:rPr lang="ar-IQ" sz="4000" b="1" dirty="0" smtClean="0"/>
            </a:br>
            <a:r>
              <a:rPr lang="en-US" sz="4400" dirty="0" smtClean="0"/>
              <a:t/>
            </a:r>
            <a:br>
              <a:rPr lang="en-US" sz="4400" dirty="0" smtClean="0"/>
            </a:br>
            <a:r>
              <a:rPr lang="ar-IQ" sz="6000" b="1" dirty="0" smtClean="0"/>
              <a:t> </a:t>
            </a:r>
            <a:r>
              <a:rPr lang="ar-IQ" sz="3200" b="1" dirty="0" smtClean="0"/>
              <a:t>د. مهند عبد الواحد </a:t>
            </a:r>
            <a:r>
              <a:rPr lang="ar-SA" sz="3200" b="1" dirty="0" smtClean="0"/>
              <a:t>النداوي</a:t>
            </a:r>
            <a:br>
              <a:rPr lang="ar-SA" sz="3200" b="1" dirty="0" smtClean="0"/>
            </a:br>
            <a:r>
              <a:rPr lang="ar-IQ" sz="3200" b="1" dirty="0" smtClean="0"/>
              <a:t> كلية العلوم السياسية/ الجامعة المستنصرية</a:t>
            </a:r>
            <a:r>
              <a:rPr lang="ar-IQ" sz="5400" b="1" dirty="0" smtClean="0"/>
              <a:t> </a:t>
            </a:r>
            <a:r>
              <a:rPr lang="ar-IQ" sz="5400" dirty="0" smtClean="0"/>
              <a:t/>
            </a:r>
            <a:br>
              <a:rPr lang="ar-IQ" sz="5400" dirty="0" smtClean="0"/>
            </a:br>
            <a:r>
              <a:rPr lang="en-US" sz="5400" b="1" dirty="0" smtClean="0"/>
              <a:t> </a:t>
            </a:r>
            <a:r>
              <a:rPr lang="en-US" sz="5400" dirty="0" smtClean="0"/>
              <a:t/>
            </a:r>
            <a:br>
              <a:rPr lang="en-US" sz="5400" dirty="0" smtClean="0"/>
            </a:br>
            <a:endParaRPr lang="ar-IQ" sz="5400"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500042"/>
          </a:xfrm>
        </p:spPr>
        <p:txBody>
          <a:bodyPr>
            <a:normAutofit/>
          </a:bodyPr>
          <a:lstStyle/>
          <a:p>
            <a:pPr algn="r"/>
            <a:endParaRPr lang="en-US" sz="1600" b="1" dirty="0"/>
          </a:p>
        </p:txBody>
      </p:sp>
      <p:sp>
        <p:nvSpPr>
          <p:cNvPr id="3" name="عنصر نائب للمحتوى 2"/>
          <p:cNvSpPr>
            <a:spLocks noGrp="1"/>
          </p:cNvSpPr>
          <p:nvPr>
            <p:ph idx="1"/>
          </p:nvPr>
        </p:nvSpPr>
        <p:spPr>
          <a:xfrm>
            <a:off x="457200" y="500042"/>
            <a:ext cx="8229600" cy="6357958"/>
          </a:xfrm>
        </p:spPr>
        <p:txBody>
          <a:bodyPr>
            <a:noAutofit/>
          </a:bodyPr>
          <a:lstStyle/>
          <a:p>
            <a:pPr algn="just"/>
            <a:r>
              <a:rPr lang="ar-SA" sz="3600" b="1" u="sng" dirty="0" smtClean="0">
                <a:solidFill>
                  <a:schemeClr val="accent2">
                    <a:lumMod val="50000"/>
                  </a:schemeClr>
                </a:solidFill>
              </a:rPr>
              <a:t>نهاية الحرب الباردة</a:t>
            </a:r>
            <a:r>
              <a:rPr lang="ar-SA" sz="3600" u="sng" dirty="0" smtClean="0">
                <a:solidFill>
                  <a:schemeClr val="accent2">
                    <a:lumMod val="50000"/>
                  </a:schemeClr>
                </a:solidFill>
              </a:rPr>
              <a:t> </a:t>
            </a:r>
            <a:endParaRPr lang="ar-IQ" sz="3600" u="sng" dirty="0" smtClean="0">
              <a:solidFill>
                <a:schemeClr val="accent2">
                  <a:lumMod val="50000"/>
                </a:schemeClr>
              </a:solidFill>
            </a:endParaRPr>
          </a:p>
          <a:p>
            <a:pPr algn="just">
              <a:buNone/>
            </a:pPr>
            <a:endParaRPr lang="en-US" sz="3600" u="sng" dirty="0" smtClean="0">
              <a:solidFill>
                <a:schemeClr val="accent2">
                  <a:lumMod val="50000"/>
                </a:schemeClr>
              </a:solidFill>
            </a:endParaRPr>
          </a:p>
          <a:p>
            <a:pPr algn="just"/>
            <a:r>
              <a:rPr lang="ar-SA" sz="3600" dirty="0" smtClean="0"/>
              <a:t>عندما استلم الرئيس رونالد ريغان الرئاسة</a:t>
            </a:r>
            <a:r>
              <a:rPr lang="ar-IQ" sz="3600" dirty="0" smtClean="0"/>
              <a:t> في العام 1981 ولغاية العام 1989</a:t>
            </a:r>
            <a:r>
              <a:rPr lang="ar-SA" sz="3600" dirty="0" smtClean="0"/>
              <a:t>، </a:t>
            </a:r>
            <a:r>
              <a:rPr lang="ar-IQ" sz="3600" dirty="0" smtClean="0">
                <a:solidFill>
                  <a:schemeClr val="accent6">
                    <a:lumMod val="50000"/>
                  </a:schemeClr>
                </a:solidFill>
              </a:rPr>
              <a:t>ظهر </a:t>
            </a:r>
            <a:r>
              <a:rPr lang="ar-SA" sz="3600" dirty="0" smtClean="0">
                <a:solidFill>
                  <a:schemeClr val="accent6">
                    <a:lumMod val="50000"/>
                  </a:schemeClr>
                </a:solidFill>
              </a:rPr>
              <a:t>مبدأ ريغان الذي ينادي بالتمرد على الشيوعية ويقدم المساعدات المالية والعكسرية لمن يقاوم الخطر الشيوعي</a:t>
            </a:r>
            <a:endParaRPr lang="ar-IQ" sz="3600" dirty="0" smtClean="0">
              <a:solidFill>
                <a:schemeClr val="accent6">
                  <a:lumMod val="50000"/>
                </a:schemeClr>
              </a:solidFill>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28604"/>
          </a:xfrm>
        </p:spPr>
        <p:txBody>
          <a:bodyPr>
            <a:normAutofit fontScale="90000"/>
          </a:bodyPr>
          <a:lstStyle/>
          <a:p>
            <a:endParaRPr lang="ar-IQ" dirty="0"/>
          </a:p>
        </p:txBody>
      </p:sp>
      <p:sp>
        <p:nvSpPr>
          <p:cNvPr id="3" name="Content Placeholder 2"/>
          <p:cNvSpPr>
            <a:spLocks noGrp="1"/>
          </p:cNvSpPr>
          <p:nvPr>
            <p:ph idx="1"/>
          </p:nvPr>
        </p:nvSpPr>
        <p:spPr>
          <a:xfrm>
            <a:off x="457200" y="857232"/>
            <a:ext cx="8229600" cy="5467368"/>
          </a:xfrm>
        </p:spPr>
        <p:txBody>
          <a:bodyPr>
            <a:normAutofit/>
          </a:bodyPr>
          <a:lstStyle/>
          <a:p>
            <a:pPr algn="just"/>
            <a:r>
              <a:rPr lang="ar-IQ" sz="3600" dirty="0" smtClean="0"/>
              <a:t>بالمقابل </a:t>
            </a:r>
            <a:r>
              <a:rPr lang="ar-SA" sz="3600" dirty="0" smtClean="0"/>
              <a:t>استلم غورباتشوف منصبه في عام 1985م وكانت سياسته قائمة على أمرين هما الانفتاح السياسي، والإصلاح الاقتصادي، </a:t>
            </a:r>
            <a:r>
              <a:rPr lang="ar-IQ" sz="3600" dirty="0" smtClean="0">
                <a:solidFill>
                  <a:schemeClr val="accent1">
                    <a:lumMod val="50000"/>
                  </a:schemeClr>
                </a:solidFill>
              </a:rPr>
              <a:t>( البروستريكا والغلاسنوست).</a:t>
            </a:r>
          </a:p>
          <a:p>
            <a:pPr algn="just"/>
            <a:r>
              <a:rPr lang="ar-IQ" sz="3600" dirty="0" smtClean="0">
                <a:solidFill>
                  <a:schemeClr val="accent1">
                    <a:lumMod val="50000"/>
                  </a:schemeClr>
                </a:solidFill>
              </a:rPr>
              <a:t> </a:t>
            </a:r>
            <a:r>
              <a:rPr lang="ar-SA" sz="3600" dirty="0" smtClean="0">
                <a:solidFill>
                  <a:schemeClr val="accent3">
                    <a:lumMod val="75000"/>
                  </a:schemeClr>
                </a:solidFill>
              </a:rPr>
              <a:t>وفي عام 1989م عمدت الدول الشيوعية إلى إحلال حكوماتها وتغييرها إلى حكومات غير شيوعية</a:t>
            </a:r>
            <a:r>
              <a:rPr lang="ar-SA" sz="3600" dirty="0" smtClean="0"/>
              <a:t>، كما تم تدمير جدار برلين وهو الركن الأساسي والعامل الأهم في الحرب الباردة، وبحلول عام 1991م كانت الحرب الباردة قد انتهت تماماً</a:t>
            </a:r>
            <a:endParaRPr lang="en-US" sz="3600" dirty="0" smtClean="0"/>
          </a:p>
          <a:p>
            <a:pPr algn="just"/>
            <a:endParaRPr lang="ar-IQ" sz="32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57166"/>
            <a:ext cx="8229600" cy="71438"/>
          </a:xfrm>
        </p:spPr>
        <p:txBody>
          <a:bodyPr>
            <a:noAutofit/>
          </a:bodyPr>
          <a:lstStyle/>
          <a:p>
            <a:pPr algn="r"/>
            <a:endParaRPr lang="en-US" sz="1600" b="1" dirty="0"/>
          </a:p>
        </p:txBody>
      </p:sp>
      <p:sp>
        <p:nvSpPr>
          <p:cNvPr id="5" name="Content Placeholder 4"/>
          <p:cNvSpPr>
            <a:spLocks noGrp="1"/>
          </p:cNvSpPr>
          <p:nvPr>
            <p:ph idx="1"/>
          </p:nvPr>
        </p:nvSpPr>
        <p:spPr>
          <a:xfrm>
            <a:off x="457200" y="642918"/>
            <a:ext cx="8229600" cy="6215082"/>
          </a:xfrm>
        </p:spPr>
        <p:txBody>
          <a:bodyPr>
            <a:normAutofit/>
          </a:bodyPr>
          <a:lstStyle/>
          <a:p>
            <a:pPr algn="just"/>
            <a:r>
              <a:rPr lang="ar-SA" sz="4400" b="1" u="sng" dirty="0" smtClean="0">
                <a:solidFill>
                  <a:schemeClr val="accent3">
                    <a:lumMod val="75000"/>
                  </a:schemeClr>
                </a:solidFill>
              </a:rPr>
              <a:t>الحرب الباردة الجديدة</a:t>
            </a:r>
            <a:endParaRPr lang="en-US" sz="4400" b="1" u="sng" dirty="0" smtClean="0">
              <a:solidFill>
                <a:schemeClr val="accent3">
                  <a:lumMod val="75000"/>
                </a:schemeClr>
              </a:solidFill>
            </a:endParaRPr>
          </a:p>
          <a:p>
            <a:pPr algn="just"/>
            <a:r>
              <a:rPr lang="ar-IQ" sz="3600" dirty="0" smtClean="0"/>
              <a:t>برز مصطلح الحرب الباردة الجديدة، منذ بدايات القرن الحادي والعشرين.</a:t>
            </a:r>
          </a:p>
          <a:p>
            <a:pPr algn="just"/>
            <a:r>
              <a:rPr lang="ar-SA" sz="3600" dirty="0" smtClean="0"/>
              <a:t>وقد اتخذ هذا الصراع </a:t>
            </a:r>
            <a:r>
              <a:rPr lang="ar-SA" sz="3600" dirty="0" smtClean="0">
                <a:solidFill>
                  <a:schemeClr val="bg2">
                    <a:lumMod val="50000"/>
                  </a:schemeClr>
                </a:solidFill>
              </a:rPr>
              <a:t>بين الولايات المتحدة من ناحية والصي</a:t>
            </a:r>
            <a:r>
              <a:rPr lang="ar-IQ" sz="3600" dirty="0" smtClean="0">
                <a:solidFill>
                  <a:schemeClr val="bg2">
                    <a:lumMod val="50000"/>
                  </a:schemeClr>
                </a:solidFill>
              </a:rPr>
              <a:t>ن و</a:t>
            </a:r>
            <a:r>
              <a:rPr lang="ar-SA" sz="3600" dirty="0" smtClean="0">
                <a:solidFill>
                  <a:schemeClr val="bg2">
                    <a:lumMod val="50000"/>
                  </a:schemeClr>
                </a:solidFill>
              </a:rPr>
              <a:t>روسيا، من ناحية أخر</a:t>
            </a:r>
            <a:r>
              <a:rPr lang="ar-IQ" sz="3600" dirty="0" smtClean="0">
                <a:solidFill>
                  <a:schemeClr val="bg2">
                    <a:lumMod val="50000"/>
                  </a:schemeClr>
                </a:solidFill>
              </a:rPr>
              <a:t>ى</a:t>
            </a:r>
            <a:r>
              <a:rPr lang="ar-SA" sz="3600" dirty="0" smtClean="0"/>
              <a:t>، أشكالا متنوعة سياسية واقتصادية وعسكرية اصطلح على تسميتها الحرب الباردة الجديدة أو الثانية، بالإشارة إلى الحرب الباردة (الأول</a:t>
            </a:r>
            <a:r>
              <a:rPr lang="ar-IQ" sz="3600" smtClean="0"/>
              <a:t>ى</a:t>
            </a:r>
            <a:r>
              <a:rPr lang="ar-SA" sz="3600" smtClean="0"/>
              <a:t>) </a:t>
            </a:r>
            <a:r>
              <a:rPr lang="ar-SA" sz="3600" dirty="0" smtClean="0"/>
              <a:t>التى سادت فى عهد الاتحاد السوفيتي</a:t>
            </a:r>
            <a:endParaRPr lang="ar-IQ" sz="3600"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71528"/>
            <a:ext cx="8229600" cy="571528"/>
          </a:xfrm>
        </p:spPr>
        <p:txBody>
          <a:bodyPr>
            <a:normAutofit fontScale="90000"/>
          </a:bodyPr>
          <a:lstStyle/>
          <a:p>
            <a:endParaRPr lang="ar-IQ" dirty="0"/>
          </a:p>
        </p:txBody>
      </p:sp>
      <p:sp>
        <p:nvSpPr>
          <p:cNvPr id="3" name="Content Placeholder 2"/>
          <p:cNvSpPr>
            <a:spLocks noGrp="1"/>
          </p:cNvSpPr>
          <p:nvPr>
            <p:ph idx="1"/>
          </p:nvPr>
        </p:nvSpPr>
        <p:spPr>
          <a:xfrm>
            <a:off x="457200" y="500042"/>
            <a:ext cx="8229600" cy="6357958"/>
          </a:xfrm>
        </p:spPr>
        <p:txBody>
          <a:bodyPr>
            <a:noAutofit/>
          </a:bodyPr>
          <a:lstStyle/>
          <a:p>
            <a:pPr algn="just"/>
            <a:endParaRPr lang="ar-IQ" sz="3600" dirty="0" smtClean="0"/>
          </a:p>
          <a:p>
            <a:pPr algn="just"/>
            <a:r>
              <a:rPr lang="ar-IQ" sz="3600" dirty="0" smtClean="0">
                <a:solidFill>
                  <a:schemeClr val="bg2">
                    <a:lumMod val="50000"/>
                  </a:schemeClr>
                </a:solidFill>
              </a:rPr>
              <a:t>اذ اعلن الرئيس الامريكي </a:t>
            </a:r>
            <a:r>
              <a:rPr lang="ar-SA" sz="3600" dirty="0" smtClean="0">
                <a:solidFill>
                  <a:schemeClr val="bg2">
                    <a:lumMod val="50000"/>
                  </a:schemeClr>
                </a:solidFill>
              </a:rPr>
              <a:t>ترامب فى أكثر من مناسبة </a:t>
            </a:r>
            <a:r>
              <a:rPr lang="ar-SA" sz="3600" dirty="0" smtClean="0"/>
              <a:t>أن الصين </a:t>
            </a:r>
            <a:r>
              <a:rPr lang="ar-IQ" sz="3600" dirty="0" smtClean="0"/>
              <a:t>و</a:t>
            </a:r>
            <a:r>
              <a:rPr lang="ar-SA" sz="3600" dirty="0" smtClean="0"/>
              <a:t>روسيا، اصبحتا منافستين قويتين للولايات المتحدة على الصعيد العالمي</a:t>
            </a:r>
            <a:r>
              <a:rPr lang="en-US" sz="3600" dirty="0" smtClean="0"/>
              <a:t>.</a:t>
            </a:r>
            <a:endParaRPr lang="ar-IQ" sz="3600" dirty="0" smtClean="0"/>
          </a:p>
          <a:p>
            <a:pPr algn="just"/>
            <a:endParaRPr lang="en-US" sz="3600" dirty="0" smtClean="0"/>
          </a:p>
          <a:p>
            <a:pPr algn="just"/>
            <a:r>
              <a:rPr lang="ar-SA" sz="3600" dirty="0" smtClean="0"/>
              <a:t> </a:t>
            </a:r>
            <a:r>
              <a:rPr lang="ar-IQ" sz="3600" dirty="0" smtClean="0"/>
              <a:t>و</a:t>
            </a:r>
            <a:r>
              <a:rPr lang="ar-SA" sz="3600" dirty="0" smtClean="0">
                <a:solidFill>
                  <a:srgbClr val="C00000"/>
                </a:solidFill>
              </a:rPr>
              <a:t>أكدت استراتيجية الأمن الوطنى التى أعلنتها وزارة الدفاع الأمريكية فى ديسمبر</a:t>
            </a:r>
            <a:r>
              <a:rPr lang="ar-IQ" sz="3600" dirty="0" smtClean="0">
                <a:solidFill>
                  <a:srgbClr val="C00000"/>
                </a:solidFill>
              </a:rPr>
              <a:t> 2017، </a:t>
            </a:r>
            <a:r>
              <a:rPr lang="ar-SA" sz="3600" dirty="0" smtClean="0"/>
              <a:t>أن الصين وروسيا أصبحتا تنازعان الولايات المتحدة على القوة والنفوذ وتعملان ضد مصالحها فى العالم</a:t>
            </a:r>
            <a:r>
              <a:rPr lang="en-US" sz="3600" dirty="0" smtClean="0"/>
              <a:t>.</a:t>
            </a:r>
          </a:p>
          <a:p>
            <a:pPr algn="just"/>
            <a:endParaRPr lang="ar-IQ" sz="3600" dirty="0"/>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1000108"/>
            <a:ext cx="8229600" cy="5324492"/>
          </a:xfrm>
        </p:spPr>
        <p:txBody>
          <a:bodyPr>
            <a:normAutofit/>
          </a:bodyPr>
          <a:lstStyle/>
          <a:p>
            <a:pPr algn="just"/>
            <a:r>
              <a:rPr lang="ar-SA" sz="3600" dirty="0" smtClean="0"/>
              <a:t>وفى يناير</a:t>
            </a:r>
            <a:r>
              <a:rPr lang="ar-IQ" sz="3600" dirty="0" smtClean="0"/>
              <a:t> 2018</a:t>
            </a:r>
            <a:r>
              <a:rPr lang="ar-SA" sz="3600" dirty="0" smtClean="0"/>
              <a:t>، أكد وزير الدفاع الأمريكى جيمس ماتيس، خلال عرضه لاستراتيجية الدفاع الوطني</a:t>
            </a:r>
            <a:r>
              <a:rPr lang="ar-SA" sz="3600" dirty="0" smtClean="0">
                <a:solidFill>
                  <a:schemeClr val="accent4">
                    <a:lumMod val="50000"/>
                  </a:schemeClr>
                </a:solidFill>
              </a:rPr>
              <a:t>، إن التنافس مع القوى الكبرى فى العالم، وليس مكافحة الإرهاب، هو الأولوية الأولى للأمن الأمريكي. </a:t>
            </a:r>
            <a:endParaRPr lang="en-US" sz="3600" dirty="0" smtClean="0">
              <a:solidFill>
                <a:schemeClr val="accent4">
                  <a:lumMod val="50000"/>
                </a:schemeClr>
              </a:solidFill>
            </a:endParaRPr>
          </a:p>
          <a:p>
            <a:pPr algn="just"/>
            <a:endParaRPr lang="ar-IQ" sz="3200" dirty="0"/>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428604"/>
          </a:xfrm>
        </p:spPr>
        <p:txBody>
          <a:bodyPr>
            <a:noAutofit/>
          </a:bodyPr>
          <a:lstStyle/>
          <a:p>
            <a:pPr algn="r"/>
            <a:endParaRPr lang="ar-IQ" sz="1600" dirty="0"/>
          </a:p>
        </p:txBody>
      </p:sp>
      <p:sp>
        <p:nvSpPr>
          <p:cNvPr id="3" name="عنصر نائب للمحتوى 2"/>
          <p:cNvSpPr>
            <a:spLocks noGrp="1"/>
          </p:cNvSpPr>
          <p:nvPr>
            <p:ph idx="1"/>
          </p:nvPr>
        </p:nvSpPr>
        <p:spPr>
          <a:xfrm>
            <a:off x="457200" y="500042"/>
            <a:ext cx="8229600" cy="5824558"/>
          </a:xfrm>
        </p:spPr>
        <p:txBody>
          <a:bodyPr>
            <a:noAutofit/>
          </a:bodyPr>
          <a:lstStyle/>
          <a:p>
            <a:pPr algn="just"/>
            <a:r>
              <a:rPr lang="ar-IQ" sz="3600" b="1" u="sng" dirty="0" smtClean="0">
                <a:solidFill>
                  <a:schemeClr val="accent4">
                    <a:lumMod val="50000"/>
                  </a:schemeClr>
                </a:solidFill>
              </a:rPr>
              <a:t>فعلى صعيد العلاقات الامريكية الصينية:</a:t>
            </a:r>
          </a:p>
          <a:p>
            <a:pPr algn="just">
              <a:buNone/>
            </a:pPr>
            <a:endParaRPr lang="ar-IQ" sz="3600" b="1" u="sng" dirty="0" smtClean="0"/>
          </a:p>
          <a:p>
            <a:pPr algn="just"/>
            <a:r>
              <a:rPr lang="ar-SA" sz="3600" dirty="0" smtClean="0"/>
              <a:t>أطلقت الولايات المتحدة حربا تجارية مع الصين هى الأكبر فى التاريخ الاقتصادى للعالم. </a:t>
            </a:r>
            <a:r>
              <a:rPr lang="ar-SA" sz="3600" dirty="0" smtClean="0">
                <a:solidFill>
                  <a:schemeClr val="accent2">
                    <a:lumMod val="75000"/>
                  </a:schemeClr>
                </a:solidFill>
              </a:rPr>
              <a:t>فقد فرضت إدارة الرئيس دونالد ترامب رسوما جمركية تصل إلى 25% على واردات صينية بقيمة 34 </a:t>
            </a:r>
            <a:r>
              <a:rPr lang="ar-SA" sz="3600" dirty="0" smtClean="0"/>
              <a:t>مليار دولار</a:t>
            </a:r>
            <a:r>
              <a:rPr lang="en-US" sz="3600" dirty="0" smtClean="0"/>
              <a:t>.</a:t>
            </a:r>
          </a:p>
          <a:p>
            <a:pPr algn="just"/>
            <a:r>
              <a:rPr lang="ar-SA" sz="3600" dirty="0" smtClean="0"/>
              <a:t>وردت الصين بإتخاذ إجراءات مماثلة على واردات أمريكية بنفس القيمة، </a:t>
            </a:r>
            <a:r>
              <a:rPr lang="ar-SA" sz="3600" dirty="0" smtClean="0">
                <a:solidFill>
                  <a:schemeClr val="accent6">
                    <a:lumMod val="75000"/>
                  </a:schemeClr>
                </a:solidFill>
              </a:rPr>
              <a:t>أى أن سلع الدولتين التى فرضت عليها رسوم جمركية بلغت 86 مليار دولار</a:t>
            </a:r>
            <a:r>
              <a:rPr lang="en-US" sz="3600" dirty="0" smtClean="0">
                <a:solidFill>
                  <a:schemeClr val="accent6">
                    <a:lumMod val="75000"/>
                  </a:schemeClr>
                </a:solidFill>
              </a:rPr>
              <a:t>.</a:t>
            </a:r>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45719"/>
          </a:xfrm>
        </p:spPr>
        <p:txBody>
          <a:bodyPr>
            <a:normAutofit fontScale="90000"/>
          </a:bodyPr>
          <a:lstStyle/>
          <a:p>
            <a:pPr algn="r"/>
            <a:endParaRPr lang="en-US" sz="1600" dirty="0"/>
          </a:p>
        </p:txBody>
      </p:sp>
      <p:sp>
        <p:nvSpPr>
          <p:cNvPr id="3" name="Content Placeholder 2"/>
          <p:cNvSpPr>
            <a:spLocks noGrp="1"/>
          </p:cNvSpPr>
          <p:nvPr>
            <p:ph idx="1"/>
          </p:nvPr>
        </p:nvSpPr>
        <p:spPr>
          <a:xfrm>
            <a:off x="457200" y="642918"/>
            <a:ext cx="8229600" cy="5681682"/>
          </a:xfrm>
        </p:spPr>
        <p:txBody>
          <a:bodyPr>
            <a:noAutofit/>
          </a:bodyPr>
          <a:lstStyle/>
          <a:p>
            <a:r>
              <a:rPr lang="ar-SA" sz="3600" dirty="0" smtClean="0"/>
              <a:t>وحدا ذلك بالرئيس الأمريكى إلى التهديد بفرض رسوم جمركية </a:t>
            </a:r>
            <a:r>
              <a:rPr lang="ar-SA" sz="3600" dirty="0" smtClean="0">
                <a:solidFill>
                  <a:schemeClr val="accent1">
                    <a:lumMod val="50000"/>
                  </a:schemeClr>
                </a:solidFill>
              </a:rPr>
              <a:t>على مجمل الواردات الصينية إلى الولايات المتحدة التى بلغت 505 مليارات دولار العام الماضي</a:t>
            </a:r>
            <a:endParaRPr lang="ar-IQ" sz="3600" dirty="0" smtClean="0">
              <a:solidFill>
                <a:schemeClr val="accent1">
                  <a:lumMod val="50000"/>
                </a:schemeClr>
              </a:solidFill>
            </a:endParaRPr>
          </a:p>
          <a:p>
            <a:pPr>
              <a:buNone/>
            </a:pPr>
            <a:endParaRPr lang="ar-SA" sz="3600" dirty="0" smtClean="0">
              <a:solidFill>
                <a:schemeClr val="accent1">
                  <a:lumMod val="50000"/>
                </a:schemeClr>
              </a:solidFill>
            </a:endParaRPr>
          </a:p>
          <a:p>
            <a:pPr algn="just"/>
            <a:r>
              <a:rPr lang="ar-SA" sz="3600" dirty="0" smtClean="0"/>
              <a:t>ولتبرير فرض الرسوم الجمركية، تتهم واشنطن بكين باتباع سياسات تجارية غير نزيهة مكنتها من تحقيق فائض كبير فى ميزانها التجارى مع الولايات المتحدة </a:t>
            </a:r>
            <a:r>
              <a:rPr lang="ar-IQ" sz="3600" dirty="0" smtClean="0">
                <a:solidFill>
                  <a:schemeClr val="accent3">
                    <a:lumMod val="50000"/>
                  </a:schemeClr>
                </a:solidFill>
              </a:rPr>
              <a:t>لصالح الصين </a:t>
            </a:r>
            <a:r>
              <a:rPr lang="ar-SA" sz="3600" dirty="0" smtClean="0">
                <a:solidFill>
                  <a:schemeClr val="accent3">
                    <a:lumMod val="50000"/>
                  </a:schemeClr>
                </a:solidFill>
              </a:rPr>
              <a:t>بلغ 375 مليار دولار. </a:t>
            </a:r>
            <a:endParaRPr lang="en-US" sz="3600" dirty="0"/>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642918"/>
            <a:ext cx="8229600" cy="6215082"/>
          </a:xfrm>
        </p:spPr>
        <p:txBody>
          <a:bodyPr>
            <a:noAutofit/>
          </a:bodyPr>
          <a:lstStyle/>
          <a:p>
            <a:pPr algn="just"/>
            <a:r>
              <a:rPr lang="ar-SA" sz="3600" dirty="0" smtClean="0"/>
              <a:t>وهكذا، فإن النزاع التجارى الأمريكى الصينى ما هو إلا أحد مظاهر هذا الصراع حول السيطرة العالمية، </a:t>
            </a:r>
            <a:endParaRPr lang="ar-IQ" sz="3600" dirty="0" smtClean="0"/>
          </a:p>
          <a:p>
            <a:pPr algn="just"/>
            <a:r>
              <a:rPr lang="ar-SA" sz="3600" dirty="0" smtClean="0">
                <a:solidFill>
                  <a:schemeClr val="accent3">
                    <a:lumMod val="50000"/>
                  </a:schemeClr>
                </a:solidFill>
              </a:rPr>
              <a:t>إذ تشير الدراسات الاستشرافية </a:t>
            </a:r>
            <a:r>
              <a:rPr lang="ar-SA" sz="3600" dirty="0" smtClean="0"/>
              <a:t>إلى أن اقتصاد الصين، المصنف ثانيا فى الوقت الحالى بعد الاقتصاد الأمريكي، </a:t>
            </a:r>
            <a:r>
              <a:rPr lang="ar-SA" sz="3600" dirty="0" smtClean="0">
                <a:solidFill>
                  <a:schemeClr val="bg2">
                    <a:lumMod val="25000"/>
                  </a:schemeClr>
                </a:solidFill>
              </a:rPr>
              <a:t>سيصبح أقوى اقتصاد فى العالم بحلول عام 2030 حيث سيبلغ إجمالى ناتجه القومى 38 تريليون دولار</a:t>
            </a:r>
            <a:r>
              <a:rPr lang="ar-SA" sz="3600" dirty="0" smtClean="0"/>
              <a:t> بينما لن يتجاوز نظيره الأمريكى 23.4 تريليون دولار</a:t>
            </a:r>
            <a:r>
              <a:rPr lang="en-US" sz="3600" dirty="0" smtClean="0"/>
              <a:t>.</a:t>
            </a:r>
          </a:p>
          <a:p>
            <a:pPr algn="just"/>
            <a:r>
              <a:rPr lang="ar-IQ" sz="3600" dirty="0" smtClean="0"/>
              <a:t>و</a:t>
            </a:r>
            <a:r>
              <a:rPr lang="ar-SA" sz="3600" dirty="0" smtClean="0"/>
              <a:t>ان القوة الاقتصادية المتنامية للصين ستتيح لها فى المستقبل </a:t>
            </a:r>
            <a:r>
              <a:rPr lang="ar-SA" sz="3600" dirty="0" smtClean="0">
                <a:solidFill>
                  <a:schemeClr val="accent6">
                    <a:lumMod val="75000"/>
                  </a:schemeClr>
                </a:solidFill>
              </a:rPr>
              <a:t>أن تترجمها إلى قوة عسكرية ونفوذ سياسى عالمي. </a:t>
            </a:r>
            <a:endParaRPr lang="ar-IQ" sz="3600" dirty="0">
              <a:solidFill>
                <a:schemeClr val="accent6">
                  <a:lumMod val="75000"/>
                </a:schemeClr>
              </a:solidFill>
            </a:endParaRPr>
          </a:p>
        </p:txBody>
      </p:sp>
      <p:sp>
        <p:nvSpPr>
          <p:cNvPr id="4" name="Title 3"/>
          <p:cNvSpPr>
            <a:spLocks noGrp="1"/>
          </p:cNvSpPr>
          <p:nvPr>
            <p:ph type="title"/>
          </p:nvPr>
        </p:nvSpPr>
        <p:spPr>
          <a:xfrm>
            <a:off x="457200" y="-45719"/>
            <a:ext cx="8229600" cy="45719"/>
          </a:xfrm>
        </p:spPr>
        <p:txBody>
          <a:bodyPr>
            <a:normAutofit fontScale="90000"/>
          </a:bodyPr>
          <a:lstStyle/>
          <a:p>
            <a:endParaRPr lang="ar-IQ" dirty="0"/>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pPr algn="r"/>
            <a:endParaRPr lang="en-US" sz="1600" dirty="0"/>
          </a:p>
        </p:txBody>
      </p:sp>
      <p:sp>
        <p:nvSpPr>
          <p:cNvPr id="3" name="Content Placeholder 2"/>
          <p:cNvSpPr>
            <a:spLocks noGrp="1"/>
          </p:cNvSpPr>
          <p:nvPr>
            <p:ph idx="1"/>
          </p:nvPr>
        </p:nvSpPr>
        <p:spPr>
          <a:xfrm>
            <a:off x="457200" y="714356"/>
            <a:ext cx="8229600" cy="5610244"/>
          </a:xfrm>
        </p:spPr>
        <p:txBody>
          <a:bodyPr>
            <a:noAutofit/>
          </a:bodyPr>
          <a:lstStyle/>
          <a:p>
            <a:pPr algn="just"/>
            <a:r>
              <a:rPr lang="ar-IQ" sz="4000" b="1" dirty="0" smtClean="0">
                <a:solidFill>
                  <a:srgbClr val="002060"/>
                </a:solidFill>
              </a:rPr>
              <a:t>وعلى صعيد العلاقات الامريكية الروسية:</a:t>
            </a:r>
          </a:p>
          <a:p>
            <a:pPr algn="just"/>
            <a:r>
              <a:rPr lang="ar-SA" sz="3600" dirty="0" smtClean="0">
                <a:solidFill>
                  <a:srgbClr val="002060"/>
                </a:solidFill>
              </a:rPr>
              <a:t>شهدت العلاقات بين واشنطن وموسكو جو من الوئام </a:t>
            </a:r>
            <a:r>
              <a:rPr lang="ar-SA" sz="3600" dirty="0" smtClean="0">
                <a:solidFill>
                  <a:schemeClr val="accent2">
                    <a:lumMod val="50000"/>
                  </a:schemeClr>
                </a:solidFill>
              </a:rPr>
              <a:t>بعد انكفاء الأخيرة على نفسها وانشغالها بقضاياها الداخلية، وتقلص اهتمامها بالقضايا الخارجية</a:t>
            </a:r>
            <a:endParaRPr lang="ar-IQ" sz="3600" dirty="0" smtClean="0">
              <a:solidFill>
                <a:schemeClr val="accent2">
                  <a:lumMod val="50000"/>
                </a:schemeClr>
              </a:solidFill>
            </a:endParaRPr>
          </a:p>
          <a:p>
            <a:pPr algn="just"/>
            <a:r>
              <a:rPr lang="ar-SA" sz="3600" dirty="0" smtClean="0">
                <a:solidFill>
                  <a:srgbClr val="002060"/>
                </a:solidFill>
              </a:rPr>
              <a:t>وهو الأمر الذى تغير بعد ذلك بعودة موسكو للعب دورها على الساحة الدولية</a:t>
            </a:r>
            <a:r>
              <a:rPr lang="en-US" sz="3600" dirty="0" smtClean="0">
                <a:solidFill>
                  <a:srgbClr val="002060"/>
                </a:solidFill>
              </a:rPr>
              <a:t>. </a:t>
            </a:r>
            <a:br>
              <a:rPr lang="en-US" sz="3600" dirty="0" smtClean="0">
                <a:solidFill>
                  <a:srgbClr val="002060"/>
                </a:solidFill>
              </a:rPr>
            </a:br>
            <a:r>
              <a:rPr lang="ar-SA" sz="3600" dirty="0" smtClean="0">
                <a:solidFill>
                  <a:srgbClr val="002060"/>
                </a:solidFill>
              </a:rPr>
              <a:t>هذا التضارب فى المصالح ظهر بشكل واضح </a:t>
            </a:r>
            <a:r>
              <a:rPr lang="ar-SA" sz="3600" dirty="0" smtClean="0">
                <a:solidFill>
                  <a:schemeClr val="accent3">
                    <a:lumMod val="50000"/>
                  </a:schemeClr>
                </a:solidFill>
              </a:rPr>
              <a:t>وحاد فى التدخل العسكرى الروسى المباشر فى جورجيا فى عام ٢٠٠٨، ثم أوكرانيا فى ٢٠١٤ وأخيرا فى سوريا فى عام ٢٠١٥. </a:t>
            </a:r>
            <a:endParaRPr lang="en-US" sz="3600" dirty="0">
              <a:solidFill>
                <a:schemeClr val="accent3">
                  <a:lumMod val="50000"/>
                </a:schemeClr>
              </a:solidFill>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571528"/>
            <a:ext cx="8229600" cy="571528"/>
          </a:xfrm>
        </p:spPr>
        <p:txBody>
          <a:bodyPr>
            <a:noAutofit/>
          </a:bodyPr>
          <a:lstStyle/>
          <a:p>
            <a:pPr algn="r"/>
            <a:endParaRPr lang="ar-IQ" sz="1600" dirty="0"/>
          </a:p>
        </p:txBody>
      </p:sp>
      <p:sp>
        <p:nvSpPr>
          <p:cNvPr id="3" name="عنصر نائب للمحتوى 2"/>
          <p:cNvSpPr>
            <a:spLocks noGrp="1"/>
          </p:cNvSpPr>
          <p:nvPr>
            <p:ph idx="1"/>
          </p:nvPr>
        </p:nvSpPr>
        <p:spPr>
          <a:xfrm>
            <a:off x="457200" y="785794"/>
            <a:ext cx="8229600" cy="6072206"/>
          </a:xfrm>
        </p:spPr>
        <p:txBody>
          <a:bodyPr>
            <a:noAutofit/>
          </a:bodyPr>
          <a:lstStyle/>
          <a:p>
            <a:pPr algn="just"/>
            <a:r>
              <a:rPr lang="ar-SA" sz="3600" u="sng" dirty="0" smtClean="0">
                <a:solidFill>
                  <a:schemeClr val="accent1">
                    <a:lumMod val="25000"/>
                  </a:schemeClr>
                </a:solidFill>
              </a:rPr>
              <a:t>ولكن الأهم من </a:t>
            </a:r>
            <a:r>
              <a:rPr lang="ar-IQ" sz="3600" u="sng" dirty="0" smtClean="0">
                <a:solidFill>
                  <a:schemeClr val="accent1">
                    <a:lumMod val="25000"/>
                  </a:schemeClr>
                </a:solidFill>
              </a:rPr>
              <a:t>التدخل العسكري في البلدان </a:t>
            </a:r>
          </a:p>
          <a:p>
            <a:pPr algn="just">
              <a:buNone/>
            </a:pPr>
            <a:r>
              <a:rPr lang="ar-IQ" sz="3600" u="sng" dirty="0" smtClean="0">
                <a:solidFill>
                  <a:schemeClr val="accent1">
                    <a:lumMod val="25000"/>
                  </a:schemeClr>
                </a:solidFill>
              </a:rPr>
              <a:t> </a:t>
            </a:r>
          </a:p>
          <a:p>
            <a:pPr algn="just"/>
            <a:r>
              <a:rPr lang="ar-SA" sz="3600" dirty="0" smtClean="0">
                <a:solidFill>
                  <a:schemeClr val="accent4">
                    <a:lumMod val="75000"/>
                  </a:schemeClr>
                </a:solidFill>
              </a:rPr>
              <a:t>عودة الشك وعدم الثقة فى نوايا الآخر</a:t>
            </a:r>
            <a:endParaRPr lang="ar-IQ" sz="3600" dirty="0" smtClean="0">
              <a:solidFill>
                <a:schemeClr val="accent4">
                  <a:lumMod val="75000"/>
                </a:schemeClr>
              </a:solidFill>
            </a:endParaRPr>
          </a:p>
          <a:p>
            <a:pPr algn="just">
              <a:buNone/>
            </a:pPr>
            <a:endParaRPr lang="ar-IQ" sz="3600" dirty="0" smtClean="0">
              <a:solidFill>
                <a:schemeClr val="accent4">
                  <a:lumMod val="75000"/>
                </a:schemeClr>
              </a:solidFill>
            </a:endParaRPr>
          </a:p>
          <a:p>
            <a:pPr algn="just"/>
            <a:r>
              <a:rPr lang="ar-SA" sz="3600" dirty="0" smtClean="0">
                <a:solidFill>
                  <a:schemeClr val="accent4">
                    <a:lumMod val="75000"/>
                  </a:schemeClr>
                </a:solidFill>
              </a:rPr>
              <a:t> تجديد الاتهامات للاستخبارات الروسية بأنها تسعى للتأثير على الحكومات ودول الغرب بجميع الطرق المشروعة وغير المشروعة</a:t>
            </a:r>
            <a:endParaRPr lang="en-US" sz="3600" dirty="0"/>
          </a:p>
        </p:txBody>
      </p:sp>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857256"/>
          </a:xfrm>
        </p:spPr>
        <p:txBody>
          <a:bodyPr>
            <a:normAutofit fontScale="90000"/>
          </a:bodyPr>
          <a:lstStyle/>
          <a:p>
            <a:pPr algn="r"/>
            <a:r>
              <a:rPr lang="en-US" dirty="0" smtClean="0"/>
              <a:t/>
            </a:r>
            <a:br>
              <a:rPr lang="en-US" dirty="0" smtClean="0"/>
            </a:br>
            <a:endParaRPr lang="ar-IQ" dirty="0"/>
          </a:p>
        </p:txBody>
      </p:sp>
      <p:sp>
        <p:nvSpPr>
          <p:cNvPr id="3" name="عنصر نائب للمحتوى 2"/>
          <p:cNvSpPr>
            <a:spLocks noGrp="1"/>
          </p:cNvSpPr>
          <p:nvPr>
            <p:ph idx="1"/>
          </p:nvPr>
        </p:nvSpPr>
        <p:spPr>
          <a:xfrm>
            <a:off x="457200" y="714356"/>
            <a:ext cx="8229600" cy="6143644"/>
          </a:xfrm>
        </p:spPr>
        <p:txBody>
          <a:bodyPr>
            <a:noAutofit/>
          </a:bodyPr>
          <a:lstStyle/>
          <a:p>
            <a:pPr algn="just">
              <a:buNone/>
            </a:pPr>
            <a:r>
              <a:rPr lang="ar-SA" sz="3600" u="sng" dirty="0" smtClean="0">
                <a:solidFill>
                  <a:schemeClr val="accent1">
                    <a:lumMod val="25000"/>
                  </a:schemeClr>
                </a:solidFill>
              </a:rPr>
              <a:t>لا يوجد توافق بين المؤرخين فيما يتعلق بداية الحرب الباردة</a:t>
            </a:r>
            <a:r>
              <a:rPr lang="ar-IQ" sz="3600" u="sng" dirty="0" smtClean="0">
                <a:solidFill>
                  <a:schemeClr val="accent1">
                    <a:lumMod val="25000"/>
                  </a:schemeClr>
                </a:solidFill>
              </a:rPr>
              <a:t>:</a:t>
            </a:r>
            <a:r>
              <a:rPr lang="ar-SA" sz="3600" u="sng" dirty="0" smtClean="0">
                <a:solidFill>
                  <a:schemeClr val="accent1">
                    <a:lumMod val="25000"/>
                  </a:schemeClr>
                </a:solidFill>
              </a:rPr>
              <a:t> </a:t>
            </a:r>
            <a:endParaRPr lang="ar-IQ" sz="3600" u="sng" dirty="0" smtClean="0">
              <a:solidFill>
                <a:schemeClr val="accent1">
                  <a:lumMod val="25000"/>
                </a:schemeClr>
              </a:solidFill>
            </a:endParaRPr>
          </a:p>
          <a:p>
            <a:pPr algn="just">
              <a:buNone/>
            </a:pPr>
            <a:r>
              <a:rPr lang="ar-IQ" sz="3600" dirty="0" smtClean="0">
                <a:solidFill>
                  <a:schemeClr val="accent1">
                    <a:lumMod val="25000"/>
                  </a:schemeClr>
                </a:solidFill>
              </a:rPr>
              <a:t>  </a:t>
            </a:r>
            <a:r>
              <a:rPr lang="ar-SA" sz="3600" dirty="0" smtClean="0">
                <a:solidFill>
                  <a:schemeClr val="accent1">
                    <a:lumMod val="25000"/>
                  </a:schemeClr>
                </a:solidFill>
              </a:rPr>
              <a:t>فبينما يقول </a:t>
            </a:r>
            <a:r>
              <a:rPr lang="ar-IQ" sz="3600" dirty="0" smtClean="0">
                <a:solidFill>
                  <a:schemeClr val="accent1">
                    <a:lumMod val="25000"/>
                  </a:schemeClr>
                </a:solidFill>
              </a:rPr>
              <a:t>البعض </a:t>
            </a:r>
            <a:r>
              <a:rPr lang="ar-SA" sz="3600" dirty="0" smtClean="0">
                <a:solidFill>
                  <a:schemeClr val="accent1">
                    <a:lumMod val="25000"/>
                  </a:schemeClr>
                </a:solidFill>
              </a:rPr>
              <a:t>أنها بدأت بعد </a:t>
            </a:r>
            <a:r>
              <a:rPr lang="ar-SA" sz="3600" u="sng" dirty="0" smtClean="0">
                <a:solidFill>
                  <a:schemeClr val="accent1">
                    <a:lumMod val="25000"/>
                  </a:schemeClr>
                </a:solidFill>
                <a:hlinkClick r:id="rId2" tooltip="الحرب العالمية الثانية"/>
              </a:rPr>
              <a:t>الحرب العالمية الثانية</a:t>
            </a:r>
            <a:r>
              <a:rPr lang="en-US" sz="3600" dirty="0" smtClean="0">
                <a:solidFill>
                  <a:schemeClr val="accent1">
                    <a:lumMod val="25000"/>
                  </a:schemeClr>
                </a:solidFill>
              </a:rPr>
              <a:t> </a:t>
            </a:r>
            <a:endParaRPr lang="ar-IQ" sz="3600" dirty="0" smtClean="0">
              <a:solidFill>
                <a:schemeClr val="accent1">
                  <a:lumMod val="25000"/>
                </a:schemeClr>
              </a:solidFill>
            </a:endParaRPr>
          </a:p>
          <a:p>
            <a:pPr algn="just">
              <a:buNone/>
            </a:pPr>
            <a:r>
              <a:rPr lang="ar-SA" sz="3600" dirty="0" smtClean="0">
                <a:solidFill>
                  <a:schemeClr val="accent1">
                    <a:lumMod val="25000"/>
                  </a:schemeClr>
                </a:solidFill>
              </a:rPr>
              <a:t> يقول </a:t>
            </a:r>
            <a:r>
              <a:rPr lang="ar-IQ" sz="3600" dirty="0" smtClean="0">
                <a:solidFill>
                  <a:schemeClr val="accent1">
                    <a:lumMod val="25000"/>
                  </a:schemeClr>
                </a:solidFill>
              </a:rPr>
              <a:t>الاخرون </a:t>
            </a:r>
            <a:r>
              <a:rPr lang="ar-SA" sz="3600" dirty="0" smtClean="0">
                <a:solidFill>
                  <a:schemeClr val="accent1">
                    <a:lumMod val="25000"/>
                  </a:schemeClr>
                </a:solidFill>
              </a:rPr>
              <a:t>أنها بدأت في نهاية </a:t>
            </a:r>
            <a:r>
              <a:rPr lang="ar-SA" sz="3600" u="sng" dirty="0" smtClean="0">
                <a:solidFill>
                  <a:schemeClr val="accent1">
                    <a:lumMod val="25000"/>
                  </a:schemeClr>
                </a:solidFill>
                <a:hlinkClick r:id="rId3" tooltip="الحرب العالمية الأولى"/>
              </a:rPr>
              <a:t>الحرب العالمية </a:t>
            </a:r>
            <a:r>
              <a:rPr lang="ar-SA" sz="3600" dirty="0" smtClean="0">
                <a:solidFill>
                  <a:schemeClr val="accent1">
                    <a:lumMod val="25000"/>
                  </a:schemeClr>
                </a:solidFill>
                <a:hlinkClick r:id="rId3" tooltip="الحرب العالمية الأولى"/>
              </a:rPr>
              <a:t>الأولى</a:t>
            </a:r>
            <a:r>
              <a:rPr lang="ar-IQ" sz="3600" dirty="0" smtClean="0">
                <a:solidFill>
                  <a:schemeClr val="accent1">
                    <a:lumMod val="25000"/>
                  </a:schemeClr>
                </a:solidFill>
              </a:rPr>
              <a:t> كون </a:t>
            </a:r>
            <a:r>
              <a:rPr lang="ar-SA" sz="3600" dirty="0" smtClean="0">
                <a:solidFill>
                  <a:schemeClr val="accent1">
                    <a:lumMod val="25000"/>
                  </a:schemeClr>
                </a:solidFill>
              </a:rPr>
              <a:t>الخلاف في وجهات النظر بين </a:t>
            </a:r>
            <a:r>
              <a:rPr lang="ar-SA" sz="3600" u="sng" dirty="0" smtClean="0">
                <a:solidFill>
                  <a:schemeClr val="accent1">
                    <a:lumMod val="25000"/>
                  </a:schemeClr>
                </a:solidFill>
                <a:hlinkClick r:id="rId4" tooltip="الشيوعية"/>
              </a:rPr>
              <a:t>الشيوعية</a:t>
            </a:r>
            <a:r>
              <a:rPr lang="en-US" sz="3600" dirty="0" smtClean="0">
                <a:solidFill>
                  <a:schemeClr val="accent1">
                    <a:lumMod val="25000"/>
                  </a:schemeClr>
                </a:solidFill>
              </a:rPr>
              <a:t> </a:t>
            </a:r>
            <a:r>
              <a:rPr lang="ar-SA" sz="3600" u="sng" dirty="0" smtClean="0">
                <a:solidFill>
                  <a:schemeClr val="accent1">
                    <a:lumMod val="25000"/>
                  </a:schemeClr>
                </a:solidFill>
                <a:hlinkClick r:id="rId5" tooltip="الرأسمالية"/>
              </a:rPr>
              <a:t>والرأسمالية</a:t>
            </a:r>
            <a:r>
              <a:rPr lang="en-US" sz="3600" dirty="0" smtClean="0">
                <a:solidFill>
                  <a:schemeClr val="accent1">
                    <a:lumMod val="25000"/>
                  </a:schemeClr>
                </a:solidFill>
              </a:rPr>
              <a:t> </a:t>
            </a:r>
            <a:r>
              <a:rPr lang="ar-SA" sz="3600" dirty="0" smtClean="0">
                <a:solidFill>
                  <a:schemeClr val="accent1">
                    <a:lumMod val="25000"/>
                  </a:schemeClr>
                </a:solidFill>
              </a:rPr>
              <a:t>يعود إلى عام </a:t>
            </a:r>
            <a:r>
              <a:rPr lang="en-US" sz="3600" u="sng" dirty="0" smtClean="0">
                <a:solidFill>
                  <a:schemeClr val="accent1">
                    <a:lumMod val="25000"/>
                  </a:schemeClr>
                </a:solidFill>
                <a:hlinkClick r:id="rId6" tooltip="1917"/>
              </a:rPr>
              <a:t>1917</a:t>
            </a:r>
            <a:r>
              <a:rPr lang="ar-SA" sz="3600" dirty="0" smtClean="0">
                <a:solidFill>
                  <a:schemeClr val="accent1">
                    <a:lumMod val="25000"/>
                  </a:schemeClr>
                </a:solidFill>
              </a:rPr>
              <a:t>، عندما انطلق </a:t>
            </a:r>
            <a:r>
              <a:rPr lang="ar-SA" sz="3600" u="sng" dirty="0" smtClean="0">
                <a:solidFill>
                  <a:schemeClr val="accent1">
                    <a:lumMod val="25000"/>
                  </a:schemeClr>
                </a:solidFill>
                <a:hlinkClick r:id="rId7" tooltip="الاتحاد السوفيتى"/>
              </a:rPr>
              <a:t>الاتحاد السوفيتى</a:t>
            </a:r>
            <a:r>
              <a:rPr lang="en-US" sz="3600" dirty="0" smtClean="0">
                <a:solidFill>
                  <a:schemeClr val="accent1">
                    <a:lumMod val="25000"/>
                  </a:schemeClr>
                </a:solidFill>
              </a:rPr>
              <a:t> </a:t>
            </a:r>
            <a:r>
              <a:rPr lang="ar-SA" sz="3600" dirty="0" smtClean="0">
                <a:solidFill>
                  <a:schemeClr val="accent1">
                    <a:lumMod val="25000"/>
                  </a:schemeClr>
                </a:solidFill>
              </a:rPr>
              <a:t>من </a:t>
            </a:r>
            <a:r>
              <a:rPr lang="ar-SA" sz="3600" u="sng" dirty="0" smtClean="0">
                <a:solidFill>
                  <a:schemeClr val="accent1">
                    <a:lumMod val="25000"/>
                  </a:schemeClr>
                </a:solidFill>
                <a:hlinkClick r:id="rId8" tooltip="الثورة الروسية"/>
              </a:rPr>
              <a:t>الثورة الروسية</a:t>
            </a:r>
            <a:r>
              <a:rPr lang="en-US" sz="3600" dirty="0" smtClean="0">
                <a:solidFill>
                  <a:schemeClr val="accent1">
                    <a:lumMod val="25000"/>
                  </a:schemeClr>
                </a:solidFill>
              </a:rPr>
              <a:t> </a:t>
            </a:r>
            <a:r>
              <a:rPr lang="ar-SA" sz="3600" dirty="0" smtClean="0">
                <a:solidFill>
                  <a:schemeClr val="accent1">
                    <a:lumMod val="25000"/>
                  </a:schemeClr>
                </a:solidFill>
              </a:rPr>
              <a:t>كأول دولة شيوعية في العالم. </a:t>
            </a:r>
            <a:endParaRPr lang="en-US" sz="3600" dirty="0" smtClean="0">
              <a:solidFill>
                <a:schemeClr val="accent1">
                  <a:lumMod val="25000"/>
                </a:schemeClr>
              </a:solidFill>
            </a:endParaRPr>
          </a:p>
          <a:p>
            <a:pPr algn="just">
              <a:buNone/>
            </a:pPr>
            <a:endParaRPr lang="ar-IQ" sz="3600" b="1" dirty="0" smtClean="0">
              <a:solidFill>
                <a:schemeClr val="accent1">
                  <a:lumMod val="25000"/>
                </a:schemeClr>
              </a:solidFill>
            </a:endParaRP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1142984"/>
            <a:ext cx="8229600" cy="5181616"/>
          </a:xfrm>
        </p:spPr>
        <p:txBody>
          <a:bodyPr>
            <a:normAutofit/>
          </a:bodyPr>
          <a:lstStyle/>
          <a:p>
            <a:pPr algn="just"/>
            <a:r>
              <a:rPr lang="ar-SA" sz="3600" dirty="0" smtClean="0"/>
              <a:t>. ويأتى فى هذا الإطار </a:t>
            </a:r>
            <a:endParaRPr lang="ar-IQ" sz="3600" dirty="0" smtClean="0"/>
          </a:p>
          <a:p>
            <a:pPr algn="just"/>
            <a:r>
              <a:rPr lang="ar-IQ" sz="3600" dirty="0" smtClean="0">
                <a:solidFill>
                  <a:schemeClr val="tx1">
                    <a:lumMod val="65000"/>
                    <a:lumOff val="35000"/>
                  </a:schemeClr>
                </a:solidFill>
              </a:rPr>
              <a:t>1. </a:t>
            </a:r>
            <a:r>
              <a:rPr lang="ar-SA" sz="3600" dirty="0" smtClean="0">
                <a:solidFill>
                  <a:schemeClr val="tx1">
                    <a:lumMod val="65000"/>
                    <a:lumOff val="35000"/>
                  </a:schemeClr>
                </a:solidFill>
              </a:rPr>
              <a:t>الاتهامات التى طالت موسكو بأنها تدخلت فى الانتخابات الرئاسية الأمريكية</a:t>
            </a:r>
            <a:r>
              <a:rPr lang="ar-SA" sz="3600" dirty="0" smtClean="0"/>
              <a:t>، </a:t>
            </a:r>
            <a:endParaRPr lang="ar-IQ" sz="3600" dirty="0" smtClean="0"/>
          </a:p>
          <a:p>
            <a:pPr algn="just"/>
            <a:r>
              <a:rPr lang="ar-IQ" sz="3600" dirty="0" smtClean="0">
                <a:solidFill>
                  <a:schemeClr val="accent5">
                    <a:lumMod val="75000"/>
                  </a:schemeClr>
                </a:solidFill>
              </a:rPr>
              <a:t>2. </a:t>
            </a:r>
            <a:r>
              <a:rPr lang="ar-SA" sz="3600" dirty="0" smtClean="0">
                <a:solidFill>
                  <a:schemeClr val="accent5">
                    <a:lumMod val="75000"/>
                  </a:schemeClr>
                </a:solidFill>
              </a:rPr>
              <a:t>فضلا عما يحوم من شكوك حول ما يمكن أن تكون موسكو قد قامت به للتأثير على نتائج الانتخابات الألمانية والفرنسية،</a:t>
            </a:r>
            <a:endParaRPr lang="ar-IQ" sz="3600" dirty="0" smtClean="0">
              <a:solidFill>
                <a:schemeClr val="accent5">
                  <a:lumMod val="75000"/>
                </a:schemeClr>
              </a:solidFill>
            </a:endParaRPr>
          </a:p>
          <a:p>
            <a:pPr algn="just"/>
            <a:r>
              <a:rPr lang="ar-IQ" sz="3600" dirty="0" smtClean="0">
                <a:solidFill>
                  <a:schemeClr val="accent5">
                    <a:lumMod val="75000"/>
                  </a:schemeClr>
                </a:solidFill>
              </a:rPr>
              <a:t>3.</a:t>
            </a:r>
            <a:r>
              <a:rPr lang="ar-SA" sz="3600" dirty="0" smtClean="0"/>
              <a:t> </a:t>
            </a:r>
            <a:r>
              <a:rPr lang="ar-SA" sz="3600" dirty="0" smtClean="0">
                <a:solidFill>
                  <a:schemeClr val="accent6">
                    <a:lumMod val="50000"/>
                  </a:schemeClr>
                </a:solidFill>
              </a:rPr>
              <a:t>ناهيك عن الاستفتاء الذى تم فى بريطانيا حول استمرار عضويتها داخل الاتحاد الأوروبى</a:t>
            </a:r>
            <a:endParaRPr lang="ar-IQ" sz="3200" dirty="0">
              <a:solidFill>
                <a:schemeClr val="accent6">
                  <a:lumMod val="50000"/>
                </a:schemeClr>
              </a:solidFill>
            </a:endParaRPr>
          </a:p>
        </p:txBody>
      </p:sp>
    </p:spTree>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pPr algn="r" rtl="0"/>
            <a:endParaRPr lang="en-US" sz="1600" dirty="0"/>
          </a:p>
        </p:txBody>
      </p:sp>
      <p:sp>
        <p:nvSpPr>
          <p:cNvPr id="3" name="Content Placeholder 2"/>
          <p:cNvSpPr>
            <a:spLocks noGrp="1"/>
          </p:cNvSpPr>
          <p:nvPr>
            <p:ph idx="1"/>
          </p:nvPr>
        </p:nvSpPr>
        <p:spPr>
          <a:xfrm>
            <a:off x="457200" y="571480"/>
            <a:ext cx="8229600" cy="5753120"/>
          </a:xfrm>
        </p:spPr>
        <p:txBody>
          <a:bodyPr>
            <a:noAutofit/>
          </a:bodyPr>
          <a:lstStyle/>
          <a:p>
            <a:pPr algn="just"/>
            <a:r>
              <a:rPr lang="ar-SA" sz="3600" dirty="0" smtClean="0"/>
              <a:t>يضاف لما سبق</a:t>
            </a:r>
            <a:r>
              <a:rPr lang="ar-IQ" sz="3600" dirty="0" smtClean="0"/>
              <a:t>:</a:t>
            </a:r>
          </a:p>
          <a:p>
            <a:pPr algn="just"/>
            <a:r>
              <a:rPr lang="ar-IQ" sz="3600" dirty="0" smtClean="0">
                <a:solidFill>
                  <a:srgbClr val="FF0000"/>
                </a:solidFill>
              </a:rPr>
              <a:t>  </a:t>
            </a:r>
            <a:r>
              <a:rPr lang="ar-SA" sz="3600" dirty="0" smtClean="0">
                <a:solidFill>
                  <a:srgbClr val="FF0000"/>
                </a:solidFill>
              </a:rPr>
              <a:t>تبن</a:t>
            </a:r>
            <a:r>
              <a:rPr lang="ar-IQ" sz="3600" dirty="0" smtClean="0">
                <a:solidFill>
                  <a:srgbClr val="FF0000"/>
                </a:solidFill>
              </a:rPr>
              <a:t>ي</a:t>
            </a:r>
            <a:r>
              <a:rPr lang="ar-SA" sz="3600" dirty="0" smtClean="0">
                <a:solidFill>
                  <a:srgbClr val="FF0000"/>
                </a:solidFill>
              </a:rPr>
              <a:t> الرئيس الروسى فلاديمير بوتين خطابا قوميا منذ وصوله إلى الكرملين</a:t>
            </a:r>
            <a:r>
              <a:rPr lang="ar-SA" sz="3600" dirty="0" smtClean="0"/>
              <a:t>، </a:t>
            </a:r>
            <a:r>
              <a:rPr lang="ar-SA" sz="3600" dirty="0" smtClean="0">
                <a:solidFill>
                  <a:schemeClr val="accent3">
                    <a:lumMod val="75000"/>
                  </a:schemeClr>
                </a:solidFill>
              </a:rPr>
              <a:t>معربا عن رأيه فى أن انهيار الاتحاد السوفيتى يعد أكبر كارثة جيواستراتيجية حلت فى القرن العشرين</a:t>
            </a:r>
            <a:r>
              <a:rPr lang="ar-IQ" sz="3600" dirty="0" smtClean="0">
                <a:solidFill>
                  <a:schemeClr val="accent3">
                    <a:lumMod val="75000"/>
                  </a:schemeClr>
                </a:solidFill>
              </a:rPr>
              <a:t>.</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928670"/>
            <a:ext cx="8229600" cy="5395930"/>
          </a:xfrm>
        </p:spPr>
        <p:txBody>
          <a:bodyPr>
            <a:normAutofit/>
          </a:bodyPr>
          <a:lstStyle/>
          <a:p>
            <a:pPr algn="just"/>
            <a:r>
              <a:rPr lang="ar-SA" sz="3600" dirty="0" smtClean="0">
                <a:solidFill>
                  <a:schemeClr val="accent3">
                    <a:lumMod val="75000"/>
                  </a:schemeClr>
                </a:solidFill>
              </a:rPr>
              <a:t>ومع نجاح بوتين فى إعادة بناء الدولة، </a:t>
            </a:r>
            <a:r>
              <a:rPr lang="ar-SA" sz="3600" dirty="0" smtClean="0"/>
              <a:t>وتنامى الدور الروسى مجددا كما سبق الإشارة إليه </a:t>
            </a:r>
            <a:r>
              <a:rPr lang="ar-SA" sz="3600" dirty="0" smtClean="0">
                <a:solidFill>
                  <a:schemeClr val="accent1">
                    <a:lumMod val="50000"/>
                  </a:schemeClr>
                </a:solidFill>
              </a:rPr>
              <a:t>وخاصة فى أوروبا الشرقية والشرق الأوسط، </a:t>
            </a:r>
            <a:r>
              <a:rPr lang="ar-SA" sz="3600" dirty="0" smtClean="0"/>
              <a:t>فقد أدى ذلك بطبيعة الحال إلى زيادة حدة القلق لدى الغرب من تصاعد النفوذ الروسى مرة أخرى ومحاولة استعادة ما فقده من مناطق نفوذ وخاصة فى شرق أوروبا</a:t>
            </a:r>
            <a:endParaRPr lang="en-US" sz="3600" dirty="0" smtClean="0"/>
          </a:p>
          <a:p>
            <a:pPr algn="just"/>
            <a:endParaRPr lang="ar-IQ" sz="3200" dirty="0"/>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85728"/>
          </a:xfrm>
        </p:spPr>
        <p:txBody>
          <a:bodyPr>
            <a:normAutofit/>
          </a:bodyPr>
          <a:lstStyle/>
          <a:p>
            <a:pPr algn="r" rtl="0"/>
            <a:endParaRPr lang="en-US" sz="1400" dirty="0"/>
          </a:p>
        </p:txBody>
      </p:sp>
      <p:sp>
        <p:nvSpPr>
          <p:cNvPr id="3" name="Content Placeholder 2"/>
          <p:cNvSpPr>
            <a:spLocks noGrp="1"/>
          </p:cNvSpPr>
          <p:nvPr>
            <p:ph idx="1"/>
          </p:nvPr>
        </p:nvSpPr>
        <p:spPr>
          <a:xfrm>
            <a:off x="457200" y="428604"/>
            <a:ext cx="8229600" cy="6786610"/>
          </a:xfrm>
        </p:spPr>
        <p:txBody>
          <a:bodyPr>
            <a:noAutofit/>
          </a:bodyPr>
          <a:lstStyle/>
          <a:p>
            <a:pPr lvl="0" algn="just"/>
            <a:r>
              <a:rPr lang="ar-SA" sz="3600" dirty="0" smtClean="0">
                <a:solidFill>
                  <a:schemeClr val="accent1">
                    <a:lumMod val="50000"/>
                  </a:schemeClr>
                </a:solidFill>
              </a:rPr>
              <a:t>وكان آخر هذه الخطوات من الجانب الروسى </a:t>
            </a:r>
            <a:endParaRPr lang="ar-IQ" sz="3600" dirty="0" smtClean="0">
              <a:solidFill>
                <a:schemeClr val="accent1">
                  <a:lumMod val="50000"/>
                </a:schemeClr>
              </a:solidFill>
            </a:endParaRPr>
          </a:p>
          <a:p>
            <a:pPr lvl="0" algn="just"/>
            <a:r>
              <a:rPr lang="ar-IQ" sz="3600" dirty="0" smtClean="0">
                <a:solidFill>
                  <a:schemeClr val="accent1">
                    <a:lumMod val="50000"/>
                  </a:schemeClr>
                </a:solidFill>
              </a:rPr>
              <a:t> </a:t>
            </a:r>
            <a:r>
              <a:rPr lang="ar-SA" sz="3600" dirty="0" smtClean="0"/>
              <a:t>ما جاء على لسان الرئيس بوتين فى خطابه أمام جلسة مشتركة لأعضاء البرلمان الروسى </a:t>
            </a:r>
            <a:r>
              <a:rPr lang="ar-IQ" sz="3600" dirty="0" smtClean="0"/>
              <a:t>، </a:t>
            </a:r>
            <a:r>
              <a:rPr lang="ar-SA" sz="3600" dirty="0" smtClean="0">
                <a:solidFill>
                  <a:schemeClr val="accent6">
                    <a:lumMod val="75000"/>
                  </a:schemeClr>
                </a:solidFill>
              </a:rPr>
              <a:t>عن امتلاك روسيا لأسلحة استراتيجية جديدة ستقلب موازين القوة فى العالم. </a:t>
            </a:r>
            <a:r>
              <a:rPr lang="ar-SA" sz="3600" dirty="0" smtClean="0"/>
              <a:t>وكان أهم هذه الأسلحة صاروخ فائق السرعة «يستطيع أن يصل إلى أى مكان فى العالم» ولا تستطيع الدفاعات الأمريكية ممثلة فى الدرع الصاروخي من التصدى له، وبما يمنح روسيا ميزة على غريمتها الأمريكية ويخل بتوازن القوة القائم بين الدولتين المتنافستين. </a:t>
            </a:r>
            <a:endParaRPr lang="en-US" sz="3600" dirty="0">
              <a:solidFill>
                <a:srgbClr val="FF0000"/>
              </a:solidFill>
            </a:endParaRP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642918"/>
            <a:ext cx="8229600" cy="5681682"/>
          </a:xfrm>
        </p:spPr>
        <p:txBody>
          <a:bodyPr>
            <a:normAutofit/>
          </a:bodyPr>
          <a:lstStyle/>
          <a:p>
            <a:r>
              <a:rPr lang="ar-IQ" sz="3600" u="sng" dirty="0" smtClean="0">
                <a:solidFill>
                  <a:schemeClr val="accent3">
                    <a:lumMod val="50000"/>
                  </a:schemeClr>
                </a:solidFill>
              </a:rPr>
              <a:t>فيديو يوثق الحرب الباردة الجديدة</a:t>
            </a:r>
            <a:endParaRPr lang="ar-IQ" sz="3600" u="sng" dirty="0">
              <a:solidFill>
                <a:schemeClr val="accent3">
                  <a:lumMod val="50000"/>
                </a:schemeClr>
              </a:solidFill>
            </a:endParaRPr>
          </a:p>
        </p:txBody>
      </p:sp>
    </p:spTree>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428604"/>
          </a:xfrm>
        </p:spPr>
        <p:txBody>
          <a:bodyPr>
            <a:noAutofit/>
          </a:bodyPr>
          <a:lstStyle/>
          <a:p>
            <a:pPr algn="r"/>
            <a:endParaRPr lang="en-US" sz="1600" b="1" dirty="0"/>
          </a:p>
        </p:txBody>
      </p:sp>
      <p:sp>
        <p:nvSpPr>
          <p:cNvPr id="3" name="عنصر نائب للمحتوى 2"/>
          <p:cNvSpPr>
            <a:spLocks noGrp="1"/>
          </p:cNvSpPr>
          <p:nvPr>
            <p:ph idx="1"/>
          </p:nvPr>
        </p:nvSpPr>
        <p:spPr>
          <a:xfrm>
            <a:off x="457200" y="928670"/>
            <a:ext cx="8229600" cy="5929330"/>
          </a:xfrm>
        </p:spPr>
        <p:txBody>
          <a:bodyPr>
            <a:normAutofit/>
          </a:bodyPr>
          <a:lstStyle/>
          <a:p>
            <a:pPr algn="just"/>
            <a:r>
              <a:rPr lang="ar-IQ" sz="3600" b="1" u="sng" dirty="0" smtClean="0">
                <a:solidFill>
                  <a:schemeClr val="accent6">
                    <a:lumMod val="75000"/>
                  </a:schemeClr>
                </a:solidFill>
              </a:rPr>
              <a:t>الفرق بين الحرب الباردة القديمة والجديدة</a:t>
            </a:r>
          </a:p>
          <a:p>
            <a:pPr algn="just"/>
            <a:r>
              <a:rPr lang="ar-SA" sz="3600" dirty="0" smtClean="0">
                <a:solidFill>
                  <a:schemeClr val="accent2">
                    <a:lumMod val="50000"/>
                  </a:schemeClr>
                </a:solidFill>
              </a:rPr>
              <a:t>كيف تختلف الحرب الباردة الجديدة عن الحرب الباردة القديمة </a:t>
            </a:r>
            <a:r>
              <a:rPr lang="ar-SA" sz="3600" dirty="0" smtClean="0"/>
              <a:t>رغم أن الخصمين فى الحالتين لم يختلفا، وهما الغرب الرأسمالى الديمقراطى من جانب وروسيا وحلفاؤها على الجانب الآخر؟</a:t>
            </a:r>
            <a:endParaRPr lang="en-US" sz="3600" dirty="0" smtClean="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1428736"/>
            <a:ext cx="8229600" cy="4895864"/>
          </a:xfrm>
        </p:spPr>
        <p:txBody>
          <a:bodyPr>
            <a:normAutofit/>
          </a:bodyPr>
          <a:lstStyle/>
          <a:p>
            <a:pPr algn="just"/>
            <a:r>
              <a:rPr lang="ar-SA" sz="3600" b="1" u="sng" dirty="0" smtClean="0">
                <a:solidFill>
                  <a:schemeClr val="accent2"/>
                </a:solidFill>
              </a:rPr>
              <a:t>الاختلاف الأول </a:t>
            </a:r>
            <a:endParaRPr lang="ar-IQ" sz="3600" b="1" u="sng" dirty="0" smtClean="0">
              <a:solidFill>
                <a:schemeClr val="accent2"/>
              </a:solidFill>
            </a:endParaRPr>
          </a:p>
          <a:p>
            <a:pPr algn="just"/>
            <a:r>
              <a:rPr lang="ar-IQ" sz="3600" dirty="0" smtClean="0"/>
              <a:t> </a:t>
            </a:r>
            <a:r>
              <a:rPr lang="ar-SA" sz="3600" dirty="0" smtClean="0"/>
              <a:t>طبيعة الدولة الروسية الحالية والتى تختلف عن سابقتها فى العديد من التوجهات والأسس التى تقوم عليها، </a:t>
            </a:r>
            <a:r>
              <a:rPr lang="ar-SA" sz="3600" dirty="0" smtClean="0">
                <a:solidFill>
                  <a:schemeClr val="accent3">
                    <a:lumMod val="50000"/>
                  </a:schemeClr>
                </a:solidFill>
              </a:rPr>
              <a:t>وخاصة فيما يتعلق بشخصية الدولة وهويتها القومية</a:t>
            </a:r>
            <a:r>
              <a:rPr lang="ar-IQ" sz="3600" dirty="0" smtClean="0">
                <a:solidFill>
                  <a:schemeClr val="accent3">
                    <a:lumMod val="50000"/>
                  </a:schemeClr>
                </a:solidFill>
              </a:rPr>
              <a:t>. </a:t>
            </a:r>
            <a:r>
              <a:rPr lang="ar-SA" sz="3600" dirty="0" smtClean="0">
                <a:solidFill>
                  <a:schemeClr val="accent3">
                    <a:lumMod val="50000"/>
                  </a:schemeClr>
                </a:solidFill>
              </a:rPr>
              <a:t>أ</a:t>
            </a:r>
            <a:r>
              <a:rPr lang="ar-SA" sz="3600" dirty="0" smtClean="0"/>
              <a:t>ن بوتين قد نجح فى إعادة بناء الدولة، </a:t>
            </a:r>
            <a:r>
              <a:rPr lang="ar-SA" sz="3600" dirty="0" smtClean="0">
                <a:solidFill>
                  <a:schemeClr val="accent6">
                    <a:lumMod val="75000"/>
                  </a:schemeClr>
                </a:solidFill>
              </a:rPr>
              <a:t>ولكن على أسس قومية وطنية وليس على أسس أيديولوجية شيوعية </a:t>
            </a:r>
            <a:endParaRPr lang="en-US" sz="3600" dirty="0" smtClean="0">
              <a:solidFill>
                <a:schemeClr val="accent6">
                  <a:lumMod val="75000"/>
                </a:schemeClr>
              </a:solidFill>
            </a:endParaRPr>
          </a:p>
          <a:p>
            <a:pPr algn="just"/>
            <a:endParaRPr lang="ar-IQ" sz="3200" dirty="0"/>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714356"/>
            <a:ext cx="8229600" cy="6143644"/>
          </a:xfrm>
        </p:spPr>
        <p:txBody>
          <a:bodyPr>
            <a:normAutofit/>
          </a:bodyPr>
          <a:lstStyle/>
          <a:p>
            <a:pPr algn="just"/>
            <a:r>
              <a:rPr lang="ar-IQ" sz="3600" b="1" u="sng" dirty="0" smtClean="0">
                <a:solidFill>
                  <a:schemeClr val="accent2"/>
                </a:solidFill>
              </a:rPr>
              <a:t>الاختلاف الثاني </a:t>
            </a:r>
          </a:p>
          <a:p>
            <a:pPr algn="just"/>
            <a:r>
              <a:rPr lang="ar-SA" sz="3600" dirty="0" smtClean="0"/>
              <a:t>يرتبط بما تقدم </a:t>
            </a:r>
            <a:r>
              <a:rPr lang="ar-SA" sz="3600" dirty="0" smtClean="0">
                <a:solidFill>
                  <a:schemeClr val="accent1">
                    <a:lumMod val="50000"/>
                  </a:schemeClr>
                </a:solidFill>
              </a:rPr>
              <a:t>كيفية إدارة القيادة الروسية الحالية للاقتصاد الروسى،</a:t>
            </a:r>
            <a:r>
              <a:rPr lang="ar-SA" sz="3600" dirty="0" smtClean="0"/>
              <a:t> وخاصة فيما يتعلق بأهم موارده وهو النفط</a:t>
            </a:r>
            <a:r>
              <a:rPr lang="ar-IQ" sz="3600" dirty="0" smtClean="0"/>
              <a:t>، </a:t>
            </a:r>
            <a:r>
              <a:rPr lang="ar-IQ" sz="3600" dirty="0" smtClean="0">
                <a:solidFill>
                  <a:schemeClr val="bg2">
                    <a:lumMod val="50000"/>
                  </a:schemeClr>
                </a:solidFill>
              </a:rPr>
              <a:t>فضلا عن المزاوجة بين النظام الراسمالي والنظام الاشتراكي</a:t>
            </a:r>
            <a:endParaRPr lang="ar-IQ" sz="3600" dirty="0">
              <a:solidFill>
                <a:schemeClr val="bg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500042"/>
            <a:ext cx="8229600" cy="6357958"/>
          </a:xfrm>
        </p:spPr>
        <p:txBody>
          <a:bodyPr>
            <a:normAutofit/>
          </a:bodyPr>
          <a:lstStyle/>
          <a:p>
            <a:pPr algn="just"/>
            <a:r>
              <a:rPr lang="ar-IQ" sz="3600" b="1" u="sng" dirty="0" smtClean="0">
                <a:solidFill>
                  <a:schemeClr val="accent2"/>
                </a:solidFill>
              </a:rPr>
              <a:t>الاختلاف الثالث</a:t>
            </a:r>
          </a:p>
          <a:p>
            <a:pPr algn="just"/>
            <a:endParaRPr lang="ar-IQ" sz="3600" b="1" u="sng" dirty="0" smtClean="0">
              <a:solidFill>
                <a:schemeClr val="accent2"/>
              </a:solidFill>
            </a:endParaRPr>
          </a:p>
          <a:p>
            <a:pPr algn="just"/>
            <a:r>
              <a:rPr lang="ar-SA" sz="3600" dirty="0" smtClean="0"/>
              <a:t>لا توجد خطوط واضحة أو فاصلة بين المعسكرين المتضادين، خاصة مع تشابك المصالح وترابطها فى العديد من القضايا والساحات </a:t>
            </a:r>
            <a:r>
              <a:rPr lang="ar-SA" sz="3600" dirty="0" smtClean="0">
                <a:solidFill>
                  <a:schemeClr val="bg2">
                    <a:lumMod val="50000"/>
                  </a:schemeClr>
                </a:solidFill>
              </a:rPr>
              <a:t>مثلما نشاهد فى مواقف تركيا عضو الناتو فى التنسيق مع روسيا وإيران حول سوريا</a:t>
            </a:r>
            <a:r>
              <a:rPr lang="ar-SA" sz="3600" dirty="0" smtClean="0"/>
              <a:t>، </a:t>
            </a:r>
            <a:r>
              <a:rPr lang="ar-SA" sz="3600" dirty="0" smtClean="0">
                <a:solidFill>
                  <a:schemeClr val="accent3">
                    <a:lumMod val="75000"/>
                  </a:schemeClr>
                </a:solidFill>
              </a:rPr>
              <a:t>أو فى رفض اليونان ــ عضو الناتو والاتحاد الأوروبى ــ الاشتراك فى العقوبات المفروضة على روسيا</a:t>
            </a:r>
            <a:endParaRPr lang="en-US" sz="3600" dirty="0" smtClean="0"/>
          </a:p>
          <a:p>
            <a:pPr algn="just"/>
            <a:endParaRPr lang="ar-IQ" sz="3600" dirty="0">
              <a:solidFill>
                <a:schemeClr val="accent2"/>
              </a:solidFill>
            </a:endParaRPr>
          </a:p>
        </p:txBody>
      </p:sp>
    </p:spTree>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r>
              <a:rPr lang="ar-SA" sz="3600" dirty="0" smtClean="0">
                <a:solidFill>
                  <a:schemeClr val="accent6">
                    <a:lumMod val="75000"/>
                  </a:schemeClr>
                </a:solidFill>
              </a:rPr>
              <a:t>ناهيك عن توقيع ألمانيا على عقود طويلة الأجل لشراء الغاز الروسى بعد إنشاء خط أنابيب غاز الشمال وبما يتناقض مع سياسة الاتحاد الأوروبى بالعمل على تقليص الاعتماد على روسيا كمصدر للطاقة.</a:t>
            </a:r>
            <a:endParaRPr lang="ar-IQ" sz="32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85752"/>
          </a:xfrm>
        </p:spPr>
        <p:txBody>
          <a:bodyPr>
            <a:normAutofit fontScale="90000"/>
          </a:bodyPr>
          <a:lstStyle/>
          <a:p>
            <a:pPr algn="r"/>
            <a:endParaRPr lang="en-US" sz="1600" dirty="0"/>
          </a:p>
        </p:txBody>
      </p:sp>
      <p:sp>
        <p:nvSpPr>
          <p:cNvPr id="3" name="Content Placeholder 2"/>
          <p:cNvSpPr>
            <a:spLocks noGrp="1"/>
          </p:cNvSpPr>
          <p:nvPr>
            <p:ph idx="1"/>
          </p:nvPr>
        </p:nvSpPr>
        <p:spPr>
          <a:xfrm>
            <a:off x="457200" y="714356"/>
            <a:ext cx="8229600" cy="5610244"/>
          </a:xfrm>
        </p:spPr>
        <p:txBody>
          <a:bodyPr>
            <a:noAutofit/>
          </a:bodyPr>
          <a:lstStyle/>
          <a:p>
            <a:pPr algn="just"/>
            <a:r>
              <a:rPr lang="ar-SA" sz="3600" dirty="0" smtClean="0"/>
              <a:t>وأستخدم اللفظ لأول مرة من طرف </a:t>
            </a:r>
            <a:r>
              <a:rPr lang="ar-SA" sz="3600" dirty="0" smtClean="0">
                <a:solidFill>
                  <a:srgbClr val="FF0000"/>
                </a:solidFill>
              </a:rPr>
              <a:t>الملك الإسباني خوان إيمانويل في القرن 14</a:t>
            </a:r>
            <a:endParaRPr lang="ar-IQ" sz="3600" dirty="0" smtClean="0">
              <a:solidFill>
                <a:srgbClr val="FF0000"/>
              </a:solidFill>
            </a:endParaRPr>
          </a:p>
          <a:p>
            <a:pPr algn="just"/>
            <a:r>
              <a:rPr lang="en-US" sz="3600" dirty="0" smtClean="0"/>
              <a:t> </a:t>
            </a:r>
            <a:r>
              <a:rPr lang="ar-IQ" sz="3600" dirty="0" smtClean="0"/>
              <a:t>الا انه</a:t>
            </a:r>
            <a:r>
              <a:rPr lang="ar-SA" sz="3600" dirty="0" smtClean="0"/>
              <a:t> أصبح شائع مع الصحفي </a:t>
            </a:r>
            <a:r>
              <a:rPr lang="ar-SA" sz="3600" dirty="0" smtClean="0">
                <a:solidFill>
                  <a:schemeClr val="accent3">
                    <a:lumMod val="50000"/>
                  </a:schemeClr>
                </a:solidFill>
              </a:rPr>
              <a:t>ولتر ليمان</a:t>
            </a:r>
            <a:r>
              <a:rPr lang="ar-IQ" sz="3600" dirty="0" smtClean="0">
                <a:solidFill>
                  <a:schemeClr val="accent3">
                    <a:lumMod val="50000"/>
                  </a:schemeClr>
                </a:solidFill>
              </a:rPr>
              <a:t> </a:t>
            </a:r>
            <a:r>
              <a:rPr lang="ar-SA" sz="3600" dirty="0" smtClean="0">
                <a:solidFill>
                  <a:schemeClr val="accent3">
                    <a:lumMod val="50000"/>
                  </a:schemeClr>
                </a:solidFill>
              </a:rPr>
              <a:t>في مقال </a:t>
            </a:r>
            <a:r>
              <a:rPr lang="ar-IQ" sz="3600" dirty="0" smtClean="0">
                <a:solidFill>
                  <a:schemeClr val="accent3">
                    <a:lumMod val="50000"/>
                  </a:schemeClr>
                </a:solidFill>
              </a:rPr>
              <a:t>نشر</a:t>
            </a:r>
            <a:r>
              <a:rPr lang="ar-SA" sz="3600" dirty="0" smtClean="0">
                <a:solidFill>
                  <a:schemeClr val="accent3">
                    <a:lumMod val="50000"/>
                  </a:schemeClr>
                </a:solidFill>
              </a:rPr>
              <a:t> "أنت والقنبلة الذرية"</a:t>
            </a:r>
            <a:r>
              <a:rPr lang="ar-SA" sz="3600" dirty="0" smtClean="0"/>
              <a:t> </a:t>
            </a:r>
            <a:r>
              <a:rPr lang="ar-SA" sz="3600" dirty="0" smtClean="0">
                <a:solidFill>
                  <a:srgbClr val="0070C0"/>
                </a:solidFill>
              </a:rPr>
              <a:t>نشر في 19 أكتوبر عام 1945 في صحيفة تريبيون البريطانية </a:t>
            </a:r>
            <a:endParaRPr lang="ar-IQ" sz="3600" dirty="0" smtClean="0">
              <a:solidFill>
                <a:srgbClr val="0070C0"/>
              </a:solidFill>
            </a:endParaRPr>
          </a:p>
          <a:p>
            <a:pPr algn="just"/>
            <a:r>
              <a:rPr lang="ar-SA" sz="3600" dirty="0" smtClean="0"/>
              <a:t>وأشار فيه إلى المأزق النووي الذي يمكن أن تتسبب به دولتين أو ثلاث دول تمتلك كل منها سلاح نووي قادر على إبادة الملاي</a:t>
            </a:r>
            <a:r>
              <a:rPr lang="ar-IQ" sz="3600" dirty="0" smtClean="0"/>
              <a:t>ي</a:t>
            </a:r>
            <a:r>
              <a:rPr lang="ar-SA" sz="3600" dirty="0" smtClean="0"/>
              <a:t>ن من الناس في بضع ثوان فقط، </a:t>
            </a:r>
            <a:r>
              <a:rPr lang="ar-IQ" sz="3600" dirty="0" smtClean="0"/>
              <a:t>.</a:t>
            </a:r>
            <a:endParaRPr lang="en-US" sz="3600" dirty="0"/>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ar-IQ" dirty="0"/>
          </a:p>
        </p:txBody>
      </p:sp>
      <p:sp>
        <p:nvSpPr>
          <p:cNvPr id="3" name="Content Placeholder 2"/>
          <p:cNvSpPr>
            <a:spLocks noGrp="1"/>
          </p:cNvSpPr>
          <p:nvPr>
            <p:ph idx="1"/>
          </p:nvPr>
        </p:nvSpPr>
        <p:spPr>
          <a:xfrm>
            <a:off x="457200" y="714356"/>
            <a:ext cx="8229600" cy="5610244"/>
          </a:xfrm>
        </p:spPr>
        <p:txBody>
          <a:bodyPr>
            <a:normAutofit/>
          </a:bodyPr>
          <a:lstStyle/>
          <a:p>
            <a:pPr algn="just"/>
            <a:r>
              <a:rPr lang="ar-SA" sz="3600" dirty="0" smtClean="0">
                <a:solidFill>
                  <a:schemeClr val="accent5">
                    <a:lumMod val="75000"/>
                  </a:schemeClr>
                </a:solidFill>
              </a:rPr>
              <a:t>من الصعب جدا والمبكر استشراف ما يمكن أن تؤدى إليه التطورات الحالية من نتائج</a:t>
            </a:r>
            <a:r>
              <a:rPr lang="ar-SA" sz="3600" dirty="0" smtClean="0"/>
              <a:t>، </a:t>
            </a:r>
            <a:r>
              <a:rPr lang="ar-SA" sz="3600" dirty="0" smtClean="0">
                <a:solidFill>
                  <a:schemeClr val="accent2">
                    <a:lumMod val="75000"/>
                  </a:schemeClr>
                </a:solidFill>
              </a:rPr>
              <a:t>ولكن من المرجح أن من سيكتب له النجاح هذه المرة لن يكون من يستطيع تحقيق التفوق العسكرى أو الاقتصادى </a:t>
            </a:r>
            <a:r>
              <a:rPr lang="ar-SA" sz="3600" dirty="0" smtClean="0"/>
              <a:t>مثلما حدث فى الحرب السابقة، </a:t>
            </a:r>
            <a:r>
              <a:rPr lang="ar-SA" sz="3600" dirty="0" smtClean="0">
                <a:solidFill>
                  <a:schemeClr val="bg2">
                    <a:lumMod val="50000"/>
                  </a:schemeClr>
                </a:solidFill>
              </a:rPr>
              <a:t>ولكن من سيكون له السبق فى السباق التكنولوجى الدائر حاليا بين كل من روسيا والصين والولايات المتحدة</a:t>
            </a:r>
            <a:r>
              <a:rPr lang="ar-SA" sz="3600" dirty="0" smtClean="0"/>
              <a:t>، وهو المسار الجدير بالمتابعة والرص</a:t>
            </a:r>
            <a:r>
              <a:rPr lang="ar-IQ" sz="3600" dirty="0" smtClean="0"/>
              <a:t>د</a:t>
            </a:r>
            <a:endParaRPr lang="ar-IQ" sz="36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285752"/>
          </a:xfrm>
        </p:spPr>
        <p:txBody>
          <a:bodyPr>
            <a:normAutofit fontScale="90000"/>
          </a:bodyPr>
          <a:lstStyle/>
          <a:p>
            <a:pPr algn="r" rtl="0"/>
            <a:endParaRPr lang="en-US" sz="1600" dirty="0"/>
          </a:p>
        </p:txBody>
      </p:sp>
      <p:sp>
        <p:nvSpPr>
          <p:cNvPr id="3" name="Content Placeholder 2"/>
          <p:cNvSpPr>
            <a:spLocks noGrp="1"/>
          </p:cNvSpPr>
          <p:nvPr>
            <p:ph idx="1"/>
          </p:nvPr>
        </p:nvSpPr>
        <p:spPr>
          <a:xfrm>
            <a:off x="457200" y="714356"/>
            <a:ext cx="8229600" cy="5610244"/>
          </a:xfrm>
        </p:spPr>
        <p:txBody>
          <a:bodyPr>
            <a:noAutofit/>
          </a:bodyPr>
          <a:lstStyle/>
          <a:p>
            <a:pPr algn="just"/>
            <a:r>
              <a:rPr lang="ar-SA" sz="3600" dirty="0" smtClean="0"/>
              <a:t>ومن </a:t>
            </a:r>
            <a:r>
              <a:rPr lang="ar-IQ" sz="3600" dirty="0" smtClean="0"/>
              <a:t>اهم </a:t>
            </a:r>
            <a:r>
              <a:rPr lang="ar-SA" sz="3600" dirty="0" smtClean="0"/>
              <a:t>العوامل التي أدت إلى ظهور الحرب الباردة ما يلي</a:t>
            </a:r>
            <a:endParaRPr lang="en-US" sz="3600" dirty="0" smtClean="0"/>
          </a:p>
          <a:p>
            <a:pPr algn="just"/>
            <a:r>
              <a:rPr lang="ar-SA" sz="3600" b="1" u="sng" dirty="0" smtClean="0">
                <a:solidFill>
                  <a:schemeClr val="accent6">
                    <a:lumMod val="50000"/>
                  </a:schemeClr>
                </a:solidFill>
              </a:rPr>
              <a:t>سباق التسلح</a:t>
            </a:r>
            <a:r>
              <a:rPr lang="ar-SA" sz="3600" u="sng" dirty="0" smtClean="0">
                <a:solidFill>
                  <a:schemeClr val="accent6">
                    <a:lumMod val="50000"/>
                  </a:schemeClr>
                </a:solidFill>
              </a:rPr>
              <a:t> </a:t>
            </a:r>
            <a:endParaRPr lang="en-US" sz="3600" u="sng" dirty="0" smtClean="0">
              <a:solidFill>
                <a:schemeClr val="accent6">
                  <a:lumMod val="50000"/>
                </a:schemeClr>
              </a:solidFill>
            </a:endParaRPr>
          </a:p>
          <a:p>
            <a:pPr algn="just"/>
            <a:r>
              <a:rPr lang="ar-SA" sz="3600" dirty="0" smtClean="0"/>
              <a:t>ففي عام 1949م اختبر الاتحاد السوفياتي القنبلة الذرية الأولى، مما أدى إلى بدء سباق التسلح النووي بين الطرفين، وفي عام 1953م أصبحت القوتان تختبران القنابل الهيدروجينية وتتنافسان في عمليتي البحث والإنتاج، وظهرت نظرية التدمير المتبادل المؤكّد </a:t>
            </a:r>
            <a:endParaRPr lang="en-US" sz="3600"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42876"/>
          </a:xfrm>
        </p:spPr>
        <p:txBody>
          <a:bodyPr>
            <a:normAutofit fontScale="90000"/>
          </a:bodyPr>
          <a:lstStyle/>
          <a:p>
            <a:pPr algn="r" rtl="0"/>
            <a:endParaRPr lang="en-US" sz="1600" dirty="0"/>
          </a:p>
        </p:txBody>
      </p:sp>
      <p:sp>
        <p:nvSpPr>
          <p:cNvPr id="3" name="Content Placeholder 2"/>
          <p:cNvSpPr>
            <a:spLocks noGrp="1"/>
          </p:cNvSpPr>
          <p:nvPr>
            <p:ph idx="1"/>
          </p:nvPr>
        </p:nvSpPr>
        <p:spPr>
          <a:xfrm>
            <a:off x="457200" y="714356"/>
            <a:ext cx="8229600" cy="5610244"/>
          </a:xfrm>
        </p:spPr>
        <p:txBody>
          <a:bodyPr>
            <a:noAutofit/>
          </a:bodyPr>
          <a:lstStyle/>
          <a:p>
            <a:pPr algn="just"/>
            <a:r>
              <a:rPr lang="ar-SA" sz="3600" b="1" u="sng" dirty="0" smtClean="0">
                <a:solidFill>
                  <a:schemeClr val="accent6">
                    <a:lumMod val="50000"/>
                  </a:schemeClr>
                </a:solidFill>
              </a:rPr>
              <a:t>الاختلافات الأيديولوجية</a:t>
            </a:r>
            <a:r>
              <a:rPr lang="ar-SA" sz="3600" u="sng" dirty="0" smtClean="0">
                <a:solidFill>
                  <a:schemeClr val="accent6">
                    <a:lumMod val="50000"/>
                  </a:schemeClr>
                </a:solidFill>
              </a:rPr>
              <a:t> </a:t>
            </a:r>
            <a:endParaRPr lang="en-US" sz="3600" u="sng" dirty="0" smtClean="0">
              <a:solidFill>
                <a:schemeClr val="accent6">
                  <a:lumMod val="50000"/>
                </a:schemeClr>
              </a:solidFill>
            </a:endParaRPr>
          </a:p>
          <a:p>
            <a:pPr algn="just"/>
            <a:r>
              <a:rPr lang="ar-SA" sz="3600" dirty="0" smtClean="0">
                <a:solidFill>
                  <a:schemeClr val="accent4">
                    <a:lumMod val="50000"/>
                  </a:schemeClr>
                </a:solidFill>
              </a:rPr>
              <a:t>ظهرت الدولة الشيوعية في روسيا بعد الثورة البلشفية عام 1917م </a:t>
            </a:r>
            <a:r>
              <a:rPr lang="ar-SA" sz="3600" dirty="0" smtClean="0"/>
              <a:t>والتي حلت مكان الحكومة الروسية المؤقتة، وقد عمل البلاشفة على سحب روسيا من الحرب وترك بريطانيا وفرنسا للمحاربة وحدهما في الحرب العالمية الأولى، </a:t>
            </a:r>
            <a:r>
              <a:rPr lang="ar-SA" sz="3600" dirty="0" smtClean="0">
                <a:solidFill>
                  <a:schemeClr val="accent3">
                    <a:lumMod val="50000"/>
                  </a:schemeClr>
                </a:solidFill>
              </a:rPr>
              <a:t>كما ظهرت الرأسمالية مقابل الشيوعية، </a:t>
            </a:r>
            <a:r>
              <a:rPr lang="ar-SA" sz="3600" dirty="0" smtClean="0"/>
              <a:t>ولم تتوافق الأنظمة الرأسمالية في الولايات المتحدة الأمريكية مع الأنظمة الشيوعية في الاتحاد السوفييتي</a:t>
            </a:r>
            <a:endParaRPr lang="en-US" sz="3600" dirty="0"/>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00090"/>
            <a:ext cx="8229600" cy="500090"/>
          </a:xfrm>
        </p:spPr>
        <p:txBody>
          <a:bodyPr>
            <a:normAutofit/>
          </a:bodyPr>
          <a:lstStyle/>
          <a:p>
            <a:pPr algn="r"/>
            <a:endParaRPr lang="en-US" sz="1600" dirty="0"/>
          </a:p>
        </p:txBody>
      </p:sp>
      <p:pic>
        <p:nvPicPr>
          <p:cNvPr id="4" name="Content Placeholder 3" descr="نفوذ الاتحاد السوفيتي.pn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pPr algn="r"/>
            <a:endParaRPr lang="en-US" sz="1600" dirty="0"/>
          </a:p>
        </p:txBody>
      </p:sp>
      <p:pic>
        <p:nvPicPr>
          <p:cNvPr id="4" name="Content Placeholder 3" descr="نفوذ القوتين في العالم.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357166"/>
          </a:xfrm>
        </p:spPr>
        <p:txBody>
          <a:bodyPr>
            <a:normAutofit fontScale="90000"/>
          </a:bodyPr>
          <a:lstStyle/>
          <a:p>
            <a:pPr algn="r"/>
            <a:endParaRPr lang="ar-IQ" sz="5400" dirty="0"/>
          </a:p>
        </p:txBody>
      </p:sp>
      <p:pic>
        <p:nvPicPr>
          <p:cNvPr id="4" name="Content Placeholder 3" descr="تقاسم النفوذ بين الكتلتين.png"/>
          <p:cNvPicPr>
            <a:picLocks noGrp="1" noChangeAspect="1"/>
          </p:cNvPicPr>
          <p:nvPr>
            <p:ph idx="1"/>
          </p:nvPr>
        </p:nvPicPr>
        <p:blipFill>
          <a:blip r:embed="rId2"/>
          <a:stretch>
            <a:fillRect/>
          </a:stretch>
        </p:blipFill>
        <p:spPr>
          <a:xfrm>
            <a:off x="0" y="1"/>
            <a:ext cx="9143999" cy="6858000"/>
          </a:xfrm>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357166"/>
          </a:xfrm>
        </p:spPr>
        <p:txBody>
          <a:bodyPr>
            <a:noAutofit/>
          </a:bodyPr>
          <a:lstStyle/>
          <a:p>
            <a:pPr algn="r"/>
            <a:endParaRPr lang="ar-IQ" sz="1600" dirty="0"/>
          </a:p>
        </p:txBody>
      </p:sp>
      <p:pic>
        <p:nvPicPr>
          <p:cNvPr id="4" name="Content Placeholder 3" descr="قوات حلف الناتو وحلف وارسو..pn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Custom 1">
      <a:dk1>
        <a:sysClr val="windowText" lastClr="000000"/>
      </a:dk1>
      <a:lt1>
        <a:sysClr val="window" lastClr="FFFFFF"/>
      </a:lt1>
      <a:dk2>
        <a:srgbClr val="4E5B6F"/>
      </a:dk2>
      <a:lt2>
        <a:srgbClr val="D6ECFF"/>
      </a:lt2>
      <a:accent1>
        <a:srgbClr val="CBECB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535</TotalTime>
  <Words>1242</Words>
  <PresentationFormat>On-screen Show (4:3)</PresentationFormat>
  <Paragraphs>65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تدفق</vt:lpstr>
      <vt:lpstr>     الحرب الباردة الجديدة   د. مهند عبد الواحد النداوي  كلية العلوم السياسية/ الجامعة المستنصرية    </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نتائج التغيير على العلاقة بين الدول العربية ودول الجوار الإقليمي  تركيا وإيران أنموذجا    د. مهند عبد الواحد كاظم – كلية العلوم/ الجامعة المستنصرية   </dc:title>
  <cp:lastModifiedBy>Nawres_Net</cp:lastModifiedBy>
  <cp:revision>83</cp:revision>
  <dcterms:modified xsi:type="dcterms:W3CDTF">2020-04-13T16:53:56Z</dcterms:modified>
</cp:coreProperties>
</file>