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F5D57308-802C-4B04-A1FC-6E4E2D6D80B1}"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6AB57-7633-4614-8B75-CF822A208EC4}"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ar-SA" smtClean="0"/>
              <a:t>انقر لتحرير نمط العنوان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5D57308-802C-4B04-A1FC-6E4E2D6D80B1}"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6AB57-7633-4614-8B75-CF822A208EC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5D57308-802C-4B04-A1FC-6E4E2D6D80B1}"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6AB57-7633-4614-8B75-CF822A208EC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4" name="Date Placeholder 3"/>
          <p:cNvSpPr>
            <a:spLocks noGrp="1"/>
          </p:cNvSpPr>
          <p:nvPr>
            <p:ph type="dt" sz="half" idx="10"/>
          </p:nvPr>
        </p:nvSpPr>
        <p:spPr/>
        <p:txBody>
          <a:bodyPr/>
          <a:lstStyle/>
          <a:p>
            <a:fld id="{F5D57308-802C-4B04-A1FC-6E4E2D6D80B1}"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6AB57-7633-4614-8B75-CF822A208EC4}"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5D57308-802C-4B04-A1FC-6E4E2D6D80B1}"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6AB57-7633-4614-8B75-CF822A208EC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5" name="Date Placeholder 4"/>
          <p:cNvSpPr>
            <a:spLocks noGrp="1"/>
          </p:cNvSpPr>
          <p:nvPr>
            <p:ph type="dt" sz="half" idx="10"/>
          </p:nvPr>
        </p:nvSpPr>
        <p:spPr/>
        <p:txBody>
          <a:bodyPr/>
          <a:lstStyle/>
          <a:p>
            <a:fld id="{F5D57308-802C-4B04-A1FC-6E4E2D6D80B1}"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6AB57-7633-4614-8B75-CF822A208EC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F5D57308-802C-4B04-A1FC-6E4E2D6D80B1}" type="datetimeFigureOut">
              <a:rPr lang="en-US" smtClean="0"/>
              <a:t>4/2/2020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6AB57-7633-4614-8B75-CF822A208EC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5D57308-802C-4B04-A1FC-6E4E2D6D80B1}" type="datetimeFigureOut">
              <a:rPr lang="en-US" smtClean="0"/>
              <a:t>4/2/2020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6AB57-7633-4614-8B75-CF822A208EC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D57308-802C-4B04-A1FC-6E4E2D6D80B1}" type="datetimeFigureOut">
              <a:rPr lang="en-US" smtClean="0"/>
              <a:t>4/2/2020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06AB57-7633-4614-8B75-CF822A208EC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5D57308-802C-4B04-A1FC-6E4E2D6D80B1}"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6AB57-7633-4614-8B75-CF822A208EC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5D57308-802C-4B04-A1FC-6E4E2D6D80B1}"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6AB57-7633-4614-8B75-CF822A208EC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F5D57308-802C-4B04-A1FC-6E4E2D6D80B1}" type="datetimeFigureOut">
              <a:rPr lang="en-US" smtClean="0"/>
              <a:t>4/2/2020</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9806AB57-7633-4614-8B75-CF822A208EC4}"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rmAutofit/>
          </a:bodyPr>
          <a:lstStyle/>
          <a:p>
            <a:r>
              <a:rPr lang="ar-IQ" sz="4000" b="1" dirty="0" smtClean="0"/>
              <a:t>اسباب الحروب ودوافعها</a:t>
            </a:r>
            <a:endParaRPr lang="en-US" sz="4000" b="1" dirty="0"/>
          </a:p>
        </p:txBody>
      </p:sp>
      <p:sp>
        <p:nvSpPr>
          <p:cNvPr id="2" name="عنوان 1"/>
          <p:cNvSpPr>
            <a:spLocks noGrp="1"/>
          </p:cNvSpPr>
          <p:nvPr>
            <p:ph type="ctrTitle"/>
          </p:nvPr>
        </p:nvSpPr>
        <p:spPr>
          <a:xfrm>
            <a:off x="683568" y="476673"/>
            <a:ext cx="7774632" cy="2160239"/>
          </a:xfrm>
        </p:spPr>
        <p:txBody>
          <a:bodyPr/>
          <a:lstStyle/>
          <a:p>
            <a:r>
              <a:rPr lang="ar-IQ" dirty="0" smtClean="0"/>
              <a:t>الفصل الثالث/ المبحث الثالث</a:t>
            </a:r>
            <a:endParaRPr lang="en-US" dirty="0"/>
          </a:p>
        </p:txBody>
      </p:sp>
    </p:spTree>
    <p:extLst>
      <p:ext uri="{BB962C8B-B14F-4D97-AF65-F5344CB8AC3E}">
        <p14:creationId xmlns:p14="http://schemas.microsoft.com/office/powerpoint/2010/main" val="4276759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755576" y="-675456"/>
            <a:ext cx="7778824" cy="72008"/>
          </a:xfrm>
        </p:spPr>
        <p:txBody>
          <a:bodyPr/>
          <a:lstStyle/>
          <a:p>
            <a:endParaRPr lang="en-US" dirty="0"/>
          </a:p>
        </p:txBody>
      </p:sp>
      <p:sp>
        <p:nvSpPr>
          <p:cNvPr id="3" name="عنصر نائب للمحتوى 2"/>
          <p:cNvSpPr>
            <a:spLocks noGrp="1"/>
          </p:cNvSpPr>
          <p:nvPr>
            <p:ph sz="quarter" idx="13"/>
          </p:nvPr>
        </p:nvSpPr>
        <p:spPr>
          <a:xfrm>
            <a:off x="467544" y="260648"/>
            <a:ext cx="8424936" cy="6408712"/>
          </a:xfrm>
        </p:spPr>
        <p:txBody>
          <a:bodyPr>
            <a:normAutofit/>
          </a:bodyPr>
          <a:lstStyle/>
          <a:p>
            <a:pPr marL="0" indent="0" algn="just" rtl="1">
              <a:lnSpc>
                <a:spcPct val="150000"/>
              </a:lnSpc>
              <a:buNone/>
            </a:pPr>
            <a:r>
              <a:rPr lang="ar-IQ" dirty="0" smtClean="0"/>
              <a:t> الحرب كما ذكرنا سابقا تمثل ظاهرة اجتماعية لا يمكن فصلها عن مظاهر الحياة البشرية. والان نبين ماهي الاسباب الدافعة اليه ؟</a:t>
            </a:r>
          </a:p>
          <a:p>
            <a:pPr marL="0" indent="0" algn="just" rtl="1">
              <a:lnSpc>
                <a:spcPct val="150000"/>
              </a:lnSpc>
              <a:buNone/>
            </a:pPr>
            <a:r>
              <a:rPr lang="ar-IQ" dirty="0" smtClean="0"/>
              <a:t>هنالك صعوبة في التعويل على عامل محدد لتفسير هذه الظاهرة بسبب مظاهر التعقيد التي تنطوي عليا الحرب بسبب طبيعتها المركبة . فالحرب كفعل انساني تتداخل فيه العوامل النفسية والسياسية والثقافية والاقتصادية فظلا عن عوامل مرتبطة بالمصلحة القومية التي تجمع اغلب هذه العوامل ان لم تكن بمجملها .</a:t>
            </a:r>
          </a:p>
          <a:p>
            <a:pPr marL="0" indent="0" algn="just" rtl="1">
              <a:lnSpc>
                <a:spcPct val="150000"/>
              </a:lnSpc>
              <a:buNone/>
            </a:pPr>
            <a:r>
              <a:rPr lang="ar-IQ" dirty="0" smtClean="0"/>
              <a:t>هنالك عدة نظريات او اتجاهات فكرية اعطت عدة تفسيرات لهذه الظاهرة:</a:t>
            </a:r>
          </a:p>
          <a:p>
            <a:pPr marL="0" indent="0" algn="just" rtl="1">
              <a:lnSpc>
                <a:spcPct val="150000"/>
              </a:lnSpc>
              <a:buNone/>
            </a:pPr>
            <a:r>
              <a:rPr lang="ar-IQ" dirty="0" smtClean="0"/>
              <a:t>اولا : العوامل السيكولوجية لدى صناع القرار</a:t>
            </a:r>
          </a:p>
          <a:p>
            <a:pPr algn="just" rtl="1">
              <a:lnSpc>
                <a:spcPct val="150000"/>
              </a:lnSpc>
              <a:buFont typeface="Arial" charset="0"/>
              <a:buChar char="•"/>
            </a:pPr>
            <a:r>
              <a:rPr lang="ar-IQ" dirty="0" smtClean="0"/>
              <a:t>لفي </a:t>
            </a:r>
            <a:r>
              <a:rPr lang="ar-IQ" dirty="0" err="1" smtClean="0"/>
              <a:t>ورنر</a:t>
            </a:r>
            <a:r>
              <a:rPr lang="ar-IQ" dirty="0" smtClean="0"/>
              <a:t> « ان العوامل السيكولوجية التي تدفع الى الحرب هي التعطش الى الثأر والانتقام والحاجة الى التغيير والبحث عن المكانة»</a:t>
            </a:r>
          </a:p>
          <a:p>
            <a:pPr algn="just" rtl="1">
              <a:lnSpc>
                <a:spcPct val="150000"/>
              </a:lnSpc>
              <a:buFont typeface="Arial" charset="0"/>
              <a:buChar char="•"/>
            </a:pPr>
            <a:r>
              <a:rPr lang="ar-IQ" dirty="0" smtClean="0"/>
              <a:t>فرويد « السلوك العدواني الذي يقود الى الحرب هو نتاج طاقة عدوانية كامنة في اعماق النفس البشرية»</a:t>
            </a:r>
          </a:p>
          <a:p>
            <a:pPr algn="just" rtl="1">
              <a:lnSpc>
                <a:spcPct val="150000"/>
              </a:lnSpc>
              <a:buFont typeface="Arial" charset="0"/>
              <a:buChar char="•"/>
            </a:pPr>
            <a:r>
              <a:rPr lang="ar-IQ" dirty="0" smtClean="0"/>
              <a:t>اريك فروم «الشخصية السلطوية التي فيا عوامل قوية تتحرك باتجاه الرغبة بالحاق الاذى بالغير »</a:t>
            </a:r>
          </a:p>
          <a:p>
            <a:pPr marL="0" indent="0" algn="just" rtl="1">
              <a:lnSpc>
                <a:spcPct val="150000"/>
              </a:lnSpc>
              <a:buNone/>
            </a:pPr>
            <a:r>
              <a:rPr lang="ar-IQ" dirty="0" smtClean="0"/>
              <a:t>ثانيا : حالة عدم التناسق والاختلالات البنيوية في معدلات القوة وطريقة توزيعها بين الدول بما يولد شعور بالخوف والتهديد.</a:t>
            </a:r>
          </a:p>
          <a:p>
            <a:pPr marL="0" indent="0" algn="r" rtl="1">
              <a:lnSpc>
                <a:spcPct val="150000"/>
              </a:lnSpc>
              <a:buNone/>
            </a:pPr>
            <a:endParaRPr lang="en-US" dirty="0"/>
          </a:p>
        </p:txBody>
      </p:sp>
    </p:spTree>
    <p:extLst>
      <p:ext uri="{BB962C8B-B14F-4D97-AF65-F5344CB8AC3E}">
        <p14:creationId xmlns:p14="http://schemas.microsoft.com/office/powerpoint/2010/main" val="2635420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611560" y="-387424"/>
            <a:ext cx="7922840" cy="85998"/>
          </a:xfrm>
        </p:spPr>
        <p:txBody>
          <a:bodyPr/>
          <a:lstStyle/>
          <a:p>
            <a:endParaRPr lang="en-US" dirty="0"/>
          </a:p>
        </p:txBody>
      </p:sp>
      <p:sp>
        <p:nvSpPr>
          <p:cNvPr id="3" name="عنصر نائب للمحتوى 2"/>
          <p:cNvSpPr>
            <a:spLocks noGrp="1"/>
          </p:cNvSpPr>
          <p:nvPr>
            <p:ph sz="quarter" idx="13"/>
          </p:nvPr>
        </p:nvSpPr>
        <p:spPr>
          <a:xfrm>
            <a:off x="609600" y="116632"/>
            <a:ext cx="8210872" cy="5598368"/>
          </a:xfrm>
        </p:spPr>
        <p:txBody>
          <a:bodyPr/>
          <a:lstStyle/>
          <a:p>
            <a:pPr marL="0" indent="0" algn="just" rtl="1">
              <a:buNone/>
            </a:pPr>
            <a:r>
              <a:rPr lang="ar-IQ" dirty="0"/>
              <a:t>ثالثا : النظرية الاقتصادية : </a:t>
            </a:r>
          </a:p>
          <a:p>
            <a:pPr marL="0" indent="0" algn="just" rtl="1">
              <a:lnSpc>
                <a:spcPct val="150000"/>
              </a:lnSpc>
              <a:buNone/>
            </a:pPr>
            <a:r>
              <a:rPr lang="ar-IQ" dirty="0"/>
              <a:t>* </a:t>
            </a:r>
            <a:r>
              <a:rPr lang="ar-IQ" dirty="0" err="1"/>
              <a:t>هوبسون</a:t>
            </a:r>
            <a:r>
              <a:rPr lang="ar-IQ" dirty="0"/>
              <a:t> « التفاوت وعدم التكافؤ في توزيع الثروة وهي من سمات </a:t>
            </a:r>
            <a:r>
              <a:rPr lang="ar-IQ" dirty="0" smtClean="0"/>
              <a:t>الرأسمالية </a:t>
            </a:r>
            <a:r>
              <a:rPr lang="ar-IQ" dirty="0"/>
              <a:t>تؤدي الى انقسام المجتمع الى طبقتين </a:t>
            </a:r>
            <a:r>
              <a:rPr lang="ar-IQ" dirty="0" smtClean="0"/>
              <a:t>الاولى غنية تكتنز الثروة وتمتلك قوة انتاجية عالية والاخرى فقيرة وغير قادرة »</a:t>
            </a:r>
          </a:p>
          <a:p>
            <a:pPr algn="just" rtl="1">
              <a:lnSpc>
                <a:spcPct val="150000"/>
              </a:lnSpc>
              <a:buFont typeface="Arial" charset="0"/>
              <a:buChar char="•"/>
            </a:pPr>
            <a:r>
              <a:rPr lang="ar-IQ" dirty="0" smtClean="0"/>
              <a:t>النظرية الماركسية – </a:t>
            </a:r>
            <a:r>
              <a:rPr lang="ar-IQ" dirty="0" err="1" smtClean="0"/>
              <a:t>اللينينية</a:t>
            </a:r>
            <a:r>
              <a:rPr lang="ar-IQ" dirty="0" smtClean="0"/>
              <a:t> « ان المجتمعات الانسانية تعيش حالة الصراع الطبقي اساسه امتلاك بعض الطبقات اجتماعية لوسائل الانتاج. الامر الذي ادى الى انقسام المجتمع الى فريقين متصارعين واحد مُستَل والاخر مستغل . وتمثل الرأسمالية الترجمة العملية لصراع الطبقات على المستوى الدولي»</a:t>
            </a:r>
          </a:p>
          <a:p>
            <a:pPr marL="0" indent="0" algn="just" rtl="1">
              <a:lnSpc>
                <a:spcPct val="150000"/>
              </a:lnSpc>
              <a:buNone/>
            </a:pPr>
            <a:r>
              <a:rPr lang="ar-IQ" dirty="0" smtClean="0"/>
              <a:t>رابعا : الدوافع القوية التي يحملها بعض الجماعات القومية التي ترغب في الابقاء على ذاتيتها المتميزة حيث تسعى الى الانفصال عن الدولة التي تعيش بين </a:t>
            </a:r>
            <a:r>
              <a:rPr lang="ar-IQ" dirty="0" err="1" smtClean="0"/>
              <a:t>ظهرانيها</a:t>
            </a:r>
            <a:r>
              <a:rPr lang="ar-IQ" dirty="0" smtClean="0"/>
              <a:t> مما يولد لدى الدولة الام لمقاومة تلك النزعات الانفصالية فتحاول قهرها واخمادها حفاظا عل تماسك وحدتها الاقليمية.</a:t>
            </a:r>
          </a:p>
          <a:p>
            <a:pPr marL="0" indent="0" algn="just" rtl="1">
              <a:lnSpc>
                <a:spcPct val="150000"/>
              </a:lnSpc>
              <a:buNone/>
            </a:pPr>
            <a:r>
              <a:rPr lang="ar-IQ" dirty="0" smtClean="0"/>
              <a:t>خامسا : التناقضات الايديولوجية تلعب دورا بارزا في اثارة الحروب وان هذ النوع من الصراع اخطر في مضمونه واكثر امتداد في الاطار الزمني.</a:t>
            </a:r>
          </a:p>
          <a:p>
            <a:pPr marL="0" indent="0" algn="just" rtl="1">
              <a:lnSpc>
                <a:spcPct val="150000"/>
              </a:lnSpc>
              <a:buNone/>
            </a:pPr>
            <a:r>
              <a:rPr lang="ar-IQ" dirty="0" smtClean="0"/>
              <a:t>سادسا : طبيعة النظام السياسي وخصوصا انظمة الحكم الشمولي والتي تتحرك بدافع التوسع والعدوان.</a:t>
            </a:r>
          </a:p>
          <a:p>
            <a:endParaRPr lang="en-US" dirty="0"/>
          </a:p>
        </p:txBody>
      </p:sp>
    </p:spTree>
    <p:extLst>
      <p:ext uri="{BB962C8B-B14F-4D97-AF65-F5344CB8AC3E}">
        <p14:creationId xmlns:p14="http://schemas.microsoft.com/office/powerpoint/2010/main" val="2303655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387424"/>
            <a:ext cx="7922840" cy="58018"/>
          </a:xfrm>
        </p:spPr>
        <p:txBody>
          <a:bodyPr/>
          <a:lstStyle/>
          <a:p>
            <a:endParaRPr lang="en-US" dirty="0"/>
          </a:p>
        </p:txBody>
      </p:sp>
      <p:sp>
        <p:nvSpPr>
          <p:cNvPr id="3" name="عنصر نائب للمحتوى 2"/>
          <p:cNvSpPr>
            <a:spLocks noGrp="1"/>
          </p:cNvSpPr>
          <p:nvPr>
            <p:ph sz="quarter" idx="13"/>
          </p:nvPr>
        </p:nvSpPr>
        <p:spPr>
          <a:xfrm>
            <a:off x="609600" y="188640"/>
            <a:ext cx="8138864" cy="5526360"/>
          </a:xfrm>
        </p:spPr>
        <p:txBody>
          <a:bodyPr>
            <a:normAutofit/>
          </a:bodyPr>
          <a:lstStyle/>
          <a:p>
            <a:pPr marL="0" indent="0" algn="just" rtl="1">
              <a:lnSpc>
                <a:spcPct val="150000"/>
              </a:lnSpc>
              <a:buNone/>
            </a:pPr>
            <a:r>
              <a:rPr lang="ar-IQ" sz="2400" dirty="0" smtClean="0"/>
              <a:t>على الرغم من اهمية هذه النظريات الا انه لا يمكن تبني أي منها وراينا انها لا تعدوا ان تكون قرار يتخذه الزعيم او القائد السياسي او مجموعة افراد يتربعون على قمة الهرم السياسي للدولة وقرار الحرب او الحرب لا تخلو من تأثير العوامل التي تسهم في بناء شخصية الزعيم السياسي كعامل التنشئة الاجتماعية ودرجة الثقافة والخبرة السياسية والتجربة التاريخية وسيرته الشخصية كطفولته وانحداره الطبقي وانتمائه الديني والسياسي ومستواه التعليمي وخبرته السياسية والارادة والشجاعة والذكاء.</a:t>
            </a:r>
          </a:p>
          <a:p>
            <a:pPr marL="0" indent="0" algn="just" rtl="1">
              <a:lnSpc>
                <a:spcPct val="150000"/>
              </a:lnSpc>
              <a:buNone/>
            </a:pPr>
            <a:r>
              <a:rPr lang="ar-IQ" sz="2400" dirty="0" smtClean="0"/>
              <a:t>وعليه فان منهج اتخاذ القرار يعتبر من اكثر المقتربات المنهجية لتفسير ظاهرة الحرب . وهكذا تبقى الحرب وسيلة سياسية لتحقيق ارادة صناع الحرب </a:t>
            </a:r>
            <a:endParaRPr lang="en-US" sz="2400" dirty="0"/>
          </a:p>
        </p:txBody>
      </p:sp>
    </p:spTree>
    <p:extLst>
      <p:ext uri="{BB962C8B-B14F-4D97-AF65-F5344CB8AC3E}">
        <p14:creationId xmlns:p14="http://schemas.microsoft.com/office/powerpoint/2010/main" val="3769939987"/>
      </p:ext>
    </p:extLst>
  </p:cSld>
  <p:clrMapOvr>
    <a:masterClrMapping/>
  </p:clrMapOvr>
</p:sld>
</file>

<file path=ppt/theme/theme1.xml><?xml version="1.0" encoding="utf-8"?>
<a:theme xmlns:a="http://schemas.openxmlformats.org/drawingml/2006/main" name="أفق">
  <a:themeElements>
    <a:clrScheme name="أف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أف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ف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100</TotalTime>
  <Words>435</Words>
  <Application>Microsoft Office PowerPoint</Application>
  <PresentationFormat>عرض على الشاشة (3:4)‏</PresentationFormat>
  <Paragraphs>18</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أفق</vt:lpstr>
      <vt:lpstr>الفصل الثالث/ المبحث الثالث</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الثالث/ المبحث الثالث</dc:title>
  <dc:creator>Ahmeed</dc:creator>
  <cp:lastModifiedBy>Ahmeed</cp:lastModifiedBy>
  <cp:revision>11</cp:revision>
  <dcterms:created xsi:type="dcterms:W3CDTF">2020-04-02T07:01:17Z</dcterms:created>
  <dcterms:modified xsi:type="dcterms:W3CDTF">2020-04-02T08:41:30Z</dcterms:modified>
</cp:coreProperties>
</file>