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E7CF861-7F2B-4C41-BD77-2C2EEFF9025B}"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2743D4E-25F1-477B-A5E1-377FB7AECF6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E7CF861-7F2B-4C41-BD77-2C2EEFF9025B}"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43D4E-25F1-477B-A5E1-377FB7AECF6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E7CF861-7F2B-4C41-BD77-2C2EEFF9025B}"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43D4E-25F1-477B-A5E1-377FB7AECF6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E7CF861-7F2B-4C41-BD77-2C2EEFF9025B}"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43D4E-25F1-477B-A5E1-377FB7AECF6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BE7CF861-7F2B-4C41-BD77-2C2EEFF9025B}" type="datetimeFigureOut">
              <a:rPr lang="en-US" smtClean="0"/>
              <a:t>3/29/2020</a:t>
            </a:fld>
            <a:endParaRPr lang="en-US"/>
          </a:p>
        </p:txBody>
      </p:sp>
      <p:sp>
        <p:nvSpPr>
          <p:cNvPr id="8" name="Slide Number Placeholder 7"/>
          <p:cNvSpPr>
            <a:spLocks noGrp="1"/>
          </p:cNvSpPr>
          <p:nvPr>
            <p:ph type="sldNum" sz="quarter" idx="11"/>
          </p:nvPr>
        </p:nvSpPr>
        <p:spPr/>
        <p:txBody>
          <a:bodyPr/>
          <a:lstStyle/>
          <a:p>
            <a:fld id="{B2743D4E-25F1-477B-A5E1-377FB7AECF6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E7CF861-7F2B-4C41-BD77-2C2EEFF9025B}"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743D4E-25F1-477B-A5E1-377FB7AECF6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E7CF861-7F2B-4C41-BD77-2C2EEFF9025B}" type="datetimeFigureOut">
              <a:rPr lang="en-US" smtClean="0"/>
              <a:t>3/29/2020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743D4E-25F1-477B-A5E1-377FB7AECF6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E7CF861-7F2B-4C41-BD77-2C2EEFF9025B}" type="datetimeFigureOut">
              <a:rPr lang="en-US" smtClean="0"/>
              <a:t>3/29/2020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743D4E-25F1-477B-A5E1-377FB7AECF6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F861-7F2B-4C41-BD77-2C2EEFF9025B}" type="datetimeFigureOut">
              <a:rPr lang="en-US" smtClean="0"/>
              <a:t>3/29/2020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743D4E-25F1-477B-A5E1-377FB7AECF6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E7CF861-7F2B-4C41-BD77-2C2EEFF9025B}"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743D4E-25F1-477B-A5E1-377FB7AECF66}" type="slidenum">
              <a:rPr lang="en-US" smtClean="0"/>
              <a:t>‹#›</a:t>
            </a:fld>
            <a:endParaRPr lang="en-US"/>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E7CF861-7F2B-4C41-BD77-2C2EEFF9025B}"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2743D4E-25F1-477B-A5E1-377FB7AECF66}"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ar-SA" smtClean="0"/>
              <a:t>انقر لتحرير نمط العنوان الرئيسي</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BE7CF861-7F2B-4C41-BD77-2C2EEFF9025B}" type="datetimeFigureOut">
              <a:rPr lang="en-US" smtClean="0"/>
              <a:t>3/29/2020</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2743D4E-25F1-477B-A5E1-377FB7AECF66}"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620688"/>
            <a:ext cx="7844408" cy="2448272"/>
          </a:xfrm>
        </p:spPr>
        <p:txBody>
          <a:bodyPr/>
          <a:lstStyle/>
          <a:p>
            <a:pPr algn="r" rtl="1"/>
            <a:r>
              <a:rPr lang="ar-IQ" sz="4000" dirty="0" smtClean="0"/>
              <a:t>الفصل الثالث </a:t>
            </a:r>
            <a:r>
              <a:rPr lang="ar-IQ" sz="4000" dirty="0" smtClean="0"/>
              <a:t>:</a:t>
            </a:r>
            <a:br>
              <a:rPr lang="ar-IQ" sz="4000" dirty="0" smtClean="0"/>
            </a:br>
            <a:r>
              <a:rPr lang="ar-IQ" sz="4000" dirty="0" smtClean="0"/>
              <a:t>         </a:t>
            </a:r>
            <a:r>
              <a:rPr lang="ar-IQ" sz="4000" dirty="0" smtClean="0"/>
              <a:t>الحرب والصراعات المسلحة</a:t>
            </a:r>
            <a:endParaRPr lang="en-US" sz="4000" dirty="0"/>
          </a:p>
        </p:txBody>
      </p:sp>
      <p:sp>
        <p:nvSpPr>
          <p:cNvPr id="3" name="عنوان فرعي 2"/>
          <p:cNvSpPr>
            <a:spLocks noGrp="1"/>
          </p:cNvSpPr>
          <p:nvPr>
            <p:ph type="subTitle" idx="1"/>
          </p:nvPr>
        </p:nvSpPr>
        <p:spPr>
          <a:xfrm>
            <a:off x="467544" y="3573016"/>
            <a:ext cx="7560840" cy="2210544"/>
          </a:xfrm>
        </p:spPr>
        <p:txBody>
          <a:bodyPr>
            <a:normAutofit/>
          </a:bodyPr>
          <a:lstStyle/>
          <a:p>
            <a:pPr algn="r" rtl="1"/>
            <a:r>
              <a:rPr lang="ar-IQ" sz="3600" dirty="0" smtClean="0"/>
              <a:t>المبحث الاول</a:t>
            </a:r>
            <a:endParaRPr lang="en-US" sz="3600" dirty="0" smtClean="0"/>
          </a:p>
          <a:p>
            <a:pPr algn="r" rtl="1"/>
            <a:r>
              <a:rPr lang="ar-IQ" sz="3600" b="1" dirty="0"/>
              <a:t>ماهيه الحرب ومكانتها في الفكر الانساني</a:t>
            </a:r>
            <a:endParaRPr lang="en-US" sz="3600" b="1" dirty="0"/>
          </a:p>
        </p:txBody>
      </p:sp>
    </p:spTree>
    <p:extLst>
      <p:ext uri="{BB962C8B-B14F-4D97-AF65-F5344CB8AC3E}">
        <p14:creationId xmlns:p14="http://schemas.microsoft.com/office/powerpoint/2010/main" val="3003491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03448"/>
            <a:ext cx="5842992" cy="45719"/>
          </a:xfrm>
        </p:spPr>
        <p:txBody>
          <a:bodyPr>
            <a:normAutofit fontScale="90000"/>
          </a:bodyPr>
          <a:lstStyle/>
          <a:p>
            <a:endParaRPr lang="en-US" dirty="0"/>
          </a:p>
        </p:txBody>
      </p:sp>
      <p:sp>
        <p:nvSpPr>
          <p:cNvPr id="3" name="عنصر نائب للمحتوى 2"/>
          <p:cNvSpPr>
            <a:spLocks noGrp="1"/>
          </p:cNvSpPr>
          <p:nvPr>
            <p:ph idx="1"/>
          </p:nvPr>
        </p:nvSpPr>
        <p:spPr>
          <a:xfrm>
            <a:off x="457200" y="188640"/>
            <a:ext cx="8075240" cy="5937523"/>
          </a:xfrm>
        </p:spPr>
        <p:txBody>
          <a:bodyPr/>
          <a:lstStyle/>
          <a:p>
            <a:pPr algn="just" rtl="1"/>
            <a:r>
              <a:rPr lang="ar-IQ" dirty="0" smtClean="0"/>
              <a:t>تعد الحرب واحدة من اقدم الظواهر التي عرفتها المجتمعات البشرية وتجسدت هذه الظاهرة على مستوى الصراعات الفردية وان كانت </a:t>
            </a:r>
            <a:r>
              <a:rPr lang="ar-IQ" dirty="0" smtClean="0"/>
              <a:t>بدائية  </a:t>
            </a:r>
            <a:r>
              <a:rPr lang="ar-IQ" dirty="0" smtClean="0"/>
              <a:t>في تقنياتها وادواتها </a:t>
            </a:r>
            <a:r>
              <a:rPr lang="ar-IQ" dirty="0" smtClean="0"/>
              <a:t>القتالية. </a:t>
            </a:r>
            <a:r>
              <a:rPr lang="ar-IQ" dirty="0" smtClean="0"/>
              <a:t>كما ان هذه الظاهرة عرفتها الجماعات المنظمة ابتداء  من  الاسرة                   القبيلة                   الدولة.</a:t>
            </a:r>
          </a:p>
          <a:p>
            <a:pPr algn="just" rtl="1"/>
            <a:r>
              <a:rPr lang="ar-IQ" dirty="0" smtClean="0"/>
              <a:t>وهي تعتمد اللجوء الى </a:t>
            </a:r>
            <a:r>
              <a:rPr lang="ar-IQ" u="sng" dirty="0" smtClean="0"/>
              <a:t>العنف </a:t>
            </a:r>
            <a:r>
              <a:rPr lang="ar-IQ" u="sng" dirty="0" smtClean="0"/>
              <a:t>المسلح </a:t>
            </a:r>
            <a:r>
              <a:rPr lang="ar-IQ" dirty="0" smtClean="0"/>
              <a:t>عندما تجد ان مصالحها باتت مهددة . عندها تطرح الحرب نفسها باعتبارها الحل النهائي بعد ان تعجز الوسائل الاخرى عن حسم التناقضات الناجمة فيما بينها.</a:t>
            </a:r>
          </a:p>
          <a:p>
            <a:pPr algn="just" rtl="1"/>
            <a:r>
              <a:rPr lang="ar-IQ" dirty="0" smtClean="0"/>
              <a:t>تعريف ظاهرة (الحرب) لا يمكن تعريفه على اساس انها تمثل :</a:t>
            </a:r>
          </a:p>
          <a:p>
            <a:pPr algn="just" rtl="1"/>
            <a:endParaRPr lang="ar-IQ" dirty="0"/>
          </a:p>
          <a:p>
            <a:pPr algn="just" rtl="1"/>
            <a:endParaRPr lang="ar-IQ" dirty="0" smtClean="0"/>
          </a:p>
          <a:p>
            <a:pPr algn="just" rtl="1"/>
            <a:r>
              <a:rPr lang="ar-IQ" dirty="0" smtClean="0">
                <a:latin typeface="Arial Unicode MS" pitchFamily="34" charset="-128"/>
                <a:ea typeface="Arial Unicode MS" pitchFamily="34" charset="-128"/>
                <a:cs typeface="Arial Unicode MS" pitchFamily="34" charset="-128"/>
              </a:rPr>
              <a:t>بل ان </a:t>
            </a:r>
            <a:r>
              <a:rPr lang="ar-IQ" dirty="0" smtClean="0">
                <a:latin typeface="Arial Unicode MS" pitchFamily="34" charset="-128"/>
                <a:ea typeface="Arial Unicode MS" pitchFamily="34" charset="-128"/>
                <a:cs typeface="Arial Unicode MS" pitchFamily="34" charset="-128"/>
              </a:rPr>
              <a:t>الحرب: </a:t>
            </a:r>
            <a:r>
              <a:rPr lang="ar-IQ" dirty="0" smtClean="0">
                <a:latin typeface="Arial Unicode MS" pitchFamily="34" charset="-128"/>
                <a:ea typeface="Arial Unicode MS" pitchFamily="34" charset="-128"/>
                <a:cs typeface="Arial Unicode MS" pitchFamily="34" charset="-128"/>
              </a:rPr>
              <a:t>ظاهرة مركبة يتمازج </a:t>
            </a:r>
            <a:r>
              <a:rPr lang="ar-IQ" dirty="0" smtClean="0">
                <a:latin typeface="Arial Unicode MS" pitchFamily="34" charset="-128"/>
                <a:ea typeface="Arial Unicode MS" pitchFamily="34" charset="-128"/>
                <a:cs typeface="Arial Unicode MS" pitchFamily="34" charset="-128"/>
              </a:rPr>
              <a:t>فيها </a:t>
            </a:r>
            <a:r>
              <a:rPr lang="ar-IQ" dirty="0" smtClean="0">
                <a:latin typeface="Arial Unicode MS" pitchFamily="34" charset="-128"/>
                <a:ea typeface="Arial Unicode MS" pitchFamily="34" charset="-128"/>
                <a:cs typeface="Arial Unicode MS" pitchFamily="34" charset="-128"/>
              </a:rPr>
              <a:t>النشاط او العمل العسكري الميداني بالغرض السياسي الذي بدأ فيه . بل ان العمل العسكري في ميدان المعركة ما هو الا حقيقة </a:t>
            </a:r>
            <a:r>
              <a:rPr lang="ar-IQ" dirty="0" smtClean="0">
                <a:latin typeface="Arial Unicode MS" pitchFamily="34" charset="-128"/>
                <a:ea typeface="Arial Unicode MS" pitchFamily="34" charset="-128"/>
                <a:cs typeface="Arial Unicode MS" pitchFamily="34" charset="-128"/>
              </a:rPr>
              <a:t>لامتداد </a:t>
            </a:r>
            <a:r>
              <a:rPr lang="ar-IQ" dirty="0" smtClean="0">
                <a:latin typeface="Arial Unicode MS" pitchFamily="34" charset="-128"/>
                <a:ea typeface="Arial Unicode MS" pitchFamily="34" charset="-128"/>
                <a:cs typeface="Arial Unicode MS" pitchFamily="34" charset="-128"/>
              </a:rPr>
              <a:t>وتجسيد للقرار السياسي المتخذ بشأنها وفي اعلى مستوياته. ان كل ما يجري في سوح القتال من صدامات بشرية واشتباكات دموية ما هو الا ترجمة فعلية للإرادة السياسية للأطراف المتصارعة .وعندما تكون الحرب هي التعبير الحقيقي لإرادة صناع القرار باستخدام العنف المنظم لتحقيق اغراضهم السياسية</a:t>
            </a:r>
            <a:r>
              <a:rPr lang="ar-IQ" dirty="0" smtClean="0"/>
              <a:t>.</a:t>
            </a:r>
            <a:endParaRPr lang="en-US" dirty="0"/>
          </a:p>
        </p:txBody>
      </p:sp>
      <p:sp>
        <p:nvSpPr>
          <p:cNvPr id="4" name="سهم إلى اليسار 3"/>
          <p:cNvSpPr/>
          <p:nvPr/>
        </p:nvSpPr>
        <p:spPr>
          <a:xfrm>
            <a:off x="3635896" y="1052736"/>
            <a:ext cx="936104" cy="7200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سهم إلى اليسار 4"/>
          <p:cNvSpPr/>
          <p:nvPr/>
        </p:nvSpPr>
        <p:spPr>
          <a:xfrm>
            <a:off x="1835696" y="1052736"/>
            <a:ext cx="720080" cy="7200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مستطيل مستدير الزوايا 5"/>
          <p:cNvSpPr/>
          <p:nvPr/>
        </p:nvSpPr>
        <p:spPr>
          <a:xfrm>
            <a:off x="2391722" y="2765795"/>
            <a:ext cx="4680520" cy="50405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IQ" sz="2400" b="1" dirty="0" smtClean="0">
                <a:effectLst>
                  <a:outerShdw blurRad="38100" dist="38100" dir="2700000" algn="tl">
                    <a:srgbClr val="000000">
                      <a:alpha val="43137"/>
                    </a:srgbClr>
                  </a:outerShdw>
                </a:effectLst>
              </a:rPr>
              <a:t>قتالا مسلحا او نزاعا مسلحا بين الدول</a:t>
            </a:r>
            <a:endParaRPr lang="en-US"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63503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15416"/>
            <a:ext cx="5842992" cy="72008"/>
          </a:xfrm>
        </p:spPr>
        <p:txBody>
          <a:bodyPr>
            <a:normAutofit fontScale="90000"/>
          </a:bodyPr>
          <a:lstStyle/>
          <a:p>
            <a:endParaRPr lang="en-US" dirty="0"/>
          </a:p>
        </p:txBody>
      </p:sp>
      <p:sp>
        <p:nvSpPr>
          <p:cNvPr id="3" name="عنصر نائب للمحتوى 2"/>
          <p:cNvSpPr>
            <a:spLocks noGrp="1"/>
          </p:cNvSpPr>
          <p:nvPr>
            <p:ph idx="1"/>
          </p:nvPr>
        </p:nvSpPr>
        <p:spPr>
          <a:xfrm>
            <a:off x="395536" y="116632"/>
            <a:ext cx="8291264" cy="6408712"/>
          </a:xfrm>
        </p:spPr>
        <p:txBody>
          <a:bodyPr>
            <a:normAutofit fontScale="92500"/>
          </a:bodyPr>
          <a:lstStyle/>
          <a:p>
            <a:pPr algn="just" rtl="1">
              <a:lnSpc>
                <a:spcPct val="150000"/>
              </a:lnSpc>
            </a:pPr>
            <a:r>
              <a:rPr lang="ar-IQ" dirty="0" smtClean="0"/>
              <a:t>ان فكرة الحرب تأخذ شكلا تدميريا واشتباكا دمويا . فالتدمير وسفك الدماء على نحو متبادل هو الشكل </a:t>
            </a:r>
            <a:r>
              <a:rPr lang="ar-IQ" dirty="0" smtClean="0"/>
              <a:t>المطور </a:t>
            </a:r>
            <a:r>
              <a:rPr lang="ar-IQ" dirty="0" smtClean="0"/>
              <a:t>للعنف الذي تنطوي عليه فكرة الحرب.</a:t>
            </a:r>
          </a:p>
          <a:p>
            <a:pPr algn="just" rtl="1">
              <a:lnSpc>
                <a:spcPct val="150000"/>
              </a:lnSpc>
            </a:pPr>
            <a:r>
              <a:rPr lang="ar-IQ" dirty="0" smtClean="0"/>
              <a:t>الحرب </a:t>
            </a:r>
            <a:r>
              <a:rPr lang="ar-IQ" i="1" u="sng" dirty="0" smtClean="0"/>
              <a:t>كصيغة</a:t>
            </a:r>
            <a:r>
              <a:rPr lang="ar-IQ" dirty="0" smtClean="0"/>
              <a:t> </a:t>
            </a:r>
            <a:r>
              <a:rPr lang="ar-IQ" i="1" u="sng" dirty="0" smtClean="0"/>
              <a:t>واسلوب في العمل </a:t>
            </a:r>
            <a:r>
              <a:rPr lang="ar-IQ" dirty="0" smtClean="0"/>
              <a:t>تعبر عن نفسها بجهد عسكري ميداني وسفك دماء وصدامات بشرية وهي تتضمن فنون عسكرية قتالية والشكل الاخير هو التطبيق العملي لفكرة الحرب وفلسفتها. </a:t>
            </a:r>
            <a:endParaRPr lang="en-US" dirty="0" smtClean="0"/>
          </a:p>
          <a:p>
            <a:pPr algn="just" rtl="1">
              <a:lnSpc>
                <a:spcPct val="150000"/>
              </a:lnSpc>
            </a:pPr>
            <a:r>
              <a:rPr lang="ar-IQ" dirty="0" smtClean="0"/>
              <a:t>الحرب تنطوي على بعدين:</a:t>
            </a:r>
          </a:p>
          <a:p>
            <a:pPr algn="just" rtl="1">
              <a:lnSpc>
                <a:spcPct val="150000"/>
              </a:lnSpc>
            </a:pPr>
            <a:r>
              <a:rPr lang="ar-IQ" u="sng" dirty="0" smtClean="0">
                <a:effectLst>
                  <a:outerShdw blurRad="38100" dist="38100" dir="2700000" algn="tl">
                    <a:srgbClr val="000000">
                      <a:alpha val="43137"/>
                    </a:srgbClr>
                  </a:outerShdw>
                </a:effectLst>
              </a:rPr>
              <a:t>البعد الاول</a:t>
            </a:r>
            <a:r>
              <a:rPr lang="ar-IQ" dirty="0" smtClean="0"/>
              <a:t>                               يحكمه المنطق والجدلية وميدانه الفكر... وهو يتصل بالعلاقات البشرية بما </a:t>
            </a:r>
            <a:r>
              <a:rPr lang="ar-IQ" dirty="0" smtClean="0"/>
              <a:t>فيها </a:t>
            </a:r>
            <a:r>
              <a:rPr lang="ar-IQ" dirty="0" smtClean="0"/>
              <a:t>من تناقضات وصراعات. وكما يقول </a:t>
            </a:r>
            <a:r>
              <a:rPr lang="ar-IQ" dirty="0" err="1" smtClean="0"/>
              <a:t>كلاوز</a:t>
            </a:r>
            <a:r>
              <a:rPr lang="ar-IQ" dirty="0" smtClean="0"/>
              <a:t> </a:t>
            </a:r>
            <a:r>
              <a:rPr lang="ar-IQ" dirty="0" err="1" smtClean="0"/>
              <a:t>فيتز</a:t>
            </a:r>
            <a:r>
              <a:rPr lang="ar-IQ" dirty="0" smtClean="0"/>
              <a:t> « ان الحرب ليست نزاعا او صراعا بين عناصر الطبيعة , انها وقبل شيء واقع </a:t>
            </a:r>
            <a:r>
              <a:rPr lang="ar-IQ" dirty="0" smtClean="0"/>
              <a:t>بشري. </a:t>
            </a:r>
            <a:r>
              <a:rPr lang="ar-IQ" dirty="0" smtClean="0"/>
              <a:t>وبتعبير اخر انها شكل من اشكال العلاقات البشرية , وهي لا تخص ميدان الفنون والعلوم ولكنها تخص الوجود الاجتماعي. </a:t>
            </a:r>
          </a:p>
          <a:p>
            <a:pPr algn="just" rtl="1"/>
            <a:endParaRPr lang="ar-IQ" dirty="0"/>
          </a:p>
          <a:p>
            <a:pPr algn="just" rtl="1">
              <a:lnSpc>
                <a:spcPct val="150000"/>
              </a:lnSpc>
            </a:pPr>
            <a:r>
              <a:rPr lang="ar-IQ" i="1" u="sng" dirty="0" smtClean="0">
                <a:effectLst>
                  <a:outerShdw blurRad="38100" dist="38100" dir="2700000" algn="tl">
                    <a:srgbClr val="000000">
                      <a:alpha val="43137"/>
                    </a:srgbClr>
                  </a:outerShdw>
                </a:effectLst>
              </a:rPr>
              <a:t>البعد الثاني</a:t>
            </a:r>
            <a:r>
              <a:rPr lang="ar-IQ" dirty="0" smtClean="0"/>
              <a:t>                            تحكمه الالية والحركة الميكانيكية لقوات الاطراف المتحاربة وميدانه ارض المعركة وسوح القتال... وهو يتصل بأدوات العمل العنيف </a:t>
            </a:r>
            <a:r>
              <a:rPr lang="ar-IQ" dirty="0" smtClean="0"/>
              <a:t>ووسائله </a:t>
            </a:r>
            <a:r>
              <a:rPr lang="ar-IQ" dirty="0" smtClean="0"/>
              <a:t>و </a:t>
            </a:r>
            <a:r>
              <a:rPr lang="ar-IQ" dirty="0" smtClean="0"/>
              <a:t>غاياته. </a:t>
            </a:r>
            <a:r>
              <a:rPr lang="ar-IQ" dirty="0" smtClean="0"/>
              <a:t>اذ يتم </a:t>
            </a:r>
            <a:r>
              <a:rPr lang="ar-IQ" dirty="0" smtClean="0"/>
              <a:t>توظيف </a:t>
            </a:r>
            <a:r>
              <a:rPr lang="ar-IQ" dirty="0" smtClean="0"/>
              <a:t>القوة العسكرية الى اقصى حدودها لحسم التناقضات والصرعات التي تتصف بها العلاقات البشرية.</a:t>
            </a:r>
          </a:p>
        </p:txBody>
      </p:sp>
      <p:sp>
        <p:nvSpPr>
          <p:cNvPr id="4" name="سهم إلى اليسار 3"/>
          <p:cNvSpPr/>
          <p:nvPr/>
        </p:nvSpPr>
        <p:spPr>
          <a:xfrm>
            <a:off x="5750946" y="2780928"/>
            <a:ext cx="1728192" cy="50405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سهم إلى اليسار 4"/>
          <p:cNvSpPr/>
          <p:nvPr/>
        </p:nvSpPr>
        <p:spPr>
          <a:xfrm flipV="1">
            <a:off x="5868144" y="5046738"/>
            <a:ext cx="1728191" cy="43204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9231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cene3d>
            <a:camera prst="perspectiveContrastingLeftFacing"/>
            <a:lightRig rig="threePt" dir="t"/>
          </a:scene3d>
        </p:spPr>
        <p:txBody>
          <a:bodyPr/>
          <a:lstStyle/>
          <a:p>
            <a:pPr algn="r"/>
            <a:r>
              <a:rPr lang="ar-IQ" dirty="0" smtClean="0"/>
              <a:t>سؤال : هل الحرب تمثل حالة تختلف عن حالة الصراع؟</a:t>
            </a:r>
            <a:endParaRPr lang="en-US" dirty="0"/>
          </a:p>
        </p:txBody>
      </p:sp>
      <p:sp>
        <p:nvSpPr>
          <p:cNvPr id="3" name="عنصر نائب للمحتوى 2"/>
          <p:cNvSpPr>
            <a:spLocks noGrp="1"/>
          </p:cNvSpPr>
          <p:nvPr>
            <p:ph idx="1"/>
          </p:nvPr>
        </p:nvSpPr>
        <p:spPr>
          <a:xfrm>
            <a:off x="457200" y="2060848"/>
            <a:ext cx="8435280" cy="4608512"/>
          </a:xfrm>
        </p:spPr>
        <p:txBody>
          <a:bodyPr>
            <a:normAutofit fontScale="92500" lnSpcReduction="10000"/>
          </a:bodyPr>
          <a:lstStyle/>
          <a:p>
            <a:pPr algn="r" rtl="1"/>
            <a:r>
              <a:rPr lang="ar-IQ" dirty="0" smtClean="0">
                <a:solidFill>
                  <a:srgbClr val="0070C0"/>
                </a:solidFill>
              </a:rPr>
              <a:t>ان الحرب تختلف شكلا </a:t>
            </a:r>
            <a:r>
              <a:rPr lang="ar-IQ" dirty="0" smtClean="0">
                <a:solidFill>
                  <a:srgbClr val="0070C0"/>
                </a:solidFill>
              </a:rPr>
              <a:t>ومضمونا </a:t>
            </a:r>
            <a:r>
              <a:rPr lang="ar-IQ" dirty="0" smtClean="0">
                <a:solidFill>
                  <a:srgbClr val="0070C0"/>
                </a:solidFill>
              </a:rPr>
              <a:t>عن الصراع</a:t>
            </a:r>
            <a:r>
              <a:rPr lang="ar-IQ" dirty="0" smtClean="0"/>
              <a:t>.</a:t>
            </a:r>
          </a:p>
          <a:p>
            <a:pPr algn="just" rtl="1"/>
            <a:r>
              <a:rPr lang="ar-IQ" dirty="0" smtClean="0"/>
              <a:t>ا</a:t>
            </a:r>
            <a:r>
              <a:rPr lang="ar-IQ" i="1" u="sng" dirty="0" smtClean="0">
                <a:effectLst>
                  <a:outerShdw blurRad="38100" dist="38100" dir="2700000" algn="tl">
                    <a:srgbClr val="000000">
                      <a:alpha val="43137"/>
                    </a:srgbClr>
                  </a:outerShdw>
                </a:effectLst>
              </a:rPr>
              <a:t>ولا</a:t>
            </a:r>
            <a:r>
              <a:rPr lang="ar-IQ" dirty="0" smtClean="0"/>
              <a:t> : الصراع تحكمه مفاهيم قيمية وعقائدية فلسفية في كثير من الاحوال ان تكون موضع اتفاق بالنسبة لأطرافه.</a:t>
            </a:r>
          </a:p>
          <a:p>
            <a:pPr algn="just" rtl="1"/>
            <a:r>
              <a:rPr lang="ar-IQ" dirty="0" smtClean="0"/>
              <a:t>حالة التناقض هذه لا تحل الا بزوال احد الطرفين المتصارعين عن طريق حرب ينتصر فيها احدهم على الاخر. وهي </a:t>
            </a:r>
            <a:r>
              <a:rPr lang="ar-IQ" u="sng" dirty="0" smtClean="0"/>
              <a:t>نهاية حدية </a:t>
            </a:r>
            <a:r>
              <a:rPr lang="ar-IQ" dirty="0" smtClean="0"/>
              <a:t>او </a:t>
            </a:r>
            <a:r>
              <a:rPr lang="ar-IQ" u="sng" dirty="0" smtClean="0"/>
              <a:t>نهاية صفرية </a:t>
            </a:r>
            <a:r>
              <a:rPr lang="ar-IQ" dirty="0" smtClean="0"/>
              <a:t>. قد لا تتحقق في عصرنا الراهن لأسباب عديدة.</a:t>
            </a:r>
          </a:p>
          <a:p>
            <a:pPr algn="just" rtl="1"/>
            <a:r>
              <a:rPr lang="ar-IQ" i="1" u="sng" dirty="0" smtClean="0">
                <a:effectLst>
                  <a:outerShdw blurRad="38100" dist="38100" dir="2700000" algn="tl">
                    <a:srgbClr val="000000">
                      <a:alpha val="43137"/>
                    </a:srgbClr>
                  </a:outerShdw>
                </a:effectLst>
              </a:rPr>
              <a:t>ثانيا</a:t>
            </a:r>
            <a:r>
              <a:rPr lang="ar-IQ" dirty="0" smtClean="0"/>
              <a:t> : في الوقت الذي تتنوع فيه مضامين الصراع سياسيا و اقتصاديا </a:t>
            </a:r>
            <a:r>
              <a:rPr lang="ar-IQ" dirty="0" smtClean="0"/>
              <a:t>و ايديولوجيا </a:t>
            </a:r>
            <a:r>
              <a:rPr lang="ar-IQ" dirty="0" smtClean="0"/>
              <a:t>.......الخ .ترتبط الحرب اساسا بحالة الالتحام العضوي المباشر وبعد ان تتصاعد وتيرة الصراع الى مستوى يصعب ضبطه والتحكم به , يدفع بالأطراف المتصارعة الى العنف المسلح باستخدام القوة العسكرية.</a:t>
            </a:r>
          </a:p>
          <a:p>
            <a:pPr algn="just" rtl="1"/>
            <a:r>
              <a:rPr lang="ar-IQ" dirty="0" smtClean="0"/>
              <a:t>وهنا تشكل الحرب الحل الاخير عندما تلجا الاطراف المتصارعة الى حسم تناقضاتها المتجذرة بالأداة العسكرية بعد ان تعجز عن حلها بالوسائل السلمية.</a:t>
            </a:r>
            <a:endParaRPr lang="en-US" dirty="0" smtClean="0"/>
          </a:p>
          <a:p>
            <a:pPr algn="just" rtl="1"/>
            <a:r>
              <a:rPr lang="ar-IQ" dirty="0" smtClean="0"/>
              <a:t>*الصراع يتصف بشموليته و تعدد مستوياته من حيث الادوات المستخدمة والخيارات المتاحة </a:t>
            </a:r>
            <a:r>
              <a:rPr lang="ar-IQ" dirty="0" smtClean="0"/>
              <a:t>لأدارته. </a:t>
            </a:r>
            <a:endParaRPr lang="ar-IQ" dirty="0" smtClean="0"/>
          </a:p>
          <a:p>
            <a:pPr algn="just" rtl="1"/>
            <a:r>
              <a:rPr lang="ar-IQ" dirty="0" smtClean="0"/>
              <a:t>*الحرب لا تترك امام اطرافها الا واحد من خيارين اما الاستمرار او </a:t>
            </a:r>
            <a:r>
              <a:rPr lang="ar-IQ" dirty="0" smtClean="0"/>
              <a:t>الاستسلام, </a:t>
            </a:r>
            <a:r>
              <a:rPr lang="ar-IQ" dirty="0" smtClean="0"/>
              <a:t>المقاومة او </a:t>
            </a:r>
            <a:r>
              <a:rPr lang="ar-IQ" dirty="0" smtClean="0"/>
              <a:t>الاذعان, </a:t>
            </a:r>
            <a:r>
              <a:rPr lang="ar-IQ" dirty="0" smtClean="0"/>
              <a:t>النصر او الهزيمة. فان الحرب وان كانت تشكل احد مظاهر </a:t>
            </a:r>
            <a:r>
              <a:rPr lang="ar-IQ" smtClean="0"/>
              <a:t>الصراع </a:t>
            </a:r>
            <a:r>
              <a:rPr lang="ar-IQ" smtClean="0"/>
              <a:t>فأنها </a:t>
            </a:r>
            <a:r>
              <a:rPr lang="ar-IQ" dirty="0" smtClean="0"/>
              <a:t>تمثل الحالة الاخيرة في تطور مسار بعض </a:t>
            </a:r>
            <a:r>
              <a:rPr lang="ar-IQ" smtClean="0"/>
              <a:t>الصراعات </a:t>
            </a:r>
            <a:r>
              <a:rPr lang="ar-IQ" smtClean="0"/>
              <a:t>الدولية</a:t>
            </a:r>
            <a:r>
              <a:rPr lang="ar-IQ" dirty="0" smtClean="0"/>
              <a:t>.</a:t>
            </a:r>
            <a:endParaRPr lang="ar-IQ" dirty="0" smtClean="0"/>
          </a:p>
        </p:txBody>
      </p:sp>
    </p:spTree>
    <p:extLst>
      <p:ext uri="{BB962C8B-B14F-4D97-AF65-F5344CB8AC3E}">
        <p14:creationId xmlns:p14="http://schemas.microsoft.com/office/powerpoint/2010/main" val="36110024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ساسية">
  <a:themeElements>
    <a:clrScheme name="أساسية">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أساسي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ساسي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255</TotalTime>
  <Words>537</Words>
  <Application>Microsoft Office PowerPoint</Application>
  <PresentationFormat>عرض على الشاشة (3:4)‏</PresentationFormat>
  <Paragraphs>24</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أساسية</vt:lpstr>
      <vt:lpstr>الفصل الثالث :          الحرب والصراعات المسلحة</vt:lpstr>
      <vt:lpstr>عرض تقديمي في PowerPoint</vt:lpstr>
      <vt:lpstr>عرض تقديمي في PowerPoint</vt:lpstr>
      <vt:lpstr>سؤال : هل الحرب تمثل حالة تختلف عن حالة الصراع؟</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الثالث / المبحث الاول</dc:title>
  <dc:creator>Ahmeed</dc:creator>
  <cp:lastModifiedBy>Ahmeed</cp:lastModifiedBy>
  <cp:revision>17</cp:revision>
  <dcterms:created xsi:type="dcterms:W3CDTF">2020-03-28T13:40:51Z</dcterms:created>
  <dcterms:modified xsi:type="dcterms:W3CDTF">2020-03-29T17:26:29Z</dcterms:modified>
</cp:coreProperties>
</file>