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29" autoAdjust="0"/>
    <p:restoredTop sz="94660"/>
  </p:normalViewPr>
  <p:slideViewPr>
    <p:cSldViewPr>
      <p:cViewPr varScale="1">
        <p:scale>
          <a:sx n="69" d="100"/>
          <a:sy n="69" d="100"/>
        </p:scale>
        <p:origin x="-139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55E97976-91AE-420A-8D70-4B9340B0FBFC}" type="datetimeFigureOut">
              <a:rPr lang="en-US" smtClean="0"/>
              <a:t>3/10/2020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0FC00EC-C4EF-4845-976B-891F72EDF38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55E97976-91AE-420A-8D70-4B9340B0FBFC}" type="datetimeFigureOut">
              <a:rPr lang="en-US" smtClean="0"/>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FC00EC-C4EF-4845-976B-891F72EDF38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55E97976-91AE-420A-8D70-4B9340B0FBFC}" type="datetimeFigureOut">
              <a:rPr lang="en-US" smtClean="0"/>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FC00EC-C4EF-4845-976B-891F72EDF38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55E97976-91AE-420A-8D70-4B9340B0FBFC}" type="datetimeFigureOut">
              <a:rPr lang="en-US" smtClean="0"/>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FC00EC-C4EF-4845-976B-891F72EDF38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55E97976-91AE-420A-8D70-4B9340B0FBFC}" type="datetimeFigureOut">
              <a:rPr lang="en-US" smtClean="0"/>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FC00EC-C4EF-4845-976B-891F72EDF38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55E97976-91AE-420A-8D70-4B9340B0FBFC}" type="datetimeFigureOut">
              <a:rPr lang="en-US" smtClean="0"/>
              <a:t>3/10/2020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FC00EC-C4EF-4845-976B-891F72EDF38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55E97976-91AE-420A-8D70-4B9340B0FBFC}" type="datetimeFigureOut">
              <a:rPr lang="en-US" smtClean="0"/>
              <a:t>3/10/2020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FC00EC-C4EF-4845-976B-891F72EDF38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55E97976-91AE-420A-8D70-4B9340B0FBFC}" type="datetimeFigureOut">
              <a:rPr lang="en-US" smtClean="0"/>
              <a:t>3/10/2020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FC00EC-C4EF-4845-976B-891F72EDF38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E97976-91AE-420A-8D70-4B9340B0FBFC}" type="datetimeFigureOut">
              <a:rPr lang="en-US" smtClean="0"/>
              <a:t>3/10/2020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0FC00EC-C4EF-4845-976B-891F72EDF38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55E97976-91AE-420A-8D70-4B9340B0FBFC}" type="datetimeFigureOut">
              <a:rPr lang="en-US" smtClean="0"/>
              <a:t>3/10/2020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FC00EC-C4EF-4845-976B-891F72EDF38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55E97976-91AE-420A-8D70-4B9340B0FBFC}" type="datetimeFigureOut">
              <a:rPr lang="en-US" smtClean="0"/>
              <a:t>3/10/2020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0FC00EC-C4EF-4845-976B-891F72EDF38A}"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5E97976-91AE-420A-8D70-4B9340B0FBFC}" type="datetimeFigureOut">
              <a:rPr lang="en-US" smtClean="0"/>
              <a:t>3/10/2020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0FC00EC-C4EF-4845-976B-891F72EDF38A}"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899592" y="188640"/>
            <a:ext cx="7632848" cy="2736304"/>
          </a:xfrm>
        </p:spPr>
        <p:txBody>
          <a:bodyPr>
            <a:normAutofit fontScale="90000"/>
          </a:bodyPr>
          <a:lstStyle/>
          <a:p>
            <a:pPr algn="ct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ar-IQ" dirty="0" smtClean="0"/>
              <a:t>  نظرية القوة الجوية</a:t>
            </a:r>
            <a:br>
              <a:rPr lang="ar-IQ" dirty="0" smtClean="0"/>
            </a:br>
            <a:endParaRPr lang="en-US" dirty="0"/>
          </a:p>
        </p:txBody>
      </p:sp>
      <p:sp>
        <p:nvSpPr>
          <p:cNvPr id="3" name="عنوان فرعي 2"/>
          <p:cNvSpPr>
            <a:spLocks noGrp="1"/>
          </p:cNvSpPr>
          <p:nvPr>
            <p:ph type="subTitle" idx="1"/>
          </p:nvPr>
        </p:nvSpPr>
        <p:spPr>
          <a:xfrm>
            <a:off x="827584" y="2780928"/>
            <a:ext cx="7704856" cy="4077072"/>
          </a:xfrm>
        </p:spPr>
        <p:txBody>
          <a:bodyPr>
            <a:normAutofit/>
          </a:bodyPr>
          <a:lstStyle/>
          <a:p>
            <a:pPr algn="ctr"/>
            <a:r>
              <a:rPr lang="ar-IQ" sz="4400" b="1" dirty="0" err="1"/>
              <a:t>دوهيه</a:t>
            </a:r>
            <a:r>
              <a:rPr lang="ar-IQ" sz="4400" b="1" dirty="0"/>
              <a:t> </a:t>
            </a:r>
            <a:endParaRPr lang="ar-IQ" sz="4400" b="1" dirty="0" smtClean="0"/>
          </a:p>
          <a:p>
            <a:pPr algn="ctr"/>
            <a:r>
              <a:rPr lang="ar-IQ" sz="4400" b="1" dirty="0" smtClean="0"/>
              <a:t>و</a:t>
            </a:r>
          </a:p>
          <a:p>
            <a:pPr algn="ctr"/>
            <a:r>
              <a:rPr lang="ar-IQ" sz="4400" b="1" dirty="0" err="1" smtClean="0"/>
              <a:t>سفرسكي</a:t>
            </a:r>
            <a:endParaRPr lang="ar-IQ" sz="4400" b="1" dirty="0" smtClean="0"/>
          </a:p>
          <a:p>
            <a:pPr algn="ctr"/>
            <a:endParaRPr lang="en-US" sz="4400" b="1" dirty="0"/>
          </a:p>
        </p:txBody>
      </p:sp>
    </p:spTree>
    <p:extLst>
      <p:ext uri="{BB962C8B-B14F-4D97-AF65-F5344CB8AC3E}">
        <p14:creationId xmlns:p14="http://schemas.microsoft.com/office/powerpoint/2010/main" val="910889738"/>
      </p:ext>
    </p:extLst>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47464"/>
            <a:ext cx="8003232" cy="360040"/>
          </a:xfrm>
        </p:spPr>
        <p:style>
          <a:lnRef idx="2">
            <a:schemeClr val="dk1"/>
          </a:lnRef>
          <a:fillRef idx="1">
            <a:schemeClr val="lt1"/>
          </a:fillRef>
          <a:effectRef idx="0">
            <a:schemeClr val="dk1"/>
          </a:effectRef>
          <a:fontRef idx="minor">
            <a:schemeClr val="dk1"/>
          </a:fontRef>
        </p:style>
        <p:txBody>
          <a:bodyPr>
            <a:normAutofit fontScale="90000"/>
          </a:bodyPr>
          <a:lstStyle/>
          <a:p>
            <a:pPr algn="ctr"/>
            <a:endParaRPr lang="en-US" sz="3200" dirty="0"/>
          </a:p>
        </p:txBody>
      </p:sp>
      <p:sp>
        <p:nvSpPr>
          <p:cNvPr id="3" name="عنصر نائب للمحتوى 2"/>
          <p:cNvSpPr>
            <a:spLocks noGrp="1"/>
          </p:cNvSpPr>
          <p:nvPr>
            <p:ph idx="1"/>
          </p:nvPr>
        </p:nvSpPr>
        <p:spPr>
          <a:xfrm>
            <a:off x="457200" y="332656"/>
            <a:ext cx="8363272" cy="5991943"/>
          </a:xfrm>
        </p:spPr>
        <p:txBody>
          <a:bodyPr>
            <a:normAutofit lnSpcReduction="10000"/>
          </a:bodyPr>
          <a:lstStyle/>
          <a:p>
            <a:pPr marL="0" indent="0" algn="ctr" rtl="1">
              <a:buNone/>
            </a:pPr>
            <a:r>
              <a:rPr lang="ar-IQ" sz="2800" dirty="0" smtClean="0"/>
              <a:t>تستمد </a:t>
            </a:r>
            <a:r>
              <a:rPr lang="ar-IQ" sz="2800" dirty="0"/>
              <a:t>نظرية القوة الجوية من افتراض </a:t>
            </a:r>
            <a:r>
              <a:rPr lang="ar-IQ" sz="2800" dirty="0" smtClean="0"/>
              <a:t>مفاده:</a:t>
            </a:r>
          </a:p>
          <a:p>
            <a:pPr marL="0" indent="0" algn="r">
              <a:buNone/>
            </a:pPr>
            <a:endParaRPr lang="ar-IQ" sz="2800" dirty="0"/>
          </a:p>
          <a:p>
            <a:pPr marL="0" indent="0" algn="r">
              <a:buNone/>
            </a:pPr>
            <a:endParaRPr lang="ar-IQ" sz="2800" dirty="0" smtClean="0"/>
          </a:p>
          <a:p>
            <a:pPr marL="0" indent="0" algn="r">
              <a:buNone/>
            </a:pPr>
            <a:endParaRPr lang="ar-IQ" sz="2800" dirty="0"/>
          </a:p>
          <a:p>
            <a:pPr marL="0" indent="0" algn="r">
              <a:buNone/>
            </a:pPr>
            <a:r>
              <a:rPr lang="ar-IQ" sz="2800" dirty="0" smtClean="0"/>
              <a:t>يحتل الجو اهمية فائقة تتجاوز المجالين البري والبحري . وان من يسيطر عليه سيسيطر على المجال البري والبحري</a:t>
            </a:r>
            <a:r>
              <a:rPr lang="ar-IQ" dirty="0" smtClean="0"/>
              <a:t>.</a:t>
            </a:r>
          </a:p>
          <a:p>
            <a:pPr algn="just" rtl="1">
              <a:buFont typeface="Arial" charset="0"/>
              <a:buChar char="•"/>
            </a:pPr>
            <a:r>
              <a:rPr lang="ar-IQ" sz="2800" dirty="0" smtClean="0"/>
              <a:t>تتميز نظرية القوة الجوية بالحداثة مقارنة بالتجربة الطويلة للقوة البرية والبحرية. فالقوة الجوية حتى الحرب العالمية الثانية كان ينظر اليها باعتبارها قوة تكميلية او قوة اسناد تكتيكية للقوات البرية والبحرية وليس باعتبارها اداة حسم استراتيجية يتقرر في ضوئها مصير المعارك والحروب.</a:t>
            </a:r>
          </a:p>
          <a:p>
            <a:pPr marL="0" indent="0" algn="just" rtl="1">
              <a:buNone/>
            </a:pPr>
            <a:r>
              <a:rPr lang="ar-IQ" sz="2800" dirty="0" smtClean="0"/>
              <a:t>ينظر </a:t>
            </a:r>
            <a:r>
              <a:rPr lang="ar-IQ" sz="2800" dirty="0" err="1" smtClean="0"/>
              <a:t>دوهيه</a:t>
            </a:r>
            <a:r>
              <a:rPr lang="ar-IQ" sz="2800" dirty="0" smtClean="0"/>
              <a:t> الى الجدوى الفعلية للقوة الجوية من زاويتين : اقتصادية وعسكرية </a:t>
            </a:r>
          </a:p>
          <a:p>
            <a:pPr marL="0" indent="0" algn="just" rtl="1">
              <a:buNone/>
            </a:pPr>
            <a:endParaRPr lang="ar-IQ" sz="2800" dirty="0" smtClean="0"/>
          </a:p>
        </p:txBody>
      </p:sp>
      <p:sp>
        <p:nvSpPr>
          <p:cNvPr id="4" name="مستطيل مستدير الزوايا 3"/>
          <p:cNvSpPr/>
          <p:nvPr/>
        </p:nvSpPr>
        <p:spPr>
          <a:xfrm>
            <a:off x="800944" y="1124744"/>
            <a:ext cx="7560840" cy="7920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IQ" dirty="0" smtClean="0"/>
              <a:t>ان من يسيطر على الجو تتيح له امكانية عالية للسيطرة على الارض			</a:t>
            </a:r>
            <a:endParaRPr lang="en-US" dirty="0"/>
          </a:p>
        </p:txBody>
      </p:sp>
    </p:spTree>
    <p:extLst>
      <p:ext uri="{BB962C8B-B14F-4D97-AF65-F5344CB8AC3E}">
        <p14:creationId xmlns:p14="http://schemas.microsoft.com/office/powerpoint/2010/main" val="1974516842"/>
      </p:ext>
    </p:extLst>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675456"/>
            <a:ext cx="8075240" cy="432048"/>
          </a:xfrm>
        </p:spPr>
        <p:txBody>
          <a:bodyPr>
            <a:normAutofit fontScale="90000"/>
          </a:bodyPr>
          <a:lstStyle/>
          <a:p>
            <a:endParaRPr lang="en-US"/>
          </a:p>
        </p:txBody>
      </p:sp>
      <p:sp>
        <p:nvSpPr>
          <p:cNvPr id="3" name="عنصر نائب للمحتوى 2"/>
          <p:cNvSpPr>
            <a:spLocks noGrp="1"/>
          </p:cNvSpPr>
          <p:nvPr>
            <p:ph idx="1"/>
          </p:nvPr>
        </p:nvSpPr>
        <p:spPr>
          <a:xfrm>
            <a:off x="467544" y="476672"/>
            <a:ext cx="8352928" cy="6381328"/>
          </a:xfrm>
        </p:spPr>
        <p:txBody>
          <a:bodyPr>
            <a:normAutofit/>
          </a:bodyPr>
          <a:lstStyle/>
          <a:p>
            <a:pPr algn="r"/>
            <a:r>
              <a:rPr lang="ar-IQ" b="1" dirty="0" smtClean="0"/>
              <a:t>الاولى من الناحية اقتصادية </a:t>
            </a:r>
            <a:r>
              <a:rPr lang="ar-IQ" dirty="0" smtClean="0"/>
              <a:t>: حول الكلفة الاقتصادية لبناء سلاح الجو مقارنة مع الكلف الاقتصادية لإعداد القوات البرية والبحرية.</a:t>
            </a:r>
          </a:p>
          <a:p>
            <a:pPr algn="r"/>
            <a:r>
              <a:rPr lang="ar-IQ" dirty="0" smtClean="0"/>
              <a:t>بناء القوة البرية والبحرية يحتاج الى :</a:t>
            </a:r>
          </a:p>
          <a:p>
            <a:pPr algn="r"/>
            <a:r>
              <a:rPr lang="ar-IQ" dirty="0" smtClean="0"/>
              <a:t> </a:t>
            </a:r>
          </a:p>
          <a:p>
            <a:pPr algn="r"/>
            <a:endParaRPr lang="ar-IQ" dirty="0"/>
          </a:p>
          <a:p>
            <a:pPr algn="r"/>
            <a:endParaRPr lang="ar-IQ" dirty="0" smtClean="0"/>
          </a:p>
          <a:p>
            <a:pPr algn="r"/>
            <a:endParaRPr lang="ar-IQ" dirty="0"/>
          </a:p>
          <a:p>
            <a:pPr marL="0" indent="0" algn="r">
              <a:buNone/>
            </a:pPr>
            <a:r>
              <a:rPr lang="ar-IQ" dirty="0" smtClean="0"/>
              <a:t>الكلفة الاقتصادية لبناء القوة الجوية لا تقارن مع الكلف الاقتصادية لبناء الجيوش البرية والاساطيل البحرية .... تدريب .... تجهيز .... تسليح. </a:t>
            </a:r>
          </a:p>
          <a:p>
            <a:pPr marL="0" indent="0" algn="r">
              <a:buNone/>
            </a:pPr>
            <a:r>
              <a:rPr lang="ar-IQ" b="1" dirty="0" smtClean="0"/>
              <a:t>الثانية من الناحية العسكرية </a:t>
            </a:r>
            <a:r>
              <a:rPr lang="ar-IQ" dirty="0" smtClean="0"/>
              <a:t>: النتائج التي تحققها القوة الجوية تفوق ما يمكن ان </a:t>
            </a:r>
          </a:p>
          <a:p>
            <a:pPr marL="0" indent="0" algn="r">
              <a:buNone/>
            </a:pPr>
            <a:r>
              <a:rPr lang="ar-IQ" dirty="0" smtClean="0"/>
              <a:t>تحققه القوات البرية والبحرية.</a:t>
            </a:r>
          </a:p>
        </p:txBody>
      </p:sp>
      <p:sp>
        <p:nvSpPr>
          <p:cNvPr id="8" name="نجمة ذات 5 نقاط 7"/>
          <p:cNvSpPr/>
          <p:nvPr/>
        </p:nvSpPr>
        <p:spPr>
          <a:xfrm>
            <a:off x="6084168" y="1988840"/>
            <a:ext cx="2592288" cy="1512168"/>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IQ" dirty="0" smtClean="0"/>
              <a:t>نفقات مالية</a:t>
            </a:r>
            <a:endParaRPr lang="en-US" dirty="0"/>
          </a:p>
        </p:txBody>
      </p:sp>
      <p:sp>
        <p:nvSpPr>
          <p:cNvPr id="9" name="نجمة ذات 5 نقاط 8"/>
          <p:cNvSpPr/>
          <p:nvPr/>
        </p:nvSpPr>
        <p:spPr>
          <a:xfrm>
            <a:off x="3491880" y="1988840"/>
            <a:ext cx="2448272" cy="1512168"/>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IQ" dirty="0" smtClean="0"/>
              <a:t>موارد اقتصادية</a:t>
            </a:r>
            <a:endParaRPr lang="en-US" dirty="0"/>
          </a:p>
        </p:txBody>
      </p:sp>
      <p:sp>
        <p:nvSpPr>
          <p:cNvPr id="10" name="نجمة ذات 5 نقاط 9"/>
          <p:cNvSpPr/>
          <p:nvPr/>
        </p:nvSpPr>
        <p:spPr>
          <a:xfrm>
            <a:off x="755576" y="1988840"/>
            <a:ext cx="2592288" cy="1512168"/>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IQ" dirty="0" smtClean="0"/>
              <a:t>امكانيات بشرية</a:t>
            </a:r>
            <a:endParaRPr lang="en-US" dirty="0"/>
          </a:p>
        </p:txBody>
      </p:sp>
    </p:spTree>
    <p:extLst>
      <p:ext uri="{BB962C8B-B14F-4D97-AF65-F5344CB8AC3E}">
        <p14:creationId xmlns:p14="http://schemas.microsoft.com/office/powerpoint/2010/main" val="16839542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675456"/>
            <a:ext cx="8075240" cy="432048"/>
          </a:xfrm>
        </p:spPr>
        <p:txBody>
          <a:bodyPr>
            <a:normAutofit fontScale="90000"/>
          </a:bodyPr>
          <a:lstStyle/>
          <a:p>
            <a:endParaRPr lang="en-US" dirty="0"/>
          </a:p>
        </p:txBody>
      </p:sp>
      <p:sp>
        <p:nvSpPr>
          <p:cNvPr id="3" name="عنصر نائب للمحتوى 2"/>
          <p:cNvSpPr>
            <a:spLocks noGrp="1"/>
          </p:cNvSpPr>
          <p:nvPr>
            <p:ph idx="1"/>
          </p:nvPr>
        </p:nvSpPr>
        <p:spPr>
          <a:xfrm>
            <a:off x="457200" y="260648"/>
            <a:ext cx="8291264" cy="6063952"/>
          </a:xfrm>
        </p:spPr>
        <p:txBody>
          <a:bodyPr/>
          <a:lstStyle/>
          <a:p>
            <a:pPr marL="0" indent="0" algn="r">
              <a:buNone/>
            </a:pPr>
            <a:r>
              <a:rPr lang="ar-IQ" dirty="0"/>
              <a:t>س /ما هي المهام التي يمكن ان تنجزها القوة الجوية؟</a:t>
            </a:r>
          </a:p>
          <a:p>
            <a:pPr marL="0" indent="0" algn="just" rtl="1">
              <a:buNone/>
            </a:pPr>
            <a:r>
              <a:rPr lang="ar-IQ" dirty="0"/>
              <a:t>1. سلاح الجو يمكن وصفه </a:t>
            </a:r>
            <a:r>
              <a:rPr lang="ar-IQ" dirty="0" err="1"/>
              <a:t>بمبدا</a:t>
            </a:r>
            <a:r>
              <a:rPr lang="ar-IQ" dirty="0"/>
              <a:t> الذراع الطويلة التي تنال العمق الاستراتيجي للخصم معرضة اهدافه الحيوية ومرتكزات البنية الاقتصادية والتجمعات السكانية ومراكزه الصناعية لضربات مؤثرة. </a:t>
            </a:r>
          </a:p>
          <a:p>
            <a:pPr algn="r"/>
            <a:r>
              <a:rPr lang="ar-IQ" dirty="0" smtClean="0"/>
              <a:t>2.  سلاح الجو يكبد العدو خسائر فادحة قبل عمليات الاشتباك في الميدان .</a:t>
            </a:r>
          </a:p>
          <a:p>
            <a:pPr algn="r"/>
            <a:r>
              <a:rPr lang="ar-IQ" dirty="0" smtClean="0"/>
              <a:t>3. يلعب دور في اعاقة تقدم القوات المعادية .</a:t>
            </a:r>
          </a:p>
          <a:p>
            <a:pPr marL="0" indent="0" algn="r">
              <a:buNone/>
            </a:pPr>
            <a:r>
              <a:rPr lang="ar-IQ" dirty="0" smtClean="0"/>
              <a:t>4. ارباك حركة الجيش وبالتالي تشتيت جهدها الميداني .                       5. اضعاف القدرة الدفاعية و الهجومية لدى العدو.</a:t>
            </a:r>
          </a:p>
          <a:p>
            <a:pPr marL="0" indent="0" algn="r">
              <a:buNone/>
            </a:pPr>
            <a:r>
              <a:rPr lang="ar-IQ" dirty="0" smtClean="0"/>
              <a:t>6. التمهيد لتقدم القوات البرية بصنوفها القتالية ( المشاة والدروع ).</a:t>
            </a:r>
          </a:p>
          <a:p>
            <a:pPr marL="0" indent="0" algn="r">
              <a:buNone/>
            </a:pPr>
            <a:r>
              <a:rPr lang="ar-IQ" dirty="0" smtClean="0"/>
              <a:t>7.توفير غطاء جوي للقطعات البرية المقاتلة قبل اشتباكها مع العدو.</a:t>
            </a:r>
            <a:endParaRPr lang="ar-IQ" dirty="0"/>
          </a:p>
          <a:p>
            <a:pPr marL="0" indent="0" algn="r">
              <a:buNone/>
            </a:pPr>
            <a:endParaRPr lang="ar-IQ" dirty="0"/>
          </a:p>
        </p:txBody>
      </p:sp>
    </p:spTree>
    <p:extLst>
      <p:ext uri="{BB962C8B-B14F-4D97-AF65-F5344CB8AC3E}">
        <p14:creationId xmlns:p14="http://schemas.microsoft.com/office/powerpoint/2010/main" val="450511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47464"/>
            <a:ext cx="7931224" cy="504056"/>
          </a:xfrm>
        </p:spPr>
        <p:txBody>
          <a:bodyPr>
            <a:normAutofit fontScale="90000"/>
          </a:bodyPr>
          <a:lstStyle/>
          <a:p>
            <a:endParaRPr lang="en-US"/>
          </a:p>
        </p:txBody>
      </p:sp>
      <p:sp>
        <p:nvSpPr>
          <p:cNvPr id="3" name="عنصر نائب للمحتوى 2"/>
          <p:cNvSpPr>
            <a:spLocks noGrp="1"/>
          </p:cNvSpPr>
          <p:nvPr>
            <p:ph idx="1"/>
          </p:nvPr>
        </p:nvSpPr>
        <p:spPr>
          <a:xfrm>
            <a:off x="457200" y="260648"/>
            <a:ext cx="8291264" cy="6063952"/>
          </a:xfrm>
        </p:spPr>
        <p:txBody>
          <a:bodyPr/>
          <a:lstStyle/>
          <a:p>
            <a:pPr algn="r"/>
            <a:r>
              <a:rPr lang="ar-IQ" dirty="0" smtClean="0"/>
              <a:t>ارتكزت اطروحة </a:t>
            </a:r>
            <a:r>
              <a:rPr lang="ar-IQ" dirty="0" err="1" smtClean="0"/>
              <a:t>دوهيه</a:t>
            </a:r>
            <a:r>
              <a:rPr lang="ar-IQ" dirty="0" smtClean="0"/>
              <a:t> على افتراض :</a:t>
            </a:r>
          </a:p>
          <a:p>
            <a:pPr algn="ctr"/>
            <a:r>
              <a:rPr lang="ar-IQ" b="1" dirty="0" smtClean="0"/>
              <a:t>القوة الجوية تتيح امكانية السيطرة على الجو .</a:t>
            </a:r>
          </a:p>
          <a:p>
            <a:pPr algn="just" rtl="1"/>
            <a:r>
              <a:rPr lang="ar-IQ" dirty="0" smtClean="0"/>
              <a:t> ويطرح </a:t>
            </a:r>
            <a:r>
              <a:rPr lang="ar-IQ" dirty="0" err="1" smtClean="0"/>
              <a:t>دوهيه</a:t>
            </a:r>
            <a:r>
              <a:rPr lang="ar-IQ" dirty="0" smtClean="0"/>
              <a:t> بعدا ثالثا غير تقليدي ( البعد الارضي والبعد البحري )وهو البعد الجوي. فالسيطرة على المجال الجوي تعني السيطرة على المجال الارضي.</a:t>
            </a:r>
          </a:p>
          <a:p>
            <a:pPr algn="just" rtl="1"/>
            <a:r>
              <a:rPr lang="ar-IQ" dirty="0" smtClean="0"/>
              <a:t>السيطرة على الجو توفر امكانية عالية لحسم الحرب لصالح الدولة التي تفرض سيادتها له.</a:t>
            </a:r>
          </a:p>
          <a:p>
            <a:pPr algn="just" rtl="1"/>
            <a:r>
              <a:rPr lang="ar-IQ" dirty="0" smtClean="0"/>
              <a:t>السيطرة على الجو لا تتحقق الا بضرب وتدمير اسلحة العدو الجوية كاملة بضربة واحدة. وهذه الضربة ينبغي ان تكون نهائي تفقد العدو امكاني اعتماده على قواته الجوية وعليه ان التمهيد لتجريد العدو من سلاحه الجوي سيمهد الانتصار عليه في اشتباك بري.</a:t>
            </a:r>
          </a:p>
          <a:p>
            <a:pPr algn="just" rtl="1"/>
            <a:r>
              <a:rPr lang="ar-IQ" dirty="0" err="1" smtClean="0"/>
              <a:t>دوهيه</a:t>
            </a:r>
            <a:r>
              <a:rPr lang="ar-IQ" dirty="0" smtClean="0"/>
              <a:t> لم يكن الوحيد الا ان طروحاته تعد سابقة فكرية بالنسبة للعديد من المفكرين الذين جاءوا من بعده</a:t>
            </a:r>
            <a:endParaRPr lang="en-US" dirty="0"/>
          </a:p>
        </p:txBody>
      </p:sp>
    </p:spTree>
    <p:extLst>
      <p:ext uri="{BB962C8B-B14F-4D97-AF65-F5344CB8AC3E}">
        <p14:creationId xmlns:p14="http://schemas.microsoft.com/office/powerpoint/2010/main" val="1324966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260648"/>
            <a:ext cx="8147248" cy="636680"/>
          </a:xfrm>
        </p:spPr>
        <p:style>
          <a:lnRef idx="2">
            <a:schemeClr val="dk1"/>
          </a:lnRef>
          <a:fillRef idx="1">
            <a:schemeClr val="lt1"/>
          </a:fillRef>
          <a:effectRef idx="0">
            <a:schemeClr val="dk1"/>
          </a:effectRef>
          <a:fontRef idx="minor">
            <a:schemeClr val="dk1"/>
          </a:fontRef>
        </p:style>
        <p:txBody>
          <a:bodyPr>
            <a:normAutofit/>
          </a:bodyPr>
          <a:lstStyle/>
          <a:p>
            <a:pPr algn="ctr"/>
            <a:r>
              <a:rPr lang="ar-IQ" sz="3200" dirty="0" smtClean="0"/>
              <a:t>سؤال :ما هي </a:t>
            </a:r>
            <a:r>
              <a:rPr lang="ar-IQ" sz="3200" dirty="0" err="1" smtClean="0"/>
              <a:t>الاراء</a:t>
            </a:r>
            <a:r>
              <a:rPr lang="ar-IQ" sz="3200" dirty="0" smtClean="0"/>
              <a:t> التي عرضها </a:t>
            </a:r>
            <a:r>
              <a:rPr lang="ar-IQ" sz="3200" dirty="0" err="1" smtClean="0"/>
              <a:t>دوهيه</a:t>
            </a:r>
            <a:r>
              <a:rPr lang="ar-IQ" sz="3200" dirty="0" smtClean="0"/>
              <a:t> في كتابه قيادة الجو؟</a:t>
            </a:r>
            <a:endParaRPr lang="en-US" sz="3200" dirty="0"/>
          </a:p>
        </p:txBody>
      </p:sp>
      <p:sp>
        <p:nvSpPr>
          <p:cNvPr id="3" name="عنصر نائب للمحتوى 2"/>
          <p:cNvSpPr>
            <a:spLocks noGrp="1"/>
          </p:cNvSpPr>
          <p:nvPr>
            <p:ph idx="1"/>
          </p:nvPr>
        </p:nvSpPr>
        <p:spPr>
          <a:xfrm>
            <a:off x="457200" y="1412776"/>
            <a:ext cx="8291264" cy="4911824"/>
          </a:xfrm>
        </p:spPr>
        <p:txBody>
          <a:bodyPr/>
          <a:lstStyle/>
          <a:p>
            <a:pPr algn="just" rtl="1"/>
            <a:r>
              <a:rPr lang="ar-IQ" dirty="0" smtClean="0"/>
              <a:t>1. مبدأ النيل من العمق الاستراتيجي للعدو وتدمير اهدافه الجوية واهداف حيوية ارضية مثل الصناعات المدنية والتجارية والاقتصادية ومراكز المواصلات ... الخ.</a:t>
            </a:r>
          </a:p>
          <a:p>
            <a:pPr algn="just" rtl="1"/>
            <a:r>
              <a:rPr lang="ar-IQ" dirty="0" smtClean="0"/>
              <a:t>2. مبدأ الضربة الاستباقية.</a:t>
            </a:r>
          </a:p>
          <a:p>
            <a:pPr algn="just" rtl="1"/>
            <a:r>
              <a:rPr lang="ar-IQ" dirty="0" smtClean="0"/>
              <a:t>3. مبدأ الحرمان .وهو مرتبط بالمبدأ السابق ويقود الى المبدأ التالي</a:t>
            </a:r>
          </a:p>
          <a:p>
            <a:pPr algn="just" rtl="1"/>
            <a:r>
              <a:rPr lang="ar-IQ" dirty="0" smtClean="0"/>
              <a:t>4. مبدأ امتلاك السيطرة وانتزاعها من العدو.</a:t>
            </a:r>
          </a:p>
          <a:p>
            <a:pPr algn="just" rtl="1"/>
            <a:r>
              <a:rPr lang="ar-IQ" dirty="0" smtClean="0"/>
              <a:t>5. مبدأ الكفاية الدفاعية.</a:t>
            </a:r>
          </a:p>
          <a:p>
            <a:pPr algn="just" rtl="1"/>
            <a:r>
              <a:rPr lang="ar-IQ" dirty="0" smtClean="0"/>
              <a:t>المبادئ اعلاه لا زالت تلعب دورا كبيرا في النتائج الحاسمة </a:t>
            </a:r>
            <a:r>
              <a:rPr lang="ar-IQ" dirty="0" err="1" smtClean="0"/>
              <a:t>لاية</a:t>
            </a:r>
            <a:r>
              <a:rPr lang="ar-IQ" dirty="0" smtClean="0"/>
              <a:t> حرب تخوضها الدولة</a:t>
            </a:r>
            <a:endParaRPr lang="en-US" dirty="0"/>
          </a:p>
        </p:txBody>
      </p:sp>
    </p:spTree>
    <p:extLst>
      <p:ext uri="{BB962C8B-B14F-4D97-AF65-F5344CB8AC3E}">
        <p14:creationId xmlns:p14="http://schemas.microsoft.com/office/powerpoint/2010/main" val="1954844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548680"/>
            <a:ext cx="8496944" cy="576064"/>
          </a:xfrm>
        </p:spPr>
        <p:style>
          <a:lnRef idx="2">
            <a:schemeClr val="accent1"/>
          </a:lnRef>
          <a:fillRef idx="1">
            <a:schemeClr val="lt1"/>
          </a:fillRef>
          <a:effectRef idx="0">
            <a:schemeClr val="accent1"/>
          </a:effectRef>
          <a:fontRef idx="minor">
            <a:schemeClr val="dk1"/>
          </a:fontRef>
        </p:style>
        <p:txBody>
          <a:bodyPr>
            <a:normAutofit fontScale="90000"/>
          </a:bodyPr>
          <a:lstStyle/>
          <a:p>
            <a:pPr algn="ctr"/>
            <a:r>
              <a:rPr lang="ar-IQ" sz="2800" dirty="0" smtClean="0"/>
              <a:t>الكسندر دي </a:t>
            </a:r>
            <a:r>
              <a:rPr lang="ar-IQ" sz="2800" dirty="0" err="1" smtClean="0"/>
              <a:t>سيفرسكي</a:t>
            </a:r>
            <a:r>
              <a:rPr lang="ar-IQ" sz="2800" dirty="0" smtClean="0"/>
              <a:t> من المفكرين الذين لديهم طروحات حول نظرية القوة الجوية</a:t>
            </a:r>
            <a:endParaRPr lang="en-US" sz="2800" dirty="0"/>
          </a:p>
        </p:txBody>
      </p:sp>
      <p:sp>
        <p:nvSpPr>
          <p:cNvPr id="3" name="عنصر نائب للمحتوى 2"/>
          <p:cNvSpPr>
            <a:spLocks noGrp="1"/>
          </p:cNvSpPr>
          <p:nvPr>
            <p:ph idx="1"/>
          </p:nvPr>
        </p:nvSpPr>
        <p:spPr>
          <a:xfrm>
            <a:off x="457200" y="1412776"/>
            <a:ext cx="8363272" cy="4911824"/>
          </a:xfrm>
        </p:spPr>
        <p:txBody>
          <a:bodyPr/>
          <a:lstStyle/>
          <a:p>
            <a:pPr marL="0" indent="0" algn="r">
              <a:buNone/>
            </a:pPr>
            <a:r>
              <a:rPr lang="ar-IQ" dirty="0" err="1" smtClean="0"/>
              <a:t>سيفرسكي</a:t>
            </a:r>
            <a:r>
              <a:rPr lang="ar-IQ" dirty="0" smtClean="0"/>
              <a:t> الف كتاب يحمل عنوان:</a:t>
            </a:r>
          </a:p>
          <a:p>
            <a:pPr marL="0" indent="0" algn="r">
              <a:buNone/>
            </a:pPr>
            <a:endParaRPr lang="ar-IQ" dirty="0"/>
          </a:p>
          <a:p>
            <a:pPr marL="0" indent="0" algn="r">
              <a:buNone/>
            </a:pPr>
            <a:endParaRPr lang="ar-IQ" dirty="0" smtClean="0"/>
          </a:p>
          <a:p>
            <a:pPr marL="0" indent="0" algn="r">
              <a:buNone/>
            </a:pPr>
            <a:r>
              <a:rPr lang="ar-IQ" dirty="0" smtClean="0"/>
              <a:t>قسم العالم الى منطقتي نفوذ : </a:t>
            </a:r>
          </a:p>
          <a:p>
            <a:pPr marL="0" indent="0" algn="r">
              <a:buNone/>
            </a:pPr>
            <a:endParaRPr lang="ar-IQ" dirty="0" smtClean="0"/>
          </a:p>
          <a:p>
            <a:pPr marL="0" indent="0" algn="r">
              <a:buNone/>
            </a:pPr>
            <a:r>
              <a:rPr lang="ar-IQ" dirty="0" smtClean="0"/>
              <a:t>ومنطقتي النفوذ هذه تكون على شكل دائرتين :</a:t>
            </a:r>
          </a:p>
          <a:p>
            <a:pPr marL="0" indent="0" algn="r">
              <a:buNone/>
            </a:pPr>
            <a:r>
              <a:rPr lang="ar-IQ" dirty="0" smtClean="0"/>
              <a:t> </a:t>
            </a:r>
          </a:p>
          <a:p>
            <a:pPr marL="0" indent="0" algn="r">
              <a:buNone/>
            </a:pPr>
            <a:r>
              <a:rPr lang="ar-IQ" dirty="0" smtClean="0"/>
              <a:t>              تمثل مجال السيادة الجوية السوفيتية وتشمل :</a:t>
            </a:r>
            <a:endParaRPr lang="ar-IQ" dirty="0"/>
          </a:p>
          <a:p>
            <a:pPr marL="0" indent="0" algn="r">
              <a:buNone/>
            </a:pPr>
            <a:endParaRPr lang="ar-IQ" dirty="0" smtClean="0"/>
          </a:p>
        </p:txBody>
      </p:sp>
      <p:sp>
        <p:nvSpPr>
          <p:cNvPr id="4" name="شكل بيضاوي 3"/>
          <p:cNvSpPr/>
          <p:nvPr/>
        </p:nvSpPr>
        <p:spPr>
          <a:xfrm>
            <a:off x="589856" y="1556792"/>
            <a:ext cx="3960440" cy="936104"/>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IQ" b="1" dirty="0" smtClean="0"/>
              <a:t>القوة الجوية مفتاح البقاء</a:t>
            </a:r>
            <a:endParaRPr lang="en-US" b="1" dirty="0"/>
          </a:p>
        </p:txBody>
      </p:sp>
      <p:sp>
        <p:nvSpPr>
          <p:cNvPr id="5" name="سهم إلى اليمين 4"/>
          <p:cNvSpPr/>
          <p:nvPr/>
        </p:nvSpPr>
        <p:spPr>
          <a:xfrm>
            <a:off x="3478025" y="2994038"/>
            <a:ext cx="1584176" cy="792088"/>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IQ" dirty="0" smtClean="0"/>
              <a:t>سوفيتية</a:t>
            </a:r>
            <a:endParaRPr lang="en-US" dirty="0"/>
          </a:p>
        </p:txBody>
      </p:sp>
      <p:sp>
        <p:nvSpPr>
          <p:cNvPr id="6" name="سهم إلى اليسار 5"/>
          <p:cNvSpPr/>
          <p:nvPr/>
        </p:nvSpPr>
        <p:spPr>
          <a:xfrm>
            <a:off x="899592" y="2994038"/>
            <a:ext cx="1872208" cy="792088"/>
          </a:xfrm>
          <a:prstGeom prst="lef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IQ" dirty="0" smtClean="0"/>
              <a:t>امريكية</a:t>
            </a:r>
            <a:endParaRPr lang="en-US" dirty="0"/>
          </a:p>
        </p:txBody>
      </p:sp>
      <p:sp>
        <p:nvSpPr>
          <p:cNvPr id="7" name="شكل بيضاوي 6"/>
          <p:cNvSpPr/>
          <p:nvPr/>
        </p:nvSpPr>
        <p:spPr>
          <a:xfrm>
            <a:off x="7619350" y="4728445"/>
            <a:ext cx="1008112" cy="576064"/>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ar-IQ" dirty="0" smtClean="0"/>
              <a:t>الاولى</a:t>
            </a:r>
            <a:endParaRPr lang="en-US" dirty="0"/>
          </a:p>
        </p:txBody>
      </p:sp>
      <p:sp>
        <p:nvSpPr>
          <p:cNvPr id="8" name="شكل بيضاوي 7"/>
          <p:cNvSpPr/>
          <p:nvPr/>
        </p:nvSpPr>
        <p:spPr>
          <a:xfrm>
            <a:off x="7308304" y="5607242"/>
            <a:ext cx="1319158" cy="84609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IQ" dirty="0" err="1" smtClean="0"/>
              <a:t>اوراسيا</a:t>
            </a:r>
            <a:endParaRPr lang="en-US" dirty="0"/>
          </a:p>
        </p:txBody>
      </p:sp>
      <p:sp>
        <p:nvSpPr>
          <p:cNvPr id="9" name="شكل بيضاوي 8"/>
          <p:cNvSpPr/>
          <p:nvPr/>
        </p:nvSpPr>
        <p:spPr>
          <a:xfrm>
            <a:off x="5033957" y="5580239"/>
            <a:ext cx="2109936" cy="84609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IQ" dirty="0" smtClean="0"/>
              <a:t>شرق وجنوب شرق اسيا</a:t>
            </a:r>
            <a:endParaRPr lang="en-US" dirty="0"/>
          </a:p>
        </p:txBody>
      </p:sp>
      <p:sp>
        <p:nvSpPr>
          <p:cNvPr id="10" name="شكل بيضاوي 9"/>
          <p:cNvSpPr/>
          <p:nvPr/>
        </p:nvSpPr>
        <p:spPr>
          <a:xfrm>
            <a:off x="2843808" y="5607242"/>
            <a:ext cx="2016224" cy="792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IQ" dirty="0" smtClean="0"/>
              <a:t>الشمال الافريقي</a:t>
            </a:r>
            <a:endParaRPr lang="en-US" dirty="0"/>
          </a:p>
        </p:txBody>
      </p:sp>
      <p:sp>
        <p:nvSpPr>
          <p:cNvPr id="11" name="شكل بيضاوي 10"/>
          <p:cNvSpPr/>
          <p:nvPr/>
        </p:nvSpPr>
        <p:spPr>
          <a:xfrm>
            <a:off x="899592" y="5607242"/>
            <a:ext cx="1800200" cy="84609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IQ" dirty="0" smtClean="0"/>
              <a:t>منطقة الشرق الاوسط</a:t>
            </a:r>
            <a:endParaRPr lang="en-US" dirty="0"/>
          </a:p>
        </p:txBody>
      </p:sp>
    </p:spTree>
    <p:extLst>
      <p:ext uri="{BB962C8B-B14F-4D97-AF65-F5344CB8AC3E}">
        <p14:creationId xmlns:p14="http://schemas.microsoft.com/office/powerpoint/2010/main" val="1091425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171400"/>
            <a:ext cx="8219256" cy="60616"/>
          </a:xfrm>
        </p:spPr>
        <p:txBody>
          <a:bodyPr>
            <a:normAutofit fontScale="90000"/>
          </a:bodyPr>
          <a:lstStyle/>
          <a:p>
            <a:endParaRPr lang="en-US" dirty="0"/>
          </a:p>
        </p:txBody>
      </p:sp>
      <p:sp>
        <p:nvSpPr>
          <p:cNvPr id="3" name="عنصر نائب للمحتوى 2"/>
          <p:cNvSpPr>
            <a:spLocks noGrp="1"/>
          </p:cNvSpPr>
          <p:nvPr>
            <p:ph idx="1"/>
          </p:nvPr>
        </p:nvSpPr>
        <p:spPr>
          <a:xfrm>
            <a:off x="467544" y="260648"/>
            <a:ext cx="8280920" cy="6264696"/>
          </a:xfrm>
        </p:spPr>
        <p:txBody>
          <a:bodyPr/>
          <a:lstStyle/>
          <a:p>
            <a:pPr marL="0" indent="0" algn="r" rtl="1">
              <a:buNone/>
            </a:pPr>
            <a:endParaRPr lang="ar-IQ" dirty="0" smtClean="0"/>
          </a:p>
          <a:p>
            <a:pPr marL="0" indent="0" algn="r" rtl="1">
              <a:buNone/>
            </a:pPr>
            <a:endParaRPr lang="ar-IQ" dirty="0" smtClean="0"/>
          </a:p>
          <a:p>
            <a:pPr marL="0" indent="0" algn="r" rtl="1">
              <a:buNone/>
            </a:pPr>
            <a:r>
              <a:rPr lang="ar-IQ" dirty="0" smtClean="0"/>
              <a:t>تمثل السيادة الجوية الامريكية وتشمل:</a:t>
            </a:r>
          </a:p>
          <a:p>
            <a:pPr marL="0" indent="0" algn="r" rtl="1">
              <a:buNone/>
            </a:pPr>
            <a:endParaRPr lang="ar-IQ" dirty="0"/>
          </a:p>
          <a:p>
            <a:pPr marL="0" indent="0" algn="r" rtl="1">
              <a:buNone/>
            </a:pPr>
            <a:endParaRPr lang="ar-IQ" dirty="0" smtClean="0"/>
          </a:p>
          <a:p>
            <a:pPr marL="0" indent="0" algn="r" rtl="1">
              <a:buNone/>
            </a:pPr>
            <a:r>
              <a:rPr lang="ar-IQ" dirty="0" smtClean="0"/>
              <a:t>تتداخل الدائرتان في منطقة تمثل شكلا بيضويا يتداخل فيها مجال السيادة الجوية السوفيتية ومجال السيادة الامريكية. ومنطقة التداخل اسماها </a:t>
            </a:r>
            <a:r>
              <a:rPr lang="ar-IQ" b="1" dirty="0" smtClean="0"/>
              <a:t>منطقة المصير</a:t>
            </a:r>
            <a:r>
              <a:rPr lang="ar-IQ" dirty="0" smtClean="0"/>
              <a:t> وتظم:</a:t>
            </a:r>
            <a:endParaRPr lang="en-US" dirty="0"/>
          </a:p>
        </p:txBody>
      </p:sp>
      <p:sp>
        <p:nvSpPr>
          <p:cNvPr id="4" name="شكل بيضاوي 3"/>
          <p:cNvSpPr/>
          <p:nvPr/>
        </p:nvSpPr>
        <p:spPr>
          <a:xfrm>
            <a:off x="7596336" y="404664"/>
            <a:ext cx="936104" cy="79208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ar-IQ" dirty="0" smtClean="0"/>
              <a:t>الثانية</a:t>
            </a:r>
            <a:endParaRPr lang="en-US" dirty="0"/>
          </a:p>
        </p:txBody>
      </p:sp>
      <p:sp>
        <p:nvSpPr>
          <p:cNvPr id="5" name="شكل بيضاوي 4"/>
          <p:cNvSpPr/>
          <p:nvPr/>
        </p:nvSpPr>
        <p:spPr>
          <a:xfrm>
            <a:off x="4968044" y="1736812"/>
            <a:ext cx="3564396" cy="4320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IQ" dirty="0" smtClean="0"/>
              <a:t>القسم الغربي </a:t>
            </a:r>
            <a:r>
              <a:rPr lang="ar-IQ" dirty="0" err="1" smtClean="0"/>
              <a:t>لاوربا</a:t>
            </a:r>
            <a:endParaRPr lang="en-US" dirty="0"/>
          </a:p>
        </p:txBody>
      </p:sp>
      <p:sp>
        <p:nvSpPr>
          <p:cNvPr id="6" name="شكل بيضاوي 5"/>
          <p:cNvSpPr/>
          <p:nvPr/>
        </p:nvSpPr>
        <p:spPr>
          <a:xfrm>
            <a:off x="683568" y="1736812"/>
            <a:ext cx="3960440"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IQ" dirty="0" smtClean="0"/>
              <a:t>الامريكيتين الشمالية والجنوبية</a:t>
            </a:r>
            <a:endParaRPr lang="en-US" dirty="0"/>
          </a:p>
        </p:txBody>
      </p:sp>
      <p:sp>
        <p:nvSpPr>
          <p:cNvPr id="7" name="شكل بيضاوي 6"/>
          <p:cNvSpPr/>
          <p:nvPr/>
        </p:nvSpPr>
        <p:spPr>
          <a:xfrm>
            <a:off x="4162547" y="4106656"/>
            <a:ext cx="4968552" cy="21602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IQ" dirty="0" smtClean="0"/>
              <a:t>السيادة السوفيتية</a:t>
            </a:r>
            <a:endParaRPr lang="en-US" dirty="0"/>
          </a:p>
        </p:txBody>
      </p:sp>
      <p:sp>
        <p:nvSpPr>
          <p:cNvPr id="8" name="شكل بيضاوي 7"/>
          <p:cNvSpPr/>
          <p:nvPr/>
        </p:nvSpPr>
        <p:spPr>
          <a:xfrm>
            <a:off x="316378" y="4138527"/>
            <a:ext cx="6430416" cy="2521275"/>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r"/>
            <a:r>
              <a:rPr lang="ar-IQ" b="1" dirty="0" smtClean="0"/>
              <a:t>الاجزاء الشرقية من الامريكيتين</a:t>
            </a:r>
          </a:p>
          <a:p>
            <a:pPr algn="r"/>
            <a:r>
              <a:rPr lang="ar-IQ" b="1" dirty="0" smtClean="0"/>
              <a:t>منطقة القلب </a:t>
            </a:r>
            <a:r>
              <a:rPr lang="ar-IQ" b="1" dirty="0" err="1" smtClean="0"/>
              <a:t>الاوراسي</a:t>
            </a:r>
            <a:endParaRPr lang="ar-IQ" b="1" dirty="0" smtClean="0"/>
          </a:p>
          <a:p>
            <a:pPr algn="r"/>
            <a:r>
              <a:rPr lang="ar-IQ" b="1" dirty="0" smtClean="0"/>
              <a:t>مناطق غرب </a:t>
            </a:r>
            <a:r>
              <a:rPr lang="ar-IQ" b="1" dirty="0" err="1" smtClean="0"/>
              <a:t>اوربا</a:t>
            </a:r>
            <a:endParaRPr lang="ar-IQ" b="1" dirty="0" smtClean="0"/>
          </a:p>
          <a:p>
            <a:pPr algn="r"/>
            <a:r>
              <a:rPr lang="ar-IQ" b="1" dirty="0" smtClean="0"/>
              <a:t>شمال افريقيا</a:t>
            </a:r>
          </a:p>
          <a:p>
            <a:pPr algn="r"/>
            <a:r>
              <a:rPr lang="ar-IQ" b="1" dirty="0" smtClean="0"/>
              <a:t>الشرق الاوسط (المنطقة العربية)</a:t>
            </a:r>
          </a:p>
          <a:p>
            <a:pPr algn="r"/>
            <a:r>
              <a:rPr lang="ar-IQ" b="1" dirty="0" smtClean="0"/>
              <a:t>شمال شرق اسيا</a:t>
            </a:r>
          </a:p>
          <a:p>
            <a:r>
              <a:rPr lang="ar-IQ" dirty="0" smtClean="0"/>
              <a:t>السيادة الامريكية</a:t>
            </a:r>
            <a:endParaRPr lang="en-US" dirty="0"/>
          </a:p>
        </p:txBody>
      </p:sp>
      <p:sp>
        <p:nvSpPr>
          <p:cNvPr id="9" name="قوس 8"/>
          <p:cNvSpPr/>
          <p:nvPr/>
        </p:nvSpPr>
        <p:spPr>
          <a:xfrm>
            <a:off x="2051720" y="4221088"/>
            <a:ext cx="4420910" cy="2304256"/>
          </a:xfrm>
          <a:prstGeom prst="arc">
            <a:avLst>
              <a:gd name="adj1" fmla="val 567835"/>
              <a:gd name="adj2" fmla="val 97507"/>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2712729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243408"/>
            <a:ext cx="8075240" cy="60616"/>
          </a:xfrm>
        </p:spPr>
        <p:txBody>
          <a:bodyPr>
            <a:normAutofit fontScale="90000"/>
          </a:bodyPr>
          <a:lstStyle/>
          <a:p>
            <a:endParaRPr lang="en-US" dirty="0"/>
          </a:p>
        </p:txBody>
      </p:sp>
      <p:sp>
        <p:nvSpPr>
          <p:cNvPr id="3" name="عنصر نائب للمحتوى 2"/>
          <p:cNvSpPr>
            <a:spLocks noGrp="1"/>
          </p:cNvSpPr>
          <p:nvPr>
            <p:ph idx="1"/>
          </p:nvPr>
        </p:nvSpPr>
        <p:spPr>
          <a:xfrm>
            <a:off x="457200" y="404664"/>
            <a:ext cx="8219256" cy="5919936"/>
          </a:xfrm>
        </p:spPr>
        <p:txBody>
          <a:bodyPr/>
          <a:lstStyle/>
          <a:p>
            <a:pPr marL="0" indent="0" algn="r" rtl="1">
              <a:buNone/>
            </a:pPr>
            <a:r>
              <a:rPr lang="ar-IQ" dirty="0" smtClean="0"/>
              <a:t>منطقة المصير وهي من اهم المناطق </a:t>
            </a:r>
            <a:r>
              <a:rPr lang="ar-IQ" dirty="0" err="1" smtClean="0"/>
              <a:t>الجيو</a:t>
            </a:r>
            <a:r>
              <a:rPr lang="ar-IQ" dirty="0" smtClean="0"/>
              <a:t> </a:t>
            </a:r>
            <a:r>
              <a:rPr lang="ar-IQ" dirty="0" err="1" smtClean="0"/>
              <a:t>ستراتيجية</a:t>
            </a:r>
            <a:r>
              <a:rPr lang="ar-IQ" dirty="0" smtClean="0"/>
              <a:t> في العالم من وجهة نظر </a:t>
            </a:r>
            <a:r>
              <a:rPr lang="ar-IQ" dirty="0" err="1" smtClean="0"/>
              <a:t>سفرسكي</a:t>
            </a:r>
            <a:r>
              <a:rPr lang="ar-IQ" dirty="0" smtClean="0"/>
              <a:t> تمثل (</a:t>
            </a:r>
            <a:r>
              <a:rPr lang="ar-IQ" b="1" dirty="0" smtClean="0"/>
              <a:t>مناطق الخطر ومفتاح السيطرة على العالم).</a:t>
            </a:r>
          </a:p>
          <a:p>
            <a:pPr marL="0" indent="0" algn="r" rtl="1">
              <a:buNone/>
            </a:pPr>
            <a:r>
              <a:rPr lang="ar-IQ" b="1" dirty="0" smtClean="0"/>
              <a:t>مبدأ </a:t>
            </a:r>
            <a:r>
              <a:rPr lang="ar-IQ" b="1" dirty="0" err="1" smtClean="0"/>
              <a:t>سفرسكي</a:t>
            </a:r>
            <a:r>
              <a:rPr lang="ar-IQ" b="1" dirty="0" smtClean="0"/>
              <a:t> القائل:</a:t>
            </a:r>
          </a:p>
          <a:p>
            <a:pPr marL="0" indent="0" algn="r" rtl="1">
              <a:buNone/>
            </a:pPr>
            <a:r>
              <a:rPr lang="ar-IQ" b="1" dirty="0" smtClean="0"/>
              <a:t>«من يمتلك السيادة الجوية يستطيع ان يسيطر على مناطق تداخل النفوذ الجوي ومن يسيطر على مناطق تداخل النفوذ الجوي يصبح مصيره العالم».</a:t>
            </a:r>
          </a:p>
          <a:p>
            <a:pPr marL="0" indent="0" algn="r" rtl="1">
              <a:buNone/>
            </a:pPr>
            <a:endParaRPr lang="ar-IQ" b="1" dirty="0"/>
          </a:p>
          <a:p>
            <a:pPr marL="0" indent="0" algn="r" rtl="1">
              <a:buNone/>
            </a:pPr>
            <a:r>
              <a:rPr lang="ar-IQ" dirty="0" smtClean="0"/>
              <a:t>تنويه......</a:t>
            </a:r>
          </a:p>
          <a:p>
            <a:pPr marL="0" indent="0" algn="r" rtl="1">
              <a:buNone/>
            </a:pPr>
            <a:r>
              <a:rPr lang="ar-IQ" dirty="0"/>
              <a:t> </a:t>
            </a:r>
            <a:r>
              <a:rPr lang="ar-IQ" dirty="0" smtClean="0"/>
              <a:t>                  تقييم النظرية </a:t>
            </a:r>
            <a:r>
              <a:rPr lang="ar-IQ" dirty="0" err="1" smtClean="0"/>
              <a:t>الجيوبوليتكية</a:t>
            </a:r>
            <a:r>
              <a:rPr lang="ar-IQ" dirty="0" smtClean="0"/>
              <a:t> </a:t>
            </a:r>
            <a:r>
              <a:rPr lang="ar-IQ" dirty="0" err="1" smtClean="0"/>
              <a:t>والجيوستراتيجية</a:t>
            </a:r>
            <a:r>
              <a:rPr lang="ar-IQ" dirty="0" smtClean="0"/>
              <a:t> ستكون في محاضرة قادمة ان شاء الله تعالى.</a:t>
            </a:r>
          </a:p>
          <a:p>
            <a:pPr marL="0" indent="0" algn="r" rtl="1">
              <a:buNone/>
            </a:pPr>
            <a:endParaRPr lang="ar-IQ" dirty="0"/>
          </a:p>
          <a:p>
            <a:pPr marL="0" indent="0" algn="r" rtl="1">
              <a:buNone/>
            </a:pPr>
            <a:r>
              <a:rPr lang="ar-IQ" dirty="0" smtClean="0"/>
              <a:t>سؤال اثرائي « ما هو الفرق بين الضربة الاستباقية والضربة الوقائية».</a:t>
            </a:r>
            <a:endParaRPr lang="en-US" dirty="0"/>
          </a:p>
        </p:txBody>
      </p:sp>
    </p:spTree>
    <p:extLst>
      <p:ext uri="{BB962C8B-B14F-4D97-AF65-F5344CB8AC3E}">
        <p14:creationId xmlns:p14="http://schemas.microsoft.com/office/powerpoint/2010/main" val="6505837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157</TotalTime>
  <Words>679</Words>
  <Application>Microsoft Office PowerPoint</Application>
  <PresentationFormat>عرض على الشاشة (3:4)‏</PresentationFormat>
  <Paragraphs>86</Paragraphs>
  <Slides>9</Slides>
  <Notes>0</Notes>
  <HiddenSlides>0</HiddenSlides>
  <MMClips>0</MMClips>
  <ScaleCrop>false</ScaleCrop>
  <HeadingPairs>
    <vt:vector size="4" baseType="variant">
      <vt:variant>
        <vt:lpstr>نسق</vt:lpstr>
      </vt:variant>
      <vt:variant>
        <vt:i4>1</vt:i4>
      </vt:variant>
      <vt:variant>
        <vt:lpstr>عناوين الشرائح</vt:lpstr>
      </vt:variant>
      <vt:variant>
        <vt:i4>9</vt:i4>
      </vt:variant>
    </vt:vector>
  </HeadingPairs>
  <TitlesOfParts>
    <vt:vector size="10" baseType="lpstr">
      <vt:lpstr>تدفق</vt:lpstr>
      <vt:lpstr>         نظرية القوة الجوية </vt:lpstr>
      <vt:lpstr>عرض تقديمي في PowerPoint</vt:lpstr>
      <vt:lpstr>عرض تقديمي في PowerPoint</vt:lpstr>
      <vt:lpstr>عرض تقديمي في PowerPoint</vt:lpstr>
      <vt:lpstr>عرض تقديمي في PowerPoint</vt:lpstr>
      <vt:lpstr>سؤال :ما هي الاراء التي عرضها دوهيه في كتابه قيادة الجو؟</vt:lpstr>
      <vt:lpstr>الكسندر دي سيفرسكي من المفكرين الذين لديهم طروحات حول نظرية القوة الجوية</vt:lpstr>
      <vt:lpstr>عرض تقديمي في PowerPoint</vt:lpstr>
      <vt:lpstr>عرض تقديمي في PowerPoint</vt:lpstr>
    </vt:vector>
  </TitlesOfParts>
  <Company>فراس الصعيو</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نظرية القوة الجوية دوهيه وسفرسكي</dc:title>
  <dc:creator>Ahmeed</dc:creator>
  <cp:lastModifiedBy>Ahmeed</cp:lastModifiedBy>
  <cp:revision>18</cp:revision>
  <dcterms:created xsi:type="dcterms:W3CDTF">2020-03-09T10:10:21Z</dcterms:created>
  <dcterms:modified xsi:type="dcterms:W3CDTF">2020-03-10T18:26:37Z</dcterms:modified>
</cp:coreProperties>
</file>