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0.jpg" ContentType="image/png"/>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817B335-0627-41E8-B9C4-6D8EB635816F}" type="datetimeFigureOut">
              <a:rPr lang="ar-IQ" smtClean="0"/>
              <a:t>13/07/1441</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A2F537A-5578-4F2A-B3B9-8557AE7C38A1}" type="slidenum">
              <a:rPr lang="ar-IQ" smtClean="0"/>
              <a:t>‹#›</a:t>
            </a:fld>
            <a:endParaRPr lang="ar-IQ"/>
          </a:p>
        </p:txBody>
      </p:sp>
    </p:spTree>
    <p:extLst>
      <p:ext uri="{BB962C8B-B14F-4D97-AF65-F5344CB8AC3E}">
        <p14:creationId xmlns:p14="http://schemas.microsoft.com/office/powerpoint/2010/main" val="270585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7F3DAB-5B8B-4905-AA98-4B1D5215DA1B}" type="datetime8">
              <a:rPr lang="ar-IQ" smtClean="0"/>
              <a:t>07 آذار، 20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22764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AE534A-1432-4404-B137-C8ECBFD1ADD2}" type="datetime8">
              <a:rPr lang="ar-IQ" smtClean="0"/>
              <a:t>07 آذار، 20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427388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89F669-AF42-46AC-8E85-6EE8889CDEBA}" type="datetime8">
              <a:rPr lang="ar-IQ" smtClean="0"/>
              <a:t>07 آذار، 20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70118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FF2CED-20B4-42A0-81A0-90E9383E88C3}" type="datetime8">
              <a:rPr lang="ar-IQ" smtClean="0"/>
              <a:t>07 آذار، 20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090157-8F7B-4054-B5EC-FCA7B8EA9997}" type="slidenum">
              <a:rPr lang="ar-IQ" smtClean="0"/>
              <a:t>‹#›</a:t>
            </a:fld>
            <a:endParaRPr lang="ar-IQ"/>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6333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CF6945-9842-41AA-BD77-6ED0F27AF6C3}" type="datetime8">
              <a:rPr lang="ar-IQ" smtClean="0"/>
              <a:t>07 آذار، 20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356353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CAF5DBE-834C-4E4A-8B2C-271A5D32778A}" type="datetime8">
              <a:rPr lang="ar-IQ" smtClean="0"/>
              <a:t>07 آذار، 20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266610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95853B5-C7CE-448F-A9DE-614B4717E7B3}" type="datetime8">
              <a:rPr lang="ar-IQ" smtClean="0"/>
              <a:t>07 آذار، 20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616233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C2EB2B-6363-46C3-A8F8-97B73D758501}" type="datetime8">
              <a:rPr lang="ar-IQ" smtClean="0"/>
              <a:t>07 آذار، 20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165826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E3034B-9756-4F8F-A9BF-2B4083A9CB4A}" type="datetime8">
              <a:rPr lang="ar-IQ" smtClean="0"/>
              <a:t>07 آذار، 20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116255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563C0C-AA44-440E-9E24-A2E0BBAC1F89}" type="datetime8">
              <a:rPr lang="ar-IQ" smtClean="0"/>
              <a:t>07 آذار، 20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284136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A0CF19-391D-4621-BEAA-2A863B8A6FBF}" type="datetime8">
              <a:rPr lang="ar-IQ" smtClean="0"/>
              <a:t>07 آذار، 20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382791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F20289-36E2-4AA3-B16E-292DD41DA560}" type="datetime8">
              <a:rPr lang="ar-IQ" smtClean="0"/>
              <a:t>07 آذار، 20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325970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5171BE-9024-4D9D-9B31-7B6A6F723112}" type="datetime8">
              <a:rPr lang="ar-IQ" smtClean="0"/>
              <a:t>07 آذار، 20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22862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EFC9F-3022-4412-B426-5667252050B6}" type="datetime8">
              <a:rPr lang="ar-IQ" smtClean="0"/>
              <a:t>07 آذار، 20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144631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48A6E-F55E-4264-ACA1-FC6D03874C00}" type="datetime8">
              <a:rPr lang="ar-IQ" smtClean="0"/>
              <a:t>07 آذار، 20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1058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92EF84-FBC1-43FD-A2FB-22E9BBB2DCFE}" type="datetime8">
              <a:rPr lang="ar-IQ" smtClean="0"/>
              <a:t>07 آذار، 20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197908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8CB2D1-682F-4C31-A62C-A645ABB891AA}" type="datetime8">
              <a:rPr lang="ar-IQ" smtClean="0"/>
              <a:t>07 آذار، 20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090157-8F7B-4054-B5EC-FCA7B8EA9997}" type="slidenum">
              <a:rPr lang="ar-IQ" smtClean="0"/>
              <a:t>‹#›</a:t>
            </a:fld>
            <a:endParaRPr lang="ar-IQ"/>
          </a:p>
        </p:txBody>
      </p:sp>
    </p:spTree>
    <p:extLst>
      <p:ext uri="{BB962C8B-B14F-4D97-AF65-F5344CB8AC3E}">
        <p14:creationId xmlns:p14="http://schemas.microsoft.com/office/powerpoint/2010/main" val="2977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1CB2370-7B3B-44FE-8D27-F15B15C51765}" type="datetime8">
              <a:rPr lang="ar-IQ" smtClean="0"/>
              <a:t>07 آذار، 20</a:t>
            </a:fld>
            <a:endParaRPr lang="ar-IQ"/>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7090157-8F7B-4054-B5EC-FCA7B8EA9997}" type="slidenum">
              <a:rPr lang="ar-IQ" smtClean="0"/>
              <a:t>‹#›</a:t>
            </a:fld>
            <a:endParaRPr lang="ar-IQ"/>
          </a:p>
        </p:txBody>
      </p:sp>
    </p:spTree>
    <p:extLst>
      <p:ext uri="{BB962C8B-B14F-4D97-AF65-F5344CB8AC3E}">
        <p14:creationId xmlns:p14="http://schemas.microsoft.com/office/powerpoint/2010/main" val="210910535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yahoo.com/"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1962031"/>
          </a:xfrm>
        </p:spPr>
        <p:txBody>
          <a:bodyPr/>
          <a:lstStyle/>
          <a:p>
            <a:r>
              <a:rPr lang="ar-IQ" dirty="0"/>
              <a:t>مـــادة الحــاســــوب</a:t>
            </a:r>
            <a:br>
              <a:rPr lang="ar-IQ" dirty="0"/>
            </a:br>
            <a:r>
              <a:rPr lang="ar-IQ" dirty="0"/>
              <a:t>المرحــلة الأولى</a:t>
            </a:r>
          </a:p>
        </p:txBody>
      </p:sp>
      <p:sp>
        <p:nvSpPr>
          <p:cNvPr id="3" name="Subtitle 2"/>
          <p:cNvSpPr>
            <a:spLocks noGrp="1"/>
          </p:cNvSpPr>
          <p:nvPr>
            <p:ph type="subTitle" idx="1"/>
          </p:nvPr>
        </p:nvSpPr>
        <p:spPr/>
        <p:txBody>
          <a:bodyPr/>
          <a:lstStyle/>
          <a:p>
            <a:r>
              <a:rPr lang="ar-IQ" b="1" dirty="0"/>
              <a:t>اساسيات الحاسوب والانترنت (أوفيس 2010)</a:t>
            </a:r>
          </a:p>
          <a:p>
            <a:r>
              <a:rPr lang="ar-IQ" b="1" dirty="0"/>
              <a:t>م. م. احمد رمزي </a:t>
            </a:r>
          </a:p>
          <a:p>
            <a:endParaRPr lang="ar-IQ" dirty="0"/>
          </a:p>
        </p:txBody>
      </p:sp>
      <p:sp>
        <p:nvSpPr>
          <p:cNvPr id="4" name="Slide Number Placeholder 3"/>
          <p:cNvSpPr>
            <a:spLocks noGrp="1"/>
          </p:cNvSpPr>
          <p:nvPr>
            <p:ph type="sldNum" sz="quarter" idx="12"/>
          </p:nvPr>
        </p:nvSpPr>
        <p:spPr/>
        <p:txBody>
          <a:bodyPr/>
          <a:lstStyle/>
          <a:p>
            <a:fld id="{97090157-8F7B-4054-B5EC-FCA7B8EA9997}" type="slidenum">
              <a:rPr lang="ar-IQ" smtClean="0"/>
              <a:t>1</a:t>
            </a:fld>
            <a:endParaRPr lang="ar-IQ"/>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1165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0" y="609600"/>
            <a:ext cx="7855616" cy="1326321"/>
          </a:xfrm>
        </p:spPr>
        <p:txBody>
          <a:bodyPr/>
          <a:lstStyle/>
          <a:p>
            <a:pPr algn="r"/>
            <a:r>
              <a:rPr lang="ar-IQ" dirty="0"/>
              <a:t>- الفصل الأول / أساسيات الانترنت</a:t>
            </a:r>
            <a:br>
              <a:rPr lang="ar-IQ" dirty="0"/>
            </a:br>
            <a:r>
              <a:rPr lang="ar-IQ" dirty="0"/>
              <a:t>                               المحاضرة السادسة</a:t>
            </a:r>
          </a:p>
        </p:txBody>
      </p:sp>
      <p:sp>
        <p:nvSpPr>
          <p:cNvPr id="3" name="Content Placeholder 2"/>
          <p:cNvSpPr>
            <a:spLocks noGrp="1"/>
          </p:cNvSpPr>
          <p:nvPr>
            <p:ph idx="1"/>
          </p:nvPr>
        </p:nvSpPr>
        <p:spPr>
          <a:xfrm>
            <a:off x="8639033" y="2792100"/>
            <a:ext cx="2442949" cy="3695136"/>
          </a:xfrm>
        </p:spPr>
        <p:txBody>
          <a:bodyPr/>
          <a:lstStyle/>
          <a:p>
            <a:pPr algn="just"/>
            <a:r>
              <a:rPr lang="ar-IQ" dirty="0" smtClean="0"/>
              <a:t>لارسال رسالة جديدة نضغط على (</a:t>
            </a:r>
            <a:r>
              <a:rPr lang="en-US" dirty="0" smtClean="0"/>
              <a:t>new</a:t>
            </a:r>
            <a:r>
              <a:rPr lang="ar-IQ" dirty="0" smtClean="0"/>
              <a:t>) والتي سنرى تفاصيل المعلومات التي تحتويها.</a:t>
            </a:r>
            <a:endParaRPr lang="ar-IQ" dirty="0"/>
          </a:p>
        </p:txBody>
      </p:sp>
      <p:sp>
        <p:nvSpPr>
          <p:cNvPr id="4" name="Slide Number Placeholder 3"/>
          <p:cNvSpPr>
            <a:spLocks noGrp="1"/>
          </p:cNvSpPr>
          <p:nvPr>
            <p:ph type="sldNum" sz="quarter" idx="12"/>
          </p:nvPr>
        </p:nvSpPr>
        <p:spPr/>
        <p:txBody>
          <a:bodyPr/>
          <a:lstStyle/>
          <a:p>
            <a:fld id="{97090157-8F7B-4054-B5EC-FCA7B8EA9997}" type="slidenum">
              <a:rPr lang="ar-IQ" smtClean="0"/>
              <a:t>10</a:t>
            </a:fld>
            <a:endParaRPr lang="ar-IQ"/>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060" y="2223614"/>
            <a:ext cx="7151427" cy="3659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999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 الفصل الأول / أساسيات الانترنت</a:t>
            </a:r>
            <a:br>
              <a:rPr lang="ar-IQ" dirty="0"/>
            </a:br>
            <a:r>
              <a:rPr lang="ar-IQ" dirty="0"/>
              <a:t>                               المحاضرة </a:t>
            </a:r>
            <a:r>
              <a:rPr lang="ar-IQ" dirty="0" smtClean="0"/>
              <a:t>السادسة</a:t>
            </a:r>
            <a:endParaRPr lang="ar-IQ" dirty="0"/>
          </a:p>
        </p:txBody>
      </p:sp>
      <p:sp>
        <p:nvSpPr>
          <p:cNvPr id="3" name="Content Placeholder 2"/>
          <p:cNvSpPr>
            <a:spLocks noGrp="1"/>
          </p:cNvSpPr>
          <p:nvPr>
            <p:ph idx="1"/>
          </p:nvPr>
        </p:nvSpPr>
        <p:spPr>
          <a:xfrm>
            <a:off x="6769289" y="2096064"/>
            <a:ext cx="4498267" cy="3695136"/>
          </a:xfrm>
        </p:spPr>
        <p:txBody>
          <a:bodyPr/>
          <a:lstStyle/>
          <a:p>
            <a:r>
              <a:rPr lang="ar-IQ" dirty="0" smtClean="0"/>
              <a:t>12- معدل نقل البيانات:</a:t>
            </a:r>
          </a:p>
          <a:p>
            <a:pPr marL="0" indent="0">
              <a:buNone/>
            </a:pPr>
            <a:r>
              <a:rPr lang="ar-IQ" dirty="0" smtClean="0"/>
              <a:t>ويعرف بالسرعة التي يمكن ان تنتقل البيانات بها من جهاز الى اخر، او من موقع الى اخر. وغالباً ما يتم قياس معدلات نقل البيانات في ميكا بت (مليون بت) في الثانية (</a:t>
            </a:r>
            <a:r>
              <a:rPr lang="en-US" dirty="0" smtClean="0"/>
              <a:t>Mbps</a:t>
            </a:r>
            <a:r>
              <a:rPr lang="ar-IQ" dirty="0" smtClean="0"/>
              <a:t>) او ميكا بايت (مليون بايت) في الثانية (</a:t>
            </a:r>
            <a:r>
              <a:rPr lang="en-US" dirty="0" err="1" smtClean="0"/>
              <a:t>MBps</a:t>
            </a:r>
            <a:r>
              <a:rPr lang="ar-IQ" dirty="0" smtClean="0"/>
              <a:t>).</a:t>
            </a:r>
            <a:endParaRPr lang="ar-IQ"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709" t="14899" r="11079" b="20866"/>
          <a:stretch/>
        </p:blipFill>
        <p:spPr>
          <a:xfrm>
            <a:off x="782879" y="2415654"/>
            <a:ext cx="5829678" cy="2715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97090157-8F7B-4054-B5EC-FCA7B8EA9997}" type="slidenum">
              <a:rPr lang="ar-IQ" smtClean="0"/>
              <a:t>2</a:t>
            </a:fld>
            <a:endParaRPr lang="ar-IQ"/>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6223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 الفصل الأول / أساسيات الانترنت</a:t>
            </a:r>
            <a:br>
              <a:rPr lang="ar-IQ" dirty="0"/>
            </a:br>
            <a:r>
              <a:rPr lang="ar-IQ" dirty="0"/>
              <a:t>                               المحاضرة السادسة</a:t>
            </a:r>
          </a:p>
        </p:txBody>
      </p:sp>
      <p:sp>
        <p:nvSpPr>
          <p:cNvPr id="3" name="Content Placeholder 2"/>
          <p:cNvSpPr>
            <a:spLocks noGrp="1"/>
          </p:cNvSpPr>
          <p:nvPr>
            <p:ph idx="1"/>
          </p:nvPr>
        </p:nvSpPr>
        <p:spPr>
          <a:xfrm>
            <a:off x="6619163" y="2096064"/>
            <a:ext cx="4648393" cy="3695136"/>
          </a:xfrm>
        </p:spPr>
        <p:txBody>
          <a:bodyPr/>
          <a:lstStyle/>
          <a:p>
            <a:r>
              <a:rPr lang="ar-IQ" dirty="0" smtClean="0"/>
              <a:t>12- الانتاجية </a:t>
            </a:r>
            <a:r>
              <a:rPr lang="en-US" dirty="0" smtClean="0"/>
              <a:t>throughput</a:t>
            </a:r>
            <a:r>
              <a:rPr lang="ar-IQ" dirty="0" smtClean="0"/>
              <a:t>:</a:t>
            </a:r>
          </a:p>
          <a:p>
            <a:pPr>
              <a:buFont typeface="Wingdings" panose="05000000000000000000" pitchFamily="2" charset="2"/>
              <a:buChar char="ü"/>
            </a:pPr>
            <a:r>
              <a:rPr lang="ar-IQ" dirty="0" smtClean="0"/>
              <a:t>هو تعبير اخر عن نقل البيانات.</a:t>
            </a:r>
          </a:p>
          <a:p>
            <a:pPr>
              <a:buFont typeface="Wingdings" panose="05000000000000000000" pitchFamily="2" charset="2"/>
              <a:buChar char="ü"/>
            </a:pPr>
            <a:r>
              <a:rPr lang="ar-IQ" dirty="0" smtClean="0"/>
              <a:t>وتشير الى مدى إمكانية نقل البيانات من موقع الى اخر في فترة من الوقت.</a:t>
            </a:r>
          </a:p>
          <a:p>
            <a:pPr>
              <a:buFont typeface="Wingdings" panose="05000000000000000000" pitchFamily="2" charset="2"/>
              <a:buChar char="ü"/>
            </a:pPr>
            <a:r>
              <a:rPr lang="ar-IQ" dirty="0" smtClean="0"/>
              <a:t>يستخدم لقياس أداء محركات الأقراص الصلبة وذاكرة الوصول العشوائي، والانترنت وشبكة الاتصالات.</a:t>
            </a:r>
            <a:endParaRPr lang="ar-IQ" dirty="0"/>
          </a:p>
        </p:txBody>
      </p:sp>
      <p:sp>
        <p:nvSpPr>
          <p:cNvPr id="4" name="Slide Number Placeholder 3"/>
          <p:cNvSpPr>
            <a:spLocks noGrp="1"/>
          </p:cNvSpPr>
          <p:nvPr>
            <p:ph type="sldNum" sz="quarter" idx="12"/>
          </p:nvPr>
        </p:nvSpPr>
        <p:spPr/>
        <p:txBody>
          <a:bodyPr/>
          <a:lstStyle/>
          <a:p>
            <a:fld id="{97090157-8F7B-4054-B5EC-FCA7B8EA9997}" type="slidenum">
              <a:rPr lang="ar-IQ" smtClean="0"/>
              <a:t>3</a:t>
            </a:fld>
            <a:endParaRPr lang="ar-IQ"/>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845" y="2096064"/>
            <a:ext cx="4357409" cy="34893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5674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 الفصل الأول / أساسيات الانترنت</a:t>
            </a:r>
            <a:br>
              <a:rPr lang="ar-IQ" dirty="0"/>
            </a:br>
            <a:r>
              <a:rPr lang="ar-IQ" dirty="0"/>
              <a:t>                               المحاضرة السادسة</a:t>
            </a:r>
          </a:p>
        </p:txBody>
      </p:sp>
      <p:sp>
        <p:nvSpPr>
          <p:cNvPr id="3" name="Content Placeholder 2"/>
          <p:cNvSpPr>
            <a:spLocks noGrp="1"/>
          </p:cNvSpPr>
          <p:nvPr>
            <p:ph idx="1"/>
          </p:nvPr>
        </p:nvSpPr>
        <p:spPr>
          <a:xfrm>
            <a:off x="6591869" y="2096064"/>
            <a:ext cx="4675688" cy="3695136"/>
          </a:xfrm>
        </p:spPr>
        <p:txBody>
          <a:bodyPr>
            <a:normAutofit/>
          </a:bodyPr>
          <a:lstStyle/>
          <a:p>
            <a:pPr marL="0" indent="0" algn="just">
              <a:buNone/>
            </a:pPr>
            <a:r>
              <a:rPr lang="ar-IQ" sz="2400" b="1" dirty="0" smtClean="0"/>
              <a:t>13- البريد الالكتروني (</a:t>
            </a:r>
            <a:r>
              <a:rPr lang="en-US" sz="2400" b="1" dirty="0" smtClean="0"/>
              <a:t>E-mail</a:t>
            </a:r>
            <a:r>
              <a:rPr lang="ar-IQ" sz="2400" b="1" dirty="0" smtClean="0"/>
              <a:t>):</a:t>
            </a:r>
          </a:p>
          <a:p>
            <a:pPr marL="0" indent="0" algn="just">
              <a:buNone/>
            </a:pPr>
            <a:r>
              <a:rPr lang="ar-IQ" sz="2400" b="1" dirty="0" smtClean="0"/>
              <a:t>هو نظام لتبادل الرسائل بين مستخدمي الانترنت، ومن الممكن الحصول على بريد الكتروني من عدة مواقع التي تمنح حساباً بريدياً مجانياً.</a:t>
            </a:r>
            <a:endParaRPr lang="ar-IQ" sz="2400" b="1" dirty="0"/>
          </a:p>
        </p:txBody>
      </p:sp>
      <p:sp>
        <p:nvSpPr>
          <p:cNvPr id="4" name="Slide Number Placeholder 3"/>
          <p:cNvSpPr>
            <a:spLocks noGrp="1"/>
          </p:cNvSpPr>
          <p:nvPr>
            <p:ph type="sldNum" sz="quarter" idx="12"/>
          </p:nvPr>
        </p:nvSpPr>
        <p:spPr/>
        <p:txBody>
          <a:bodyPr/>
          <a:lstStyle/>
          <a:p>
            <a:fld id="{97090157-8F7B-4054-B5EC-FCA7B8EA9997}" type="slidenum">
              <a:rPr lang="ar-IQ" smtClean="0"/>
              <a:t>4</a:t>
            </a:fld>
            <a:endParaRPr lang="ar-IQ"/>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481" y="1935921"/>
            <a:ext cx="4412000" cy="3676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8087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 الفصل الأول / أساسيات الانترنت</a:t>
            </a:r>
            <a:br>
              <a:rPr lang="ar-IQ" dirty="0"/>
            </a:br>
            <a:r>
              <a:rPr lang="ar-IQ" dirty="0"/>
              <a:t>                               المحاضرة السادسة</a:t>
            </a:r>
          </a:p>
        </p:txBody>
      </p:sp>
      <p:sp>
        <p:nvSpPr>
          <p:cNvPr id="3" name="Content Placeholder 2"/>
          <p:cNvSpPr>
            <a:spLocks noGrp="1"/>
          </p:cNvSpPr>
          <p:nvPr>
            <p:ph idx="1"/>
          </p:nvPr>
        </p:nvSpPr>
        <p:spPr>
          <a:xfrm>
            <a:off x="5786651" y="2096064"/>
            <a:ext cx="5480906" cy="3695136"/>
          </a:xfrm>
        </p:spPr>
        <p:txBody>
          <a:bodyPr/>
          <a:lstStyle/>
          <a:p>
            <a:pPr marL="0" indent="0">
              <a:buNone/>
            </a:pPr>
            <a:r>
              <a:rPr lang="ar-IQ" b="1" u="sng" dirty="0" smtClean="0"/>
              <a:t>13- أ/ مميزاته البريد الالكتروني:</a:t>
            </a:r>
          </a:p>
          <a:p>
            <a:pPr marL="0" indent="0">
              <a:buNone/>
            </a:pPr>
            <a:r>
              <a:rPr lang="ar-IQ" dirty="0" smtClean="0"/>
              <a:t>1- السرعة في وصول الرسائل الالكترونية.</a:t>
            </a:r>
          </a:p>
          <a:p>
            <a:pPr marL="0" indent="0">
              <a:buNone/>
            </a:pPr>
            <a:r>
              <a:rPr lang="ar-IQ" dirty="0" smtClean="0"/>
              <a:t>2- إمكانية ارفاق ملفات مع الرسائل.</a:t>
            </a:r>
          </a:p>
          <a:p>
            <a:pPr marL="0" indent="0">
              <a:buNone/>
            </a:pPr>
            <a:r>
              <a:rPr lang="ar-IQ" dirty="0" smtClean="0"/>
              <a:t>3- الكلفة مجانية في ارسال واستلام الرسائل.</a:t>
            </a:r>
          </a:p>
          <a:p>
            <a:pPr marL="0" indent="0">
              <a:buNone/>
            </a:pPr>
            <a:r>
              <a:rPr lang="ar-IQ" dirty="0" smtClean="0"/>
              <a:t>4- وجود سعة خزنية لصندوق البريد.</a:t>
            </a:r>
          </a:p>
          <a:p>
            <a:pPr marL="0" indent="0">
              <a:buNone/>
            </a:pPr>
            <a:r>
              <a:rPr lang="ar-IQ" dirty="0" smtClean="0"/>
              <a:t>5- إمكانية ارسال واستلام الرسائل الالكترونية من والى موقع اخ.</a:t>
            </a:r>
          </a:p>
          <a:p>
            <a:pPr marL="0" indent="0">
              <a:buNone/>
            </a:pPr>
            <a:r>
              <a:rPr lang="ar-IQ" dirty="0" smtClean="0"/>
              <a:t>6- اصبح بديلاً عن خدمات أخرى مثل الفاكس.</a:t>
            </a:r>
            <a:endParaRPr lang="ar-IQ" dirty="0"/>
          </a:p>
        </p:txBody>
      </p:sp>
      <p:sp>
        <p:nvSpPr>
          <p:cNvPr id="4" name="Slide Number Placeholder 3"/>
          <p:cNvSpPr>
            <a:spLocks noGrp="1"/>
          </p:cNvSpPr>
          <p:nvPr>
            <p:ph type="sldNum" sz="quarter" idx="12"/>
          </p:nvPr>
        </p:nvSpPr>
        <p:spPr/>
        <p:txBody>
          <a:bodyPr/>
          <a:lstStyle/>
          <a:p>
            <a:fld id="{97090157-8F7B-4054-B5EC-FCA7B8EA9997}" type="slidenum">
              <a:rPr lang="ar-IQ" smtClean="0"/>
              <a:t>5</a:t>
            </a:fld>
            <a:endParaRPr lang="ar-IQ"/>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02" y="2238233"/>
            <a:ext cx="5100850" cy="31389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198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 الفصل الأول / أساسيات الانترنت</a:t>
            </a:r>
            <a:br>
              <a:rPr lang="ar-IQ" dirty="0"/>
            </a:br>
            <a:r>
              <a:rPr lang="ar-IQ" dirty="0"/>
              <a:t>                               المحاضرة السادسة</a:t>
            </a:r>
          </a:p>
        </p:txBody>
      </p:sp>
      <p:sp>
        <p:nvSpPr>
          <p:cNvPr id="3" name="Content Placeholder 2"/>
          <p:cNvSpPr>
            <a:spLocks noGrp="1"/>
          </p:cNvSpPr>
          <p:nvPr>
            <p:ph idx="1"/>
          </p:nvPr>
        </p:nvSpPr>
        <p:spPr>
          <a:xfrm>
            <a:off x="6864823" y="2096064"/>
            <a:ext cx="4402733" cy="4441214"/>
          </a:xfrm>
        </p:spPr>
        <p:txBody>
          <a:bodyPr>
            <a:normAutofit/>
          </a:bodyPr>
          <a:lstStyle/>
          <a:p>
            <a:pPr marL="0" indent="0">
              <a:buNone/>
            </a:pPr>
            <a:r>
              <a:rPr lang="ar-IQ" dirty="0" smtClean="0"/>
              <a:t>13- ب/ الدخول الي البريد الالكتروني:</a:t>
            </a:r>
          </a:p>
          <a:p>
            <a:pPr marL="0" indent="0">
              <a:buNone/>
            </a:pPr>
            <a:r>
              <a:rPr lang="ar-IQ" dirty="0"/>
              <a:t> </a:t>
            </a:r>
            <a:r>
              <a:rPr lang="ar-IQ" dirty="0" smtClean="0"/>
              <a:t>  - الاشتراك في موقع الكتروني مثل :</a:t>
            </a:r>
          </a:p>
          <a:p>
            <a:pPr marL="682625">
              <a:buFont typeface="Wingdings" panose="05000000000000000000" pitchFamily="2" charset="2"/>
              <a:buChar char="ü"/>
            </a:pPr>
            <a:r>
              <a:rPr lang="en-US" dirty="0" smtClean="0"/>
              <a:t>google.com	</a:t>
            </a:r>
          </a:p>
          <a:p>
            <a:pPr lvl="1">
              <a:buFont typeface="Wingdings" panose="05000000000000000000" pitchFamily="2" charset="2"/>
              <a:buChar char="ü"/>
            </a:pPr>
            <a:r>
              <a:rPr lang="en-US" dirty="0" smtClean="0"/>
              <a:t>Yahoo.com </a:t>
            </a:r>
            <a:endParaRPr lang="ar-IQ" dirty="0" smtClean="0"/>
          </a:p>
          <a:p>
            <a:pPr marL="457200" lvl="1" indent="0" algn="just">
              <a:buNone/>
            </a:pPr>
            <a:r>
              <a:rPr lang="ar-IQ" sz="2000" b="1" dirty="0" smtClean="0">
                <a:effectLst/>
              </a:rPr>
              <a:t>وسنتابع بالصور خطوة بخطوة الية عمل بريد الكتروني والدخول للبريد.</a:t>
            </a:r>
          </a:p>
          <a:p>
            <a:pPr marL="457200" lvl="1" indent="0" algn="just">
              <a:buNone/>
            </a:pPr>
            <a:r>
              <a:rPr lang="ar-IQ" sz="2000" b="1" dirty="0" smtClean="0">
                <a:effectLst/>
              </a:rPr>
              <a:t>بهذه الصورة يجب الذهاب الى الصفحة الرئيسية للموقع (</a:t>
            </a:r>
            <a:r>
              <a:rPr lang="en-US" sz="2000" b="1" dirty="0" smtClean="0">
                <a:effectLst/>
                <a:hlinkClick r:id="rId2"/>
              </a:rPr>
              <a:t>www.yahoo.com</a:t>
            </a:r>
            <a:r>
              <a:rPr lang="ar-IQ" sz="2000" b="1" dirty="0" smtClean="0">
                <a:effectLst/>
              </a:rPr>
              <a:t>) هي نرى نافذة الدخول الى البريد الالكتروني ومؤشر باللون الأحمر.</a:t>
            </a:r>
          </a:p>
        </p:txBody>
      </p:sp>
      <p:sp>
        <p:nvSpPr>
          <p:cNvPr id="4" name="Slide Number Placeholder 3"/>
          <p:cNvSpPr>
            <a:spLocks noGrp="1"/>
          </p:cNvSpPr>
          <p:nvPr>
            <p:ph type="sldNum" sz="quarter" idx="12"/>
          </p:nvPr>
        </p:nvSpPr>
        <p:spPr/>
        <p:txBody>
          <a:bodyPr/>
          <a:lstStyle/>
          <a:p>
            <a:fld id="{97090157-8F7B-4054-B5EC-FCA7B8EA9997}" type="slidenum">
              <a:rPr lang="ar-IQ" smtClean="0"/>
              <a:t>6</a:t>
            </a:fld>
            <a:endParaRPr lang="ar-IQ"/>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38" y="2251881"/>
            <a:ext cx="6295196" cy="3539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581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313" y="609600"/>
            <a:ext cx="8606243" cy="1326321"/>
          </a:xfrm>
        </p:spPr>
        <p:txBody>
          <a:bodyPr/>
          <a:lstStyle/>
          <a:p>
            <a:pPr algn="r"/>
            <a:r>
              <a:rPr lang="ar-IQ" dirty="0"/>
              <a:t>- الفصل الأول / أساسيات الانترنت</a:t>
            </a:r>
            <a:br>
              <a:rPr lang="ar-IQ" dirty="0"/>
            </a:br>
            <a:r>
              <a:rPr lang="ar-IQ" dirty="0"/>
              <a:t>                               المحاضرة السادسة</a:t>
            </a:r>
          </a:p>
        </p:txBody>
      </p:sp>
      <p:sp>
        <p:nvSpPr>
          <p:cNvPr id="3" name="Content Placeholder 2"/>
          <p:cNvSpPr>
            <a:spLocks noGrp="1"/>
          </p:cNvSpPr>
          <p:nvPr>
            <p:ph idx="1"/>
          </p:nvPr>
        </p:nvSpPr>
        <p:spPr>
          <a:xfrm>
            <a:off x="6414447" y="2121118"/>
            <a:ext cx="3938709" cy="3695136"/>
          </a:xfrm>
        </p:spPr>
        <p:txBody>
          <a:bodyPr/>
          <a:lstStyle/>
          <a:p>
            <a:pPr>
              <a:buFont typeface="Wingdings" panose="05000000000000000000" pitchFamily="2" charset="2"/>
              <a:buChar char="ü"/>
            </a:pPr>
            <a:r>
              <a:rPr lang="ar-IQ" dirty="0" smtClean="0"/>
              <a:t>بعد الضغط على (تسجيل الدخول) للدخول الى البريد الالكتروني نرى النافذة التالية.</a:t>
            </a:r>
            <a:endParaRPr lang="ar-IQ" dirty="0"/>
          </a:p>
        </p:txBody>
      </p:sp>
      <p:sp>
        <p:nvSpPr>
          <p:cNvPr id="4" name="Slide Number Placeholder 3"/>
          <p:cNvSpPr>
            <a:spLocks noGrp="1"/>
          </p:cNvSpPr>
          <p:nvPr>
            <p:ph type="sldNum" sz="quarter" idx="12"/>
          </p:nvPr>
        </p:nvSpPr>
        <p:spPr/>
        <p:txBody>
          <a:bodyPr/>
          <a:lstStyle/>
          <a:p>
            <a:fld id="{97090157-8F7B-4054-B5EC-FCA7B8EA9997}" type="slidenum">
              <a:rPr lang="ar-IQ" smtClean="0"/>
              <a:t>7</a:t>
            </a:fld>
            <a:endParaRPr lang="ar-IQ"/>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18" r="34721"/>
          <a:stretch/>
        </p:blipFill>
        <p:spPr>
          <a:xfrm>
            <a:off x="6964434" y="3049275"/>
            <a:ext cx="3290886" cy="3437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2"/>
          <p:cNvSpPr txBox="1">
            <a:spLocks/>
          </p:cNvSpPr>
          <p:nvPr/>
        </p:nvSpPr>
        <p:spPr>
          <a:xfrm>
            <a:off x="2008494" y="2121118"/>
            <a:ext cx="3938709" cy="3695136"/>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Wingdings" panose="05000000000000000000" pitchFamily="2" charset="2"/>
              <a:buChar char="ü"/>
            </a:pPr>
            <a:r>
              <a:rPr lang="ar-IQ" dirty="0" smtClean="0"/>
              <a:t>في حال عدم توفر حساب بريدي نذهب الى انشاء حساب.</a:t>
            </a:r>
            <a:endParaRPr lang="ar-IQ"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22" t="-320" r="52392" b="-1"/>
          <a:stretch/>
        </p:blipFill>
        <p:spPr>
          <a:xfrm>
            <a:off x="2115374" y="3123718"/>
            <a:ext cx="3411969" cy="3362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709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907" y="609600"/>
            <a:ext cx="7350649" cy="1326321"/>
          </a:xfrm>
        </p:spPr>
        <p:txBody>
          <a:bodyPr/>
          <a:lstStyle/>
          <a:p>
            <a:pPr algn="r"/>
            <a:r>
              <a:rPr lang="ar-IQ" dirty="0"/>
              <a:t>- الفصل الأول / أساسيات الانترنت</a:t>
            </a:r>
            <a:br>
              <a:rPr lang="ar-IQ" dirty="0"/>
            </a:br>
            <a:r>
              <a:rPr lang="ar-IQ" dirty="0"/>
              <a:t>                               المحاضرة السادسة</a:t>
            </a:r>
          </a:p>
        </p:txBody>
      </p:sp>
      <p:sp>
        <p:nvSpPr>
          <p:cNvPr id="3" name="Content Placeholder 2"/>
          <p:cNvSpPr>
            <a:spLocks noGrp="1"/>
          </p:cNvSpPr>
          <p:nvPr>
            <p:ph idx="1"/>
          </p:nvPr>
        </p:nvSpPr>
        <p:spPr>
          <a:xfrm>
            <a:off x="7028597" y="2096064"/>
            <a:ext cx="4238960" cy="3695136"/>
          </a:xfrm>
        </p:spPr>
        <p:txBody>
          <a:bodyPr/>
          <a:lstStyle/>
          <a:p>
            <a:pPr marL="0" indent="0" algn="just">
              <a:buNone/>
            </a:pPr>
            <a:r>
              <a:rPr lang="ar-IQ" dirty="0" smtClean="0"/>
              <a:t>- </a:t>
            </a:r>
            <a:r>
              <a:rPr lang="ar-IQ" sz="2400" dirty="0" smtClean="0"/>
              <a:t>في هذه النافذة مجموعة من المعلومات، نقوم بملئ جميع المعلومات المطلوبة لعمل الحساب البريدي ومن الضروري كتابة البريد الالكتروني وكلمة السر والسؤال الذي يتم اختياره للتاكد.</a:t>
            </a:r>
            <a:endParaRPr lang="ar-IQ" sz="2400" dirty="0"/>
          </a:p>
        </p:txBody>
      </p:sp>
      <p:sp>
        <p:nvSpPr>
          <p:cNvPr id="4" name="Slide Number Placeholder 3"/>
          <p:cNvSpPr>
            <a:spLocks noGrp="1"/>
          </p:cNvSpPr>
          <p:nvPr>
            <p:ph type="sldNum" sz="quarter" idx="12"/>
          </p:nvPr>
        </p:nvSpPr>
        <p:spPr/>
        <p:txBody>
          <a:bodyPr/>
          <a:lstStyle/>
          <a:p>
            <a:fld id="{97090157-8F7B-4054-B5EC-FCA7B8EA9997}" type="slidenum">
              <a:rPr lang="ar-IQ" smtClean="0"/>
              <a:t>8</a:t>
            </a:fld>
            <a:endParaRPr lang="ar-IQ"/>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481" y="1935921"/>
            <a:ext cx="5145205" cy="4600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18017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633" y="609600"/>
            <a:ext cx="8114923" cy="1326321"/>
          </a:xfrm>
        </p:spPr>
        <p:txBody>
          <a:bodyPr/>
          <a:lstStyle/>
          <a:p>
            <a:pPr algn="r"/>
            <a:r>
              <a:rPr lang="ar-IQ" dirty="0"/>
              <a:t>- الفصل الأول / أساسيات الانترنت</a:t>
            </a:r>
            <a:br>
              <a:rPr lang="ar-IQ" dirty="0"/>
            </a:br>
            <a:r>
              <a:rPr lang="ar-IQ" dirty="0"/>
              <a:t>                               المحاضرة السادسة</a:t>
            </a:r>
          </a:p>
        </p:txBody>
      </p:sp>
      <p:sp>
        <p:nvSpPr>
          <p:cNvPr id="3" name="Content Placeholder 2"/>
          <p:cNvSpPr>
            <a:spLocks noGrp="1"/>
          </p:cNvSpPr>
          <p:nvPr>
            <p:ph idx="1"/>
          </p:nvPr>
        </p:nvSpPr>
        <p:spPr>
          <a:xfrm>
            <a:off x="6673756" y="2250909"/>
            <a:ext cx="4389084" cy="3632366"/>
          </a:xfrm>
        </p:spPr>
        <p:txBody>
          <a:bodyPr>
            <a:normAutofit/>
          </a:bodyPr>
          <a:lstStyle/>
          <a:p>
            <a:r>
              <a:rPr lang="ar-IQ" sz="2400" b="1" dirty="0" smtClean="0">
                <a:effectLst/>
              </a:rPr>
              <a:t>وبعد عمل حساب بريدي يتم الدخول الى صندوق الوارد، والذي سيظهر هو ما في الصورة.</a:t>
            </a:r>
            <a:endParaRPr lang="ar-IQ" sz="2400" b="1" dirty="0">
              <a:effectLst/>
            </a:endParaRPr>
          </a:p>
        </p:txBody>
      </p:sp>
      <p:sp>
        <p:nvSpPr>
          <p:cNvPr id="4" name="Slide Number Placeholder 3"/>
          <p:cNvSpPr>
            <a:spLocks noGrp="1"/>
          </p:cNvSpPr>
          <p:nvPr>
            <p:ph type="sldNum" sz="quarter" idx="12"/>
          </p:nvPr>
        </p:nvSpPr>
        <p:spPr/>
        <p:txBody>
          <a:bodyPr/>
          <a:lstStyle/>
          <a:p>
            <a:fld id="{97090157-8F7B-4054-B5EC-FCA7B8EA9997}" type="slidenum">
              <a:rPr lang="ar-IQ" smtClean="0"/>
              <a:t>9</a:t>
            </a:fld>
            <a:endParaRPr lang="ar-IQ"/>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38" y="172905"/>
            <a:ext cx="1097863" cy="1049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510" y="1935921"/>
            <a:ext cx="4787165" cy="4151525"/>
          </a:xfrm>
          <a:prstGeom prst="rect">
            <a:avLst/>
          </a:prstGeom>
        </p:spPr>
      </p:pic>
    </p:spTree>
    <p:extLst>
      <p:ext uri="{BB962C8B-B14F-4D97-AF65-F5344CB8AC3E}">
        <p14:creationId xmlns:p14="http://schemas.microsoft.com/office/powerpoint/2010/main" val="18642811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246</TotalTime>
  <Words>363</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Bookman Old Style</vt:lpstr>
      <vt:lpstr>Calibri</vt:lpstr>
      <vt:lpstr>Rockwell</vt:lpstr>
      <vt:lpstr>Times New Roman</vt:lpstr>
      <vt:lpstr>Wingdings</vt:lpstr>
      <vt:lpstr>Damask</vt:lpstr>
      <vt:lpstr>مـــادة الحــاســــوب المرحــلة الأولى</vt:lpstr>
      <vt:lpstr>- الفصل الأول / أساسيات الانترنت                                المحاضرة السادسة</vt:lpstr>
      <vt:lpstr>- الفصل الأول / أساسيات الانترنت                                المحاضرة السادسة</vt:lpstr>
      <vt:lpstr>- الفصل الأول / أساسيات الانترنت                                المحاضرة السادسة</vt:lpstr>
      <vt:lpstr>- الفصل الأول / أساسيات الانترنت                                المحاضرة السادسة</vt:lpstr>
      <vt:lpstr>- الفصل الأول / أساسيات الانترنت                                المحاضرة السادسة</vt:lpstr>
      <vt:lpstr>- الفصل الأول / أساسيات الانترنت                                المحاضرة السادسة</vt:lpstr>
      <vt:lpstr>- الفصل الأول / أساسيات الانترنت                                المحاضرة السادسة</vt:lpstr>
      <vt:lpstr>- الفصل الأول / أساسيات الانترنت                                المحاضرة السادسة</vt:lpstr>
      <vt:lpstr>- الفصل الأول / أساسيات الانترنت                                المحاضرة السادسة</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مـــادة الحــاســــوب المرحــلة الأولى</dc:title>
  <dc:creator>Maher Fattouh</dc:creator>
  <cp:lastModifiedBy>Maher Fattouh</cp:lastModifiedBy>
  <cp:revision>15</cp:revision>
  <dcterms:created xsi:type="dcterms:W3CDTF">2020-02-27T17:46:11Z</dcterms:created>
  <dcterms:modified xsi:type="dcterms:W3CDTF">2020-03-07T17:12:02Z</dcterms:modified>
</cp:coreProperties>
</file>