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794F0F-7819-47AC-8E6D-6D786FFCC683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الفصل الثاني </a:t>
            </a:r>
          </a:p>
          <a:p>
            <a:pPr algn="r"/>
            <a:r>
              <a:rPr lang="ar-IQ" dirty="0" smtClean="0"/>
              <a:t> </a:t>
            </a:r>
            <a:r>
              <a:rPr lang="ar-IQ" sz="2400" dirty="0" smtClean="0"/>
              <a:t>الاستراتيجية والنظريات </a:t>
            </a:r>
            <a:r>
              <a:rPr lang="ar-IQ" sz="2400" dirty="0" err="1" smtClean="0"/>
              <a:t>الجيوبوليتكية</a:t>
            </a:r>
            <a:r>
              <a:rPr lang="ar-IQ" sz="2400" dirty="0" smtClean="0"/>
              <a:t> </a:t>
            </a:r>
            <a:r>
              <a:rPr lang="ar-IQ" sz="2400" dirty="0" err="1" smtClean="0"/>
              <a:t>والجيو</a:t>
            </a:r>
            <a:r>
              <a:rPr lang="ar-IQ" sz="2400" dirty="0" err="1" smtClean="0"/>
              <a:t>ستراتيجية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970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المبحث الاول : مدخلات </a:t>
            </a:r>
            <a:r>
              <a:rPr lang="ar-IQ" dirty="0" err="1" smtClean="0"/>
              <a:t>مفاهيمية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589193"/>
            <a:ext cx="7467600" cy="4525963"/>
          </a:xfrm>
        </p:spPr>
        <p:txBody>
          <a:bodyPr>
            <a:normAutofit/>
          </a:bodyPr>
          <a:lstStyle/>
          <a:p>
            <a:pPr algn="r"/>
            <a:r>
              <a:rPr lang="ar-IQ" sz="1600" dirty="0" smtClean="0"/>
              <a:t> </a:t>
            </a:r>
            <a:r>
              <a:rPr lang="ar-IQ" sz="1600" dirty="0" err="1" smtClean="0"/>
              <a:t>الاسترتيجية</a:t>
            </a:r>
            <a:r>
              <a:rPr lang="ar-IQ" sz="1600" dirty="0" smtClean="0"/>
              <a:t> اهم مرتكز تنهض عليه النظرية </a:t>
            </a:r>
            <a:r>
              <a:rPr lang="ar-IQ" sz="1600" dirty="0" err="1" smtClean="0"/>
              <a:t>الجيوبوليتكية</a:t>
            </a:r>
            <a:r>
              <a:rPr lang="ar-IQ" sz="1600" dirty="0" smtClean="0"/>
              <a:t> والذي يطرح افتراضية مفادها « ان ثمة علاقة بين قوة الدولة </a:t>
            </a:r>
            <a:r>
              <a:rPr lang="ar-IQ" sz="1600" dirty="0" err="1" smtClean="0"/>
              <a:t>وجغرافيتها</a:t>
            </a:r>
            <a:r>
              <a:rPr lang="ar-IQ" sz="1600" dirty="0" smtClean="0"/>
              <a:t>»</a:t>
            </a:r>
          </a:p>
          <a:p>
            <a:pPr algn="r"/>
            <a:r>
              <a:rPr lang="ar-IQ" sz="1600" dirty="0" smtClean="0"/>
              <a:t>فالعامل الجغرافي يسهم اسهاما قويا في بناء الدولة وزيادة اسباب ومصدر قوتها</a:t>
            </a:r>
          </a:p>
          <a:p>
            <a:pPr algn="r"/>
            <a:r>
              <a:rPr lang="ar-IQ" sz="1600" dirty="0" smtClean="0"/>
              <a:t>يقصد بالعامل الجغرافي « الحيز الذي تشغله الدولة وتتواجد فيه ضمن رقعة من الارض وهو يتمثل </a:t>
            </a:r>
          </a:p>
          <a:p>
            <a:pPr algn="r"/>
            <a:r>
              <a:rPr lang="ar-IQ" sz="1600" dirty="0" smtClean="0"/>
              <a:t>1. نوعية وطبيعة مواردها </a:t>
            </a:r>
          </a:p>
          <a:p>
            <a:pPr algn="r"/>
            <a:r>
              <a:rPr lang="ar-IQ" sz="1600" dirty="0" smtClean="0"/>
              <a:t>2. حجم اقليمها ..من حيث السعة والضيق.</a:t>
            </a:r>
          </a:p>
          <a:p>
            <a:pPr algn="r"/>
            <a:r>
              <a:rPr lang="ar-IQ" sz="1600" dirty="0" smtClean="0"/>
              <a:t>3. موقعها وعدد السكان فيها.</a:t>
            </a:r>
          </a:p>
          <a:p>
            <a:pPr algn="r"/>
            <a:r>
              <a:rPr lang="ar-IQ" sz="1600" dirty="0" smtClean="0"/>
              <a:t>هذه العوامل </a:t>
            </a:r>
          </a:p>
          <a:p>
            <a:pPr algn="r"/>
            <a:r>
              <a:rPr lang="ar-IQ" sz="1600" dirty="0" smtClean="0"/>
              <a:t>تعد مكونا اصيلا في بناء الحياة السياسية والاجتماعية للدولة . كما تلعب دورا مهما .</a:t>
            </a:r>
          </a:p>
          <a:p>
            <a:pPr algn="r"/>
            <a:r>
              <a:rPr lang="ar-IQ" sz="1600" dirty="0" smtClean="0"/>
              <a:t>في صياغة خططها الامنية والعسكرية والتنموية .</a:t>
            </a:r>
          </a:p>
          <a:p>
            <a:pPr algn="r"/>
            <a:r>
              <a:rPr lang="ar-IQ" sz="1600" dirty="0" smtClean="0"/>
              <a:t>س / ما هي مفردات او مكونات العامل الجغرافي؟</a:t>
            </a:r>
          </a:p>
          <a:p>
            <a:pPr algn="r"/>
            <a:endParaRPr lang="en-US" sz="1600" dirty="0"/>
          </a:p>
        </p:txBody>
      </p:sp>
      <p:sp>
        <p:nvSpPr>
          <p:cNvPr id="4" name="شكل بيضاوي 3"/>
          <p:cNvSpPr/>
          <p:nvPr/>
        </p:nvSpPr>
        <p:spPr>
          <a:xfrm>
            <a:off x="6804248" y="5260450"/>
            <a:ext cx="115212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الموارد</a:t>
            </a:r>
            <a:endParaRPr lang="en-US" dirty="0"/>
          </a:p>
        </p:txBody>
      </p:sp>
      <p:sp>
        <p:nvSpPr>
          <p:cNvPr id="5" name="شكل بيضاوي 4"/>
          <p:cNvSpPr/>
          <p:nvPr/>
        </p:nvSpPr>
        <p:spPr>
          <a:xfrm>
            <a:off x="4499992" y="5260450"/>
            <a:ext cx="20882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حجم الاقليم</a:t>
            </a:r>
            <a:endParaRPr lang="en-US" dirty="0"/>
          </a:p>
        </p:txBody>
      </p:sp>
      <p:sp>
        <p:nvSpPr>
          <p:cNvPr id="6" name="شكل بيضاوي 5"/>
          <p:cNvSpPr/>
          <p:nvPr/>
        </p:nvSpPr>
        <p:spPr>
          <a:xfrm>
            <a:off x="2123728" y="5200756"/>
            <a:ext cx="2088232" cy="9740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عدد السكان</a:t>
            </a:r>
            <a:endParaRPr lang="en-US" dirty="0"/>
          </a:p>
        </p:txBody>
      </p:sp>
      <p:sp>
        <p:nvSpPr>
          <p:cNvPr id="7" name="شكل بيضاوي 6"/>
          <p:cNvSpPr/>
          <p:nvPr/>
        </p:nvSpPr>
        <p:spPr>
          <a:xfrm>
            <a:off x="539552" y="5200756"/>
            <a:ext cx="13681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الموقع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8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283152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147248" cy="5289451"/>
          </a:xfrm>
        </p:spPr>
        <p:txBody>
          <a:bodyPr>
            <a:normAutofit/>
          </a:bodyPr>
          <a:lstStyle/>
          <a:p>
            <a:pPr algn="r"/>
            <a:endParaRPr lang="ar-IQ" sz="1600" dirty="0" smtClean="0"/>
          </a:p>
          <a:p>
            <a:pPr algn="just" rtl="1"/>
            <a:r>
              <a:rPr lang="ar-IQ" sz="1800" i="1" dirty="0" smtClean="0"/>
              <a:t>  ان اسهام الجغرافيا في بناء قوة الدولة تكون احيانا مسألة نسبية . اذ ان هنالك العديد من الدول تمتلك مكونات تكاد تكتمل فيها المزايا الجغرافية الا انها تبقى اقل قدرة في ميدان الفعل الخارجي المؤثر على غيرها من الدول.</a:t>
            </a:r>
          </a:p>
          <a:p>
            <a:pPr algn="just" rtl="1"/>
            <a:r>
              <a:rPr lang="ar-IQ" sz="1800" dirty="0" err="1" smtClean="0"/>
              <a:t>الجيوبولتكس</a:t>
            </a:r>
            <a:r>
              <a:rPr lang="ar-IQ" sz="1800" dirty="0" smtClean="0"/>
              <a:t> «</a:t>
            </a:r>
            <a:r>
              <a:rPr lang="en-US" sz="1800" dirty="0" smtClean="0"/>
              <a:t>Geo…</a:t>
            </a:r>
            <a:r>
              <a:rPr lang="ar-IQ" sz="1800" dirty="0" smtClean="0"/>
              <a:t>الارض. </a:t>
            </a:r>
            <a:r>
              <a:rPr lang="en-US" sz="1800" dirty="0" smtClean="0"/>
              <a:t>Politics</a:t>
            </a:r>
            <a:r>
              <a:rPr lang="ar-IQ" sz="1800" dirty="0" smtClean="0"/>
              <a:t> سياسة</a:t>
            </a:r>
          </a:p>
          <a:p>
            <a:pPr algn="just" rtl="1"/>
            <a:endParaRPr lang="ar-IQ" sz="1800" dirty="0"/>
          </a:p>
          <a:p>
            <a:pPr algn="just" rtl="1"/>
            <a:endParaRPr lang="ar-IQ" sz="1800" dirty="0"/>
          </a:p>
          <a:p>
            <a:pPr algn="just" rtl="1"/>
            <a:endParaRPr lang="ar-IQ" sz="1800" dirty="0" smtClean="0"/>
          </a:p>
          <a:p>
            <a:pPr algn="just" rtl="1"/>
            <a:endParaRPr lang="ar-IQ" sz="1800" dirty="0" smtClean="0"/>
          </a:p>
          <a:p>
            <a:pPr algn="just" rtl="1"/>
            <a:r>
              <a:rPr lang="ar-IQ" sz="1800" dirty="0" err="1" smtClean="0"/>
              <a:t>جيوبولتكس</a:t>
            </a:r>
            <a:r>
              <a:rPr lang="ar-IQ" sz="1800" dirty="0" smtClean="0"/>
              <a:t> هي سياسة الارض أي ما يمكن ان يفرضه الواقع الارضي او المكاني بكل عناصره « الموارد ... الحجم ... السكان... الخ. من متغيرات قد تؤدي الى انكماش في سياسة الدولة او الى توسيعها وتطويرها.</a:t>
            </a:r>
          </a:p>
          <a:p>
            <a:pPr algn="just" rtl="1"/>
            <a:endParaRPr lang="ar-IQ" sz="1800" dirty="0" smtClean="0"/>
          </a:p>
        </p:txBody>
      </p:sp>
      <p:sp>
        <p:nvSpPr>
          <p:cNvPr id="4" name="وسيلة شرح على شكل سحابة 3"/>
          <p:cNvSpPr/>
          <p:nvPr/>
        </p:nvSpPr>
        <p:spPr>
          <a:xfrm>
            <a:off x="7668344" y="473058"/>
            <a:ext cx="1475656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هل تعلم</a:t>
            </a:r>
            <a:endParaRPr lang="en-US" dirty="0"/>
          </a:p>
        </p:txBody>
      </p:sp>
      <p:sp>
        <p:nvSpPr>
          <p:cNvPr id="5" name="مستطيل ذو زوايا قطرية مخدوشة 4"/>
          <p:cNvSpPr/>
          <p:nvPr/>
        </p:nvSpPr>
        <p:spPr>
          <a:xfrm>
            <a:off x="780728" y="2541565"/>
            <a:ext cx="7416824" cy="86409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العلاقة بين الموقع الجغرافي وقوة الدولة وسياستها</a:t>
            </a:r>
            <a:endParaRPr lang="en-US" dirty="0"/>
          </a:p>
        </p:txBody>
      </p:sp>
      <p:sp>
        <p:nvSpPr>
          <p:cNvPr id="6" name="مستطيل ذو زاوية واحدة مخدوشة ودائرية 5"/>
          <p:cNvSpPr/>
          <p:nvPr/>
        </p:nvSpPr>
        <p:spPr>
          <a:xfrm>
            <a:off x="467544" y="4797152"/>
            <a:ext cx="8043192" cy="79208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النظرية </a:t>
            </a:r>
            <a:r>
              <a:rPr lang="ar-IQ" dirty="0" err="1" smtClean="0"/>
              <a:t>الجيوبوليتكية</a:t>
            </a:r>
            <a:r>
              <a:rPr lang="ar-IQ" dirty="0" smtClean="0"/>
              <a:t> تبحث في قوة الدولة من خلال الارضية المتواجدة فيها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3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-1143000"/>
            <a:ext cx="7467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332656"/>
            <a:ext cx="7931224" cy="5793507"/>
          </a:xfrm>
        </p:spPr>
        <p:txBody>
          <a:bodyPr>
            <a:normAutofit/>
          </a:bodyPr>
          <a:lstStyle/>
          <a:p>
            <a:pPr algn="r"/>
            <a:r>
              <a:rPr lang="ar-IQ" sz="1600" dirty="0" smtClean="0"/>
              <a:t>هذه النظرية تنظر الى الدولة كائن حي ينمو ويتطور ويتوسع شأنها شأن بقية الكائنات الحية.</a:t>
            </a:r>
          </a:p>
          <a:p>
            <a:pPr algn="r"/>
            <a:r>
              <a:rPr lang="ar-IQ" sz="1600" dirty="0" smtClean="0"/>
              <a:t>هذه الحركة يجب ان لا تكون عشوائية او تقتصر الى وضوح الرؤية والهدف . انما ترتبط </a:t>
            </a:r>
          </a:p>
          <a:p>
            <a:pPr algn="r"/>
            <a:r>
              <a:rPr lang="ar-IQ" sz="1600" dirty="0" smtClean="0"/>
              <a:t>الحركة بأهداف ومقاصد سياسية معلومة</a:t>
            </a:r>
          </a:p>
          <a:p>
            <a:pPr marL="36576" indent="0" algn="r">
              <a:buNone/>
            </a:pPr>
            <a:r>
              <a:rPr lang="ar-IQ" sz="1600" smtClean="0"/>
              <a:t>ويأتي </a:t>
            </a:r>
            <a:r>
              <a:rPr lang="ar-IQ" sz="1600" dirty="0" smtClean="0"/>
              <a:t>في مقدمة هذه الاهداف التي تؤكد النظرية </a:t>
            </a:r>
            <a:r>
              <a:rPr lang="ar-IQ" sz="1600" dirty="0" err="1" smtClean="0"/>
              <a:t>الجيوبوليتكية</a:t>
            </a:r>
            <a:r>
              <a:rPr lang="ar-IQ" sz="1600" dirty="0" smtClean="0"/>
              <a:t> على وجوب تحرك الدولة نحوها هو المجال الحيوي.</a:t>
            </a:r>
          </a:p>
          <a:p>
            <a:pPr marL="36576" indent="0" algn="r">
              <a:buNone/>
            </a:pPr>
            <a:endParaRPr lang="ar-IQ" sz="1600" dirty="0"/>
          </a:p>
          <a:p>
            <a:pPr marL="36576" indent="0" algn="r">
              <a:buNone/>
            </a:pPr>
            <a:endParaRPr lang="ar-IQ" sz="1600" dirty="0" smtClean="0"/>
          </a:p>
          <a:p>
            <a:pPr marL="36576" indent="0" algn="r">
              <a:buNone/>
            </a:pPr>
            <a:endParaRPr lang="ar-IQ" sz="1600" dirty="0"/>
          </a:p>
          <a:p>
            <a:pPr marL="36576" indent="0" algn="r">
              <a:buNone/>
            </a:pPr>
            <a:endParaRPr lang="ar-IQ" sz="1600" dirty="0" smtClean="0"/>
          </a:p>
          <a:p>
            <a:pPr marL="36576" indent="0" algn="r">
              <a:buNone/>
            </a:pPr>
            <a:endParaRPr lang="ar-IQ" sz="1600" dirty="0"/>
          </a:p>
          <a:p>
            <a:pPr marL="36576" indent="0" algn="r">
              <a:buNone/>
            </a:pPr>
            <a:endParaRPr lang="ar-IQ" sz="1600" dirty="0" smtClean="0"/>
          </a:p>
        </p:txBody>
      </p:sp>
      <p:sp>
        <p:nvSpPr>
          <p:cNvPr id="6" name="مستطيل ذو زوايا قطرية مخدوشة 5"/>
          <p:cNvSpPr/>
          <p:nvPr/>
        </p:nvSpPr>
        <p:spPr>
          <a:xfrm>
            <a:off x="683568" y="2564904"/>
            <a:ext cx="7416824" cy="64807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المجال الحيوي « هو الاطار المكاني او الحيز الجغرافي الذي تعتقد الدولة ان التحرك باتجاهه يعد ضروريا لتحقيق اهداف سياستها العليا»</a:t>
            </a:r>
          </a:p>
        </p:txBody>
      </p:sp>
    </p:spTree>
    <p:extLst>
      <p:ext uri="{BB962C8B-B14F-4D97-AF65-F5344CB8AC3E}">
        <p14:creationId xmlns:p14="http://schemas.microsoft.com/office/powerpoint/2010/main" val="2919164681"/>
      </p:ext>
    </p:extLst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</TotalTime>
  <Words>308</Words>
  <Application>Microsoft Office PowerPoint</Application>
  <PresentationFormat>عرض على الشاشة (3:4)‏</PresentationFormat>
  <Paragraphs>38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تقنية</vt:lpstr>
      <vt:lpstr>المحاضرة الرابعة</vt:lpstr>
      <vt:lpstr>المبحث الاول : مدخلات مفاهيمية</vt:lpstr>
      <vt:lpstr>عرض تقديمي في PowerPoint</vt:lpstr>
      <vt:lpstr>عرض تقديمي في PowerPoint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</dc:title>
  <dc:creator>Ahmeed</dc:creator>
  <cp:lastModifiedBy>Ahmeed</cp:lastModifiedBy>
  <cp:revision>9</cp:revision>
  <dcterms:created xsi:type="dcterms:W3CDTF">2020-03-07T15:15:31Z</dcterms:created>
  <dcterms:modified xsi:type="dcterms:W3CDTF">2020-03-07T16:48:30Z</dcterms:modified>
</cp:coreProperties>
</file>